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64" r:id="rId4"/>
    <p:sldId id="265" r:id="rId5"/>
    <p:sldId id="266" r:id="rId6"/>
    <p:sldId id="268" r:id="rId7"/>
    <p:sldId id="269" r:id="rId8"/>
    <p:sldId id="260" r:id="rId9"/>
    <p:sldId id="270" r:id="rId10"/>
    <p:sldId id="273" r:id="rId11"/>
    <p:sldId id="275" r:id="rId12"/>
    <p:sldId id="271" r:id="rId13"/>
    <p:sldId id="257" r:id="rId14"/>
    <p:sldId id="258" r:id="rId15"/>
    <p:sldId id="276" r:id="rId16"/>
    <p:sldId id="274"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108" y="-3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3/14/2017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dultchildren.org/" TargetMode="External"/><Relationship Id="rId2" Type="http://schemas.openxmlformats.org/officeDocument/2006/relationships/hyperlink" Target="http://al-anon.alateen.org/" TargetMode="External"/><Relationship Id="rId1" Type="http://schemas.openxmlformats.org/officeDocument/2006/relationships/slideLayout" Target="../slideLayouts/slideLayout2.xml"/><Relationship Id="rId4" Type="http://schemas.openxmlformats.org/officeDocument/2006/relationships/hyperlink" Target="http://coda.org/"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www.tandfonline.com/doi/abs/10.1080/02791072.1986.10524475" TargetMode="External"/><Relationship Id="rId3" Type="http://schemas.openxmlformats.org/officeDocument/2006/relationships/hyperlink" Target="https://en.wikipedia.org/wiki/BPDFamily.com" TargetMode="External"/><Relationship Id="rId7" Type="http://schemas.openxmlformats.org/officeDocument/2006/relationships/hyperlink" Target="http://www.coda.org/" TargetMode="External"/><Relationship Id="rId2" Type="http://schemas.openxmlformats.org/officeDocument/2006/relationships/hyperlink" Target="http://bpdfamily.com/content/codependency-codependent-relationships" TargetMode="External"/><Relationship Id="rId1" Type="http://schemas.openxmlformats.org/officeDocument/2006/relationships/slideLayout" Target="../slideLayouts/slideLayout2.xml"/><Relationship Id="rId6" Type="http://schemas.openxmlformats.org/officeDocument/2006/relationships/hyperlink" Target="https://en.wikipedia.org/wiki/Special:BookSources/978-1-61649-533-6" TargetMode="External"/><Relationship Id="rId5" Type="http://schemas.openxmlformats.org/officeDocument/2006/relationships/hyperlink" Target="https://en.wikipedia.org/wiki/International_Standard_Book_Number" TargetMode="External"/><Relationship Id="rId10" Type="http://schemas.openxmlformats.org/officeDocument/2006/relationships/hyperlink" Target="https://dx.doi.org/10.1080/02791072.1986.10524475" TargetMode="External"/><Relationship Id="rId4" Type="http://schemas.openxmlformats.org/officeDocument/2006/relationships/hyperlink" Target="http://www.amazon.com/Conquering-Shame-Codependency-Steps-Freeing/dp/1616495332" TargetMode="External"/><Relationship Id="rId9" Type="http://schemas.openxmlformats.org/officeDocument/2006/relationships/hyperlink" Target="https://en.wikipedia.org/wiki/Digital_object_identifi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Drug_addiction" TargetMode="External"/><Relationship Id="rId2" Type="http://schemas.openxmlformats.org/officeDocument/2006/relationships/hyperlink" Target="https://en.wikipedia.org/wiki/Enabling" TargetMode="External"/><Relationship Id="rId1" Type="http://schemas.openxmlformats.org/officeDocument/2006/relationships/slideLayout" Target="../slideLayouts/slideLayout2.xml"/><Relationship Id="rId6" Type="http://schemas.openxmlformats.org/officeDocument/2006/relationships/hyperlink" Target="https://en.wikipedia.org/wiki/Mental_health" TargetMode="External"/><Relationship Id="rId5" Type="http://schemas.openxmlformats.org/officeDocument/2006/relationships/hyperlink" Target="https://en.wikipedia.org/wiki/Gambling_addiction" TargetMode="External"/><Relationship Id="rId4" Type="http://schemas.openxmlformats.org/officeDocument/2006/relationships/hyperlink" Target="https://en.wikipedia.org/wiki/Alcoholis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Personal_boundari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Perfectionism" TargetMode="External"/><Relationship Id="rId2" Type="http://schemas.openxmlformats.org/officeDocument/2006/relationships/hyperlink" Target="https://en.wikipedia.org/wiki/Boredom" TargetMode="External"/><Relationship Id="rId1" Type="http://schemas.openxmlformats.org/officeDocument/2006/relationships/slideLayout" Target="../slideLayouts/slideLayout2.xml"/><Relationship Id="rId6" Type="http://schemas.openxmlformats.org/officeDocument/2006/relationships/hyperlink" Target="https://en.wikipedia.org/wiki/Self-worth" TargetMode="External"/><Relationship Id="rId5" Type="http://schemas.openxmlformats.org/officeDocument/2006/relationships/hyperlink" Target="https://en.wikipedia.org/wiki/Trust_(emotion)" TargetMode="External"/><Relationship Id="rId4" Type="http://schemas.openxmlformats.org/officeDocument/2006/relationships/hyperlink" Target="https://en.wikipedia.org/wiki/Psychological_manipulation"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Substance_abuse" TargetMode="External"/><Relationship Id="rId3" Type="http://schemas.openxmlformats.org/officeDocument/2006/relationships/hyperlink" Target="https://en.wikipedia.org/wiki/Enmeshment" TargetMode="External"/><Relationship Id="rId7" Type="http://schemas.openxmlformats.org/officeDocument/2006/relationships/hyperlink" Target="https://en.wikipedia.org/wiki/Anxiety" TargetMode="External"/><Relationship Id="rId2" Type="http://schemas.openxmlformats.org/officeDocument/2006/relationships/hyperlink" Target="https://en.wikipedia.org/wiki/Self-esteem" TargetMode="External"/><Relationship Id="rId1" Type="http://schemas.openxmlformats.org/officeDocument/2006/relationships/slideLayout" Target="../slideLayouts/slideLayout2.xml"/><Relationship Id="rId6" Type="http://schemas.openxmlformats.org/officeDocument/2006/relationships/hyperlink" Target="https://en.wikipedia.org/wiki/Hypervigilance" TargetMode="External"/><Relationship Id="rId5" Type="http://schemas.openxmlformats.org/officeDocument/2006/relationships/hyperlink" Target="https://en.wikipedia.org/wiki/Depression_(mood)" TargetMode="External"/><Relationship Id="rId4" Type="http://schemas.openxmlformats.org/officeDocument/2006/relationships/hyperlink" Target="https://en.wikipedia.org/wiki/Denia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Codependency</a:t>
            </a:r>
            <a:endParaRPr lang="en-US" dirty="0"/>
          </a:p>
        </p:txBody>
      </p:sp>
      <p:sp>
        <p:nvSpPr>
          <p:cNvPr id="3" name="Subtitle 2"/>
          <p:cNvSpPr>
            <a:spLocks noGrp="1"/>
          </p:cNvSpPr>
          <p:nvPr>
            <p:ph type="subTitle" idx="1"/>
          </p:nvPr>
        </p:nvSpPr>
        <p:spPr/>
        <p:txBody>
          <a:bodyPr/>
          <a:lstStyle/>
          <a:p>
            <a:r>
              <a:rPr lang="en-US" b="1" dirty="0" err="1"/>
              <a:t>Johnené</a:t>
            </a:r>
            <a:r>
              <a:rPr lang="en-US" b="1" dirty="0"/>
              <a:t> Vardiman-Ditmanson, </a:t>
            </a:r>
            <a:r>
              <a:rPr lang="en-US" dirty="0"/>
              <a:t>MS, LCDC, SAP</a:t>
            </a:r>
          </a:p>
        </p:txBody>
      </p:sp>
    </p:spTree>
    <p:extLst>
      <p:ext uri="{BB962C8B-B14F-4D97-AF65-F5344CB8AC3E}">
        <p14:creationId xmlns="" xmlns:p14="http://schemas.microsoft.com/office/powerpoint/2010/main" val="2468189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rotWithShape="1">
          <a:blip r:embed="rId2">
            <a:extLst>
              <a:ext uri="{28A0092B-C50C-407E-A947-70E740481C1C}">
                <a14:useLocalDpi xmlns="" xmlns:a14="http://schemas.microsoft.com/office/drawing/2010/main" val="0"/>
              </a:ext>
            </a:extLst>
          </a:blip>
          <a:srcRect l="-370" r="-342"/>
          <a:stretch/>
        </p:blipFill>
        <p:spPr>
          <a:xfrm>
            <a:off x="1927654" y="172994"/>
            <a:ext cx="5848865" cy="6120713"/>
          </a:xfrm>
        </p:spPr>
      </p:pic>
    </p:spTree>
    <p:extLst>
      <p:ext uri="{BB962C8B-B14F-4D97-AF65-F5344CB8AC3E}">
        <p14:creationId xmlns="" xmlns:p14="http://schemas.microsoft.com/office/powerpoint/2010/main" val="135998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Generational Family Dysfunction Cycle</a:t>
            </a:r>
            <a:endParaRPr lang="en-US" dirty="0"/>
          </a:p>
        </p:txBody>
      </p:sp>
      <p:sp>
        <p:nvSpPr>
          <p:cNvPr id="6" name="Content Placeholder 5"/>
          <p:cNvSpPr>
            <a:spLocks noGrp="1"/>
          </p:cNvSpPr>
          <p:nvPr>
            <p:ph idx="1"/>
          </p:nvPr>
        </p:nvSpPr>
        <p:spPr/>
        <p:txBody>
          <a:bodyPr/>
          <a:lstStyle/>
          <a:p>
            <a:r>
              <a:rPr lang="en-US" dirty="0" smtClean="0"/>
              <a:t>Children depending on those who are undependable</a:t>
            </a:r>
            <a:endParaRPr lang="en-US" dirty="0"/>
          </a:p>
          <a:p>
            <a:r>
              <a:rPr lang="en-US" dirty="0" smtClean="0"/>
              <a:t>Found in children who experienced addiction, neglect, abuse, or other childhood trauma</a:t>
            </a:r>
          </a:p>
          <a:p>
            <a:r>
              <a:rPr lang="en-US" dirty="0" smtClean="0"/>
              <a:t>Children acquire social and emotional habits for survival</a:t>
            </a:r>
          </a:p>
          <a:p>
            <a:pPr lvl="1"/>
            <a:r>
              <a:rPr lang="en-US" dirty="0" smtClean="0"/>
              <a:t>Caretaking, scapegoating, controlling, people-pleasing, approval seeking, etc.</a:t>
            </a:r>
          </a:p>
          <a:p>
            <a:r>
              <a:rPr lang="en-US" dirty="0" smtClean="0"/>
              <a:t>Untreated adults can often develop addictive disorders themselves and be attracted to similar/familiar patterns in relationships as adults</a:t>
            </a:r>
            <a:endParaRPr lang="en-US" dirty="0"/>
          </a:p>
        </p:txBody>
      </p:sp>
    </p:spTree>
    <p:extLst>
      <p:ext uri="{BB962C8B-B14F-4D97-AF65-F5344CB8AC3E}">
        <p14:creationId xmlns="" xmlns:p14="http://schemas.microsoft.com/office/powerpoint/2010/main" val="2400514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rotWithShape="1">
          <a:blip r:embed="rId2">
            <a:extLst>
              <a:ext uri="{28A0092B-C50C-407E-A947-70E740481C1C}">
                <a14:useLocalDpi xmlns="" xmlns:a14="http://schemas.microsoft.com/office/drawing/2010/main" val="0"/>
              </a:ext>
            </a:extLst>
          </a:blip>
          <a:srcRect l="-319" t="-476" r="-1396" b="-954"/>
          <a:stretch/>
        </p:blipFill>
        <p:spPr>
          <a:xfrm>
            <a:off x="864973" y="65903"/>
            <a:ext cx="8402595" cy="5255740"/>
          </a:xfrm>
        </p:spPr>
      </p:pic>
      <p:sp>
        <p:nvSpPr>
          <p:cNvPr id="4" name="Text Placeholder 3"/>
          <p:cNvSpPr>
            <a:spLocks noGrp="1"/>
          </p:cNvSpPr>
          <p:nvPr>
            <p:ph type="body" sz="half" idx="2"/>
          </p:nvPr>
        </p:nvSpPr>
        <p:spPr/>
        <p:txBody>
          <a:bodyPr>
            <a:normAutofit/>
          </a:bodyPr>
          <a:lstStyle/>
          <a:p>
            <a:pPr algn="ctr"/>
            <a:r>
              <a:rPr lang="en-US" sz="2400" dirty="0" smtClean="0">
                <a:solidFill>
                  <a:schemeClr val="accent1"/>
                </a:solidFill>
              </a:rPr>
              <a:t>Dysfunctional Family Roles</a:t>
            </a:r>
            <a:endParaRPr lang="en-US" sz="2400" dirty="0">
              <a:solidFill>
                <a:schemeClr val="accent1"/>
              </a:solidFill>
            </a:endParaRPr>
          </a:p>
        </p:txBody>
      </p:sp>
    </p:spTree>
    <p:extLst>
      <p:ext uri="{BB962C8B-B14F-4D97-AF65-F5344CB8AC3E}">
        <p14:creationId xmlns="" xmlns:p14="http://schemas.microsoft.com/office/powerpoint/2010/main" val="417364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codependency hinder recovery?</a:t>
            </a:r>
            <a:endParaRPr lang="en-US" dirty="0"/>
          </a:p>
        </p:txBody>
      </p:sp>
      <p:sp>
        <p:nvSpPr>
          <p:cNvPr id="3" name="Content Placeholder 2"/>
          <p:cNvSpPr>
            <a:spLocks noGrp="1"/>
          </p:cNvSpPr>
          <p:nvPr>
            <p:ph idx="1"/>
          </p:nvPr>
        </p:nvSpPr>
        <p:spPr/>
        <p:txBody>
          <a:bodyPr>
            <a:normAutofit/>
          </a:bodyPr>
          <a:lstStyle/>
          <a:p>
            <a:r>
              <a:rPr lang="en-US" dirty="0" smtClean="0"/>
              <a:t>Sabotage</a:t>
            </a:r>
          </a:p>
          <a:p>
            <a:r>
              <a:rPr lang="en-US" dirty="0" smtClean="0"/>
              <a:t>Undermining </a:t>
            </a:r>
          </a:p>
          <a:p>
            <a:r>
              <a:rPr lang="en-US" dirty="0" smtClean="0"/>
              <a:t>Enabling old habits</a:t>
            </a:r>
          </a:p>
          <a:p>
            <a:r>
              <a:rPr lang="en-US" dirty="0" smtClean="0"/>
              <a:t>Return to people, places and things</a:t>
            </a:r>
            <a:r>
              <a:rPr lang="en-US" dirty="0"/>
              <a:t> </a:t>
            </a:r>
          </a:p>
        </p:txBody>
      </p:sp>
    </p:spTree>
    <p:extLst>
      <p:ext uri="{BB962C8B-B14F-4D97-AF65-F5344CB8AC3E}">
        <p14:creationId xmlns="" xmlns:p14="http://schemas.microsoft.com/office/powerpoint/2010/main" val="679209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Recovering from Codependency</a:t>
            </a:r>
            <a:endParaRPr lang="en-US" dirty="0"/>
          </a:p>
        </p:txBody>
      </p:sp>
      <p:sp>
        <p:nvSpPr>
          <p:cNvPr id="3" name="Content Placeholder 2"/>
          <p:cNvSpPr>
            <a:spLocks noGrp="1"/>
          </p:cNvSpPr>
          <p:nvPr>
            <p:ph idx="1"/>
          </p:nvPr>
        </p:nvSpPr>
        <p:spPr/>
        <p:txBody>
          <a:bodyPr/>
          <a:lstStyle/>
          <a:p>
            <a:r>
              <a:rPr lang="en-US" dirty="0" smtClean="0"/>
              <a:t>Become educated on codependency </a:t>
            </a:r>
            <a:r>
              <a:rPr lang="en-US" dirty="0"/>
              <a:t> </a:t>
            </a:r>
            <a:endParaRPr lang="en-US" dirty="0" smtClean="0"/>
          </a:p>
          <a:p>
            <a:r>
              <a:rPr lang="en-US" dirty="0" smtClean="0"/>
              <a:t>Take an honest assessment</a:t>
            </a:r>
          </a:p>
          <a:p>
            <a:r>
              <a:rPr lang="en-US" dirty="0" smtClean="0"/>
              <a:t>Find support from others (self-help group, therapist)</a:t>
            </a:r>
          </a:p>
          <a:p>
            <a:r>
              <a:rPr lang="en-US" dirty="0" smtClean="0"/>
              <a:t>Identify what needs to change and fears around implementing change</a:t>
            </a:r>
          </a:p>
          <a:p>
            <a:r>
              <a:rPr lang="en-US" dirty="0" smtClean="0"/>
              <a:t>Develop a plan</a:t>
            </a:r>
          </a:p>
          <a:p>
            <a:r>
              <a:rPr lang="en-US" dirty="0" smtClean="0"/>
              <a:t>Take action</a:t>
            </a:r>
          </a:p>
          <a:p>
            <a:endParaRPr lang="en-US" dirty="0"/>
          </a:p>
          <a:p>
            <a:pPr marL="0" indent="0">
              <a:buNone/>
            </a:pPr>
            <a:r>
              <a:rPr lang="en-US" dirty="0" smtClean="0"/>
              <a:t>* While one can read many excellent self-help books, it is strongly recommended that codependents seek peer and professional support</a:t>
            </a:r>
          </a:p>
          <a:p>
            <a:endParaRPr lang="en-US" dirty="0"/>
          </a:p>
          <a:p>
            <a:endParaRPr lang="en-US" dirty="0"/>
          </a:p>
        </p:txBody>
      </p:sp>
    </p:spTree>
    <p:extLst>
      <p:ext uri="{BB962C8B-B14F-4D97-AF65-F5344CB8AC3E}">
        <p14:creationId xmlns="" xmlns:p14="http://schemas.microsoft.com/office/powerpoint/2010/main" val="167996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more can we do through HIMS?</a:t>
            </a:r>
            <a:endParaRPr lang="en-US" dirty="0"/>
          </a:p>
        </p:txBody>
      </p:sp>
      <p:sp>
        <p:nvSpPr>
          <p:cNvPr id="3" name="Content Placeholder 2"/>
          <p:cNvSpPr>
            <a:spLocks noGrp="1"/>
          </p:cNvSpPr>
          <p:nvPr>
            <p:ph idx="1"/>
          </p:nvPr>
        </p:nvSpPr>
        <p:spPr/>
        <p:txBody>
          <a:bodyPr/>
          <a:lstStyle/>
          <a:p>
            <a:r>
              <a:rPr lang="en-US" dirty="0" smtClean="0"/>
              <a:t>Support &amp; encourage family involvement in primary treatment (ex. Provide positive space for family to be involved in treatment)</a:t>
            </a:r>
          </a:p>
          <a:p>
            <a:r>
              <a:rPr lang="en-US" dirty="0" smtClean="0"/>
              <a:t>Talk to the family</a:t>
            </a:r>
          </a:p>
          <a:p>
            <a:r>
              <a:rPr lang="en-US" dirty="0" smtClean="0"/>
              <a:t>Connect family with other recovering spouses and children</a:t>
            </a:r>
          </a:p>
          <a:p>
            <a:pPr lvl="1"/>
            <a:r>
              <a:rPr lang="en-US" dirty="0" smtClean="0"/>
              <a:t>HIMS Family </a:t>
            </a:r>
            <a:r>
              <a:rPr lang="en-US" dirty="0"/>
              <a:t>“Go Team</a:t>
            </a:r>
            <a:r>
              <a:rPr lang="en-US" dirty="0" smtClean="0"/>
              <a:t>”</a:t>
            </a:r>
          </a:p>
          <a:p>
            <a:r>
              <a:rPr lang="en-US" dirty="0" smtClean="0"/>
              <a:t>Share resources for the family (EAP, self-help groups, therapists)</a:t>
            </a:r>
          </a:p>
          <a:p>
            <a:r>
              <a:rPr lang="en-US" dirty="0"/>
              <a:t>Personally introduce family to self-help groups</a:t>
            </a:r>
          </a:p>
          <a:p>
            <a:pPr marL="0" indent="0">
              <a:buNone/>
            </a:pPr>
            <a:endParaRPr lang="en-US" dirty="0"/>
          </a:p>
        </p:txBody>
      </p:sp>
    </p:spTree>
    <p:extLst>
      <p:ext uri="{BB962C8B-B14F-4D97-AF65-F5344CB8AC3E}">
        <p14:creationId xmlns="" xmlns:p14="http://schemas.microsoft.com/office/powerpoint/2010/main" val="3199690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err="1" smtClean="0"/>
              <a:t>Alanon</a:t>
            </a:r>
            <a:r>
              <a:rPr lang="en-US" dirty="0" smtClean="0"/>
              <a:t>/</a:t>
            </a:r>
            <a:r>
              <a:rPr lang="en-US" dirty="0" err="1" smtClean="0"/>
              <a:t>Alateen</a:t>
            </a:r>
            <a:r>
              <a:rPr lang="en-US" dirty="0"/>
              <a:t> </a:t>
            </a:r>
            <a:r>
              <a:rPr lang="en-US" dirty="0">
                <a:hlinkClick r:id="rId2"/>
              </a:rPr>
              <a:t>http://al-anon.alateen.org</a:t>
            </a:r>
            <a:r>
              <a:rPr lang="en-US" dirty="0" smtClean="0">
                <a:hlinkClick r:id="rId2"/>
              </a:rPr>
              <a:t>/</a:t>
            </a:r>
            <a:endParaRPr lang="en-US" dirty="0" smtClean="0"/>
          </a:p>
          <a:p>
            <a:r>
              <a:rPr lang="en-US" dirty="0" smtClean="0"/>
              <a:t>Adult Children of Alcoholics (ACOA</a:t>
            </a:r>
            <a:r>
              <a:rPr lang="en-US" dirty="0"/>
              <a:t>) </a:t>
            </a:r>
            <a:r>
              <a:rPr lang="en-US" dirty="0">
                <a:hlinkClick r:id="rId3"/>
              </a:rPr>
              <a:t>http://www.adultchildren.org</a:t>
            </a:r>
            <a:r>
              <a:rPr lang="en-US" dirty="0" smtClean="0">
                <a:hlinkClick r:id="rId3"/>
              </a:rPr>
              <a:t>/</a:t>
            </a:r>
            <a:endParaRPr lang="en-US" dirty="0" smtClean="0"/>
          </a:p>
          <a:p>
            <a:r>
              <a:rPr lang="en-US" dirty="0" smtClean="0"/>
              <a:t>Co-Dependents Anonymous (</a:t>
            </a:r>
            <a:r>
              <a:rPr lang="en-US" dirty="0" err="1" smtClean="0"/>
              <a:t>CoDA</a:t>
            </a:r>
            <a:r>
              <a:rPr lang="en-US" dirty="0"/>
              <a:t>) </a:t>
            </a:r>
            <a:r>
              <a:rPr lang="en-US" dirty="0">
                <a:hlinkClick r:id="rId4"/>
              </a:rPr>
              <a:t>http://coda.org</a:t>
            </a:r>
            <a:r>
              <a:rPr lang="en-US" dirty="0" smtClean="0">
                <a:hlinkClick r:id="rId4"/>
              </a:rPr>
              <a:t>/</a:t>
            </a:r>
            <a:endParaRPr lang="en-US" dirty="0" smtClean="0"/>
          </a:p>
          <a:p>
            <a:r>
              <a:rPr lang="en-US" dirty="0" smtClean="0"/>
              <a:t>Family Therapy</a:t>
            </a:r>
          </a:p>
          <a:p>
            <a:r>
              <a:rPr lang="en-US" dirty="0" smtClean="0"/>
              <a:t>Couples Therapy</a:t>
            </a:r>
          </a:p>
          <a:p>
            <a:r>
              <a:rPr lang="en-US" dirty="0" smtClean="0"/>
              <a:t>Individual Therapy</a:t>
            </a:r>
          </a:p>
          <a:p>
            <a:r>
              <a:rPr lang="en-US" dirty="0" smtClean="0"/>
              <a:t>Books: </a:t>
            </a:r>
            <a:r>
              <a:rPr lang="en-US" i="1" dirty="0" smtClean="0"/>
              <a:t>Co-Dependent No More, </a:t>
            </a:r>
            <a:r>
              <a:rPr lang="en-US" dirty="0" smtClean="0"/>
              <a:t>by Dr. Melody Beatty and entire series of follow-on publications</a:t>
            </a:r>
            <a:endParaRPr lang="en-US" i="1" dirty="0" smtClean="0"/>
          </a:p>
          <a:p>
            <a:pPr marL="0" indent="0">
              <a:buNone/>
            </a:pPr>
            <a:endParaRPr lang="en-US" dirty="0"/>
          </a:p>
        </p:txBody>
      </p:sp>
    </p:spTree>
    <p:extLst>
      <p:ext uri="{BB962C8B-B14F-4D97-AF65-F5344CB8AC3E}">
        <p14:creationId xmlns="" xmlns:p14="http://schemas.microsoft.com/office/powerpoint/2010/main" val="2457829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1 </a:t>
            </a:r>
            <a:r>
              <a:rPr lang="en-US" i="1" dirty="0"/>
              <a:t>Johnson, R. Skip (13 July 2014). </a:t>
            </a:r>
            <a:r>
              <a:rPr lang="en-US" i="1" dirty="0">
                <a:hlinkClick r:id="rId2"/>
              </a:rPr>
              <a:t>"Codependency and Codependent Relationships"</a:t>
            </a:r>
            <a:r>
              <a:rPr lang="en-US" i="1" dirty="0"/>
              <a:t>. </a:t>
            </a:r>
            <a:r>
              <a:rPr lang="en-US" i="1" dirty="0">
                <a:hlinkClick r:id="rId3" tooltip="BPDFamily.com"/>
              </a:rPr>
              <a:t>BPDFamily.com</a:t>
            </a:r>
            <a:r>
              <a:rPr lang="en-US" i="1" dirty="0"/>
              <a:t>. Retrieved 1 February 2017.</a:t>
            </a:r>
            <a:endParaRPr lang="en-US" dirty="0"/>
          </a:p>
          <a:p>
            <a:pPr marL="0" indent="0">
              <a:buNone/>
            </a:pPr>
            <a:r>
              <a:rPr lang="en-US" i="1" dirty="0" smtClean="0"/>
              <a:t>2 Lancer</a:t>
            </a:r>
            <a:r>
              <a:rPr lang="en-US" i="1" dirty="0"/>
              <a:t>, Darlene (2014). </a:t>
            </a:r>
            <a:r>
              <a:rPr lang="en-US" i="1" dirty="0">
                <a:hlinkClick r:id="rId4"/>
              </a:rPr>
              <a:t>Conquering Shame and Codependency: 8 Steps to Freeing the True You</a:t>
            </a:r>
            <a:r>
              <a:rPr lang="en-US" i="1" dirty="0"/>
              <a:t>. Minnesota: </a:t>
            </a:r>
            <a:r>
              <a:rPr lang="en-US" i="1" dirty="0" err="1"/>
              <a:t>Hazelden</a:t>
            </a:r>
            <a:r>
              <a:rPr lang="en-US" i="1" dirty="0"/>
              <a:t>. pp. 63–65. </a:t>
            </a:r>
            <a:r>
              <a:rPr lang="en-US" i="1" dirty="0">
                <a:hlinkClick r:id="rId5" tooltip="International Standard Book Number"/>
              </a:rPr>
              <a:t>ISBN</a:t>
            </a:r>
            <a:r>
              <a:rPr lang="en-US" i="1" dirty="0"/>
              <a:t> </a:t>
            </a:r>
            <a:r>
              <a:rPr lang="en-US" i="1" dirty="0">
                <a:hlinkClick r:id="rId6" tooltip="Special:BookSources/978-1-61649-533-6"/>
              </a:rPr>
              <a:t>978-1-61649-533-6</a:t>
            </a:r>
            <a:r>
              <a:rPr lang="en-US" i="1" dirty="0"/>
              <a:t>.</a:t>
            </a:r>
            <a:r>
              <a:rPr lang="en-US" dirty="0"/>
              <a:t> </a:t>
            </a:r>
            <a:endParaRPr lang="en-US" dirty="0" smtClean="0"/>
          </a:p>
          <a:p>
            <a:pPr marL="0" indent="0">
              <a:buNone/>
            </a:pPr>
            <a:r>
              <a:rPr lang="en-US" dirty="0" smtClean="0"/>
              <a:t>3 </a:t>
            </a:r>
            <a:r>
              <a:rPr lang="en-US" dirty="0" smtClean="0">
                <a:hlinkClick r:id="rId7"/>
              </a:rPr>
              <a:t>http://www.CoDA.org</a:t>
            </a:r>
            <a:endParaRPr lang="en-US" dirty="0" smtClean="0"/>
          </a:p>
          <a:p>
            <a:pPr marL="0" indent="0">
              <a:buNone/>
            </a:pPr>
            <a:r>
              <a:rPr lang="en-US" dirty="0" smtClean="0"/>
              <a:t>4 </a:t>
            </a:r>
            <a:r>
              <a:rPr lang="en-US" i="1" dirty="0" err="1"/>
              <a:t>Cermak</a:t>
            </a:r>
            <a:r>
              <a:rPr lang="en-US" i="1" dirty="0"/>
              <a:t> M.D., </a:t>
            </a:r>
            <a:r>
              <a:rPr lang="en-US" i="1" dirty="0" err="1"/>
              <a:t>Timmen</a:t>
            </a:r>
            <a:r>
              <a:rPr lang="en-US" i="1" dirty="0"/>
              <a:t> L. (1986). </a:t>
            </a:r>
            <a:r>
              <a:rPr lang="en-US" i="1" dirty="0">
                <a:hlinkClick r:id="rId8"/>
              </a:rPr>
              <a:t>"Diagnostic Criteria for Codependency"</a:t>
            </a:r>
            <a:r>
              <a:rPr lang="en-US" i="1" dirty="0"/>
              <a:t>. Journal of Psychoactive Drugs. </a:t>
            </a:r>
            <a:r>
              <a:rPr lang="en-US" b="1" i="1" dirty="0"/>
              <a:t>18</a:t>
            </a:r>
            <a:r>
              <a:rPr lang="en-US" i="1" dirty="0"/>
              <a:t> (1): 15–20. </a:t>
            </a:r>
            <a:r>
              <a:rPr lang="en-US" i="1" dirty="0">
                <a:hlinkClick r:id="rId9" tooltip="Digital object identifier"/>
              </a:rPr>
              <a:t>doi</a:t>
            </a:r>
            <a:r>
              <a:rPr lang="en-US" i="1" dirty="0"/>
              <a:t>:</a:t>
            </a:r>
            <a:r>
              <a:rPr lang="en-US" i="1" dirty="0">
                <a:hlinkClick r:id="rId10"/>
              </a:rPr>
              <a:t>10.1080/02791072.1986.10524475</a:t>
            </a:r>
            <a:r>
              <a:rPr lang="en-US" i="1" dirty="0"/>
              <a:t>.</a:t>
            </a:r>
            <a:endParaRPr lang="en-US" dirty="0" smtClean="0"/>
          </a:p>
          <a:p>
            <a:endParaRPr lang="en-US" dirty="0"/>
          </a:p>
        </p:txBody>
      </p:sp>
    </p:spTree>
    <p:extLst>
      <p:ext uri="{BB962C8B-B14F-4D97-AF65-F5344CB8AC3E}">
        <p14:creationId xmlns="" xmlns:p14="http://schemas.microsoft.com/office/powerpoint/2010/main" val="201867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3" name="Content Placeholder 2"/>
          <p:cNvSpPr>
            <a:spLocks noGrp="1"/>
          </p:cNvSpPr>
          <p:nvPr>
            <p:ph idx="1"/>
          </p:nvPr>
        </p:nvSpPr>
        <p:spPr/>
        <p:txBody>
          <a:bodyPr/>
          <a:lstStyle/>
          <a:p>
            <a:r>
              <a:rPr lang="en-US" dirty="0" smtClean="0"/>
              <a:t>The material presented today is my own personal opinion and experience.  This presentation should not be considered the opinion of the University of Texas Medical Branch (UTMB).</a:t>
            </a:r>
          </a:p>
          <a:p>
            <a:r>
              <a:rPr lang="en-US" dirty="0" smtClean="0"/>
              <a:t>I have no financial interests to disclose.</a:t>
            </a:r>
            <a:endParaRPr lang="en-US" dirty="0"/>
          </a:p>
        </p:txBody>
      </p:sp>
    </p:spTree>
    <p:extLst>
      <p:ext uri="{BB962C8B-B14F-4D97-AF65-F5344CB8AC3E}">
        <p14:creationId xmlns="" xmlns:p14="http://schemas.microsoft.com/office/powerpoint/2010/main" val="295872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b="1" dirty="0"/>
              <a:t>Codependency</a:t>
            </a:r>
            <a:r>
              <a:rPr lang="en-US" dirty="0"/>
              <a:t> is a type of dysfunctional helping relationship where one person supports or </a:t>
            </a:r>
            <a:r>
              <a:rPr lang="en-US" dirty="0">
                <a:hlinkClick r:id="rId2" tooltip="Enabling"/>
              </a:rPr>
              <a:t>enables</a:t>
            </a:r>
            <a:r>
              <a:rPr lang="en-US" dirty="0"/>
              <a:t> another person's </a:t>
            </a:r>
            <a:r>
              <a:rPr lang="en-US" dirty="0">
                <a:hlinkClick r:id="rId3" tooltip="Drug addiction"/>
              </a:rPr>
              <a:t>drug addiction</a:t>
            </a:r>
            <a:r>
              <a:rPr lang="en-US" dirty="0"/>
              <a:t>, </a:t>
            </a:r>
            <a:r>
              <a:rPr lang="en-US" dirty="0">
                <a:hlinkClick r:id="rId4" tooltip="Alcoholism"/>
              </a:rPr>
              <a:t>alcoholism</a:t>
            </a:r>
            <a:r>
              <a:rPr lang="en-US" dirty="0"/>
              <a:t>, </a:t>
            </a:r>
            <a:r>
              <a:rPr lang="en-US" dirty="0">
                <a:hlinkClick r:id="rId5" tooltip="Gambling addiction"/>
              </a:rPr>
              <a:t>gambling addiction</a:t>
            </a:r>
            <a:r>
              <a:rPr lang="en-US" dirty="0"/>
              <a:t>, poor </a:t>
            </a:r>
            <a:r>
              <a:rPr lang="en-US" dirty="0">
                <a:hlinkClick r:id="rId6" tooltip="Mental health"/>
              </a:rPr>
              <a:t>mental health</a:t>
            </a:r>
            <a:r>
              <a:rPr lang="en-US" dirty="0"/>
              <a:t>, immaturity, irresponsibility, or under-achievement</a:t>
            </a:r>
            <a:r>
              <a:rPr lang="en-US" dirty="0" smtClean="0"/>
              <a:t>.</a:t>
            </a:r>
            <a:r>
              <a:rPr lang="en-US" baseline="30000" dirty="0" smtClean="0"/>
              <a:t> </a:t>
            </a:r>
            <a:r>
              <a:rPr lang="en-US" dirty="0" smtClean="0"/>
              <a:t>Among </a:t>
            </a:r>
            <a:r>
              <a:rPr lang="en-US" dirty="0"/>
              <a:t>the core characteristics of codependency, the most common theme is an </a:t>
            </a:r>
            <a:r>
              <a:rPr lang="en-US" u="sng" dirty="0"/>
              <a:t>excessive reliance on other people for approval and a sense of identity</a:t>
            </a:r>
            <a:r>
              <a:rPr lang="en-US" dirty="0" smtClean="0"/>
              <a:t>. </a:t>
            </a:r>
            <a:r>
              <a:rPr lang="en-US" baseline="30000" dirty="0" smtClean="0"/>
              <a:t>1</a:t>
            </a:r>
          </a:p>
          <a:p>
            <a:endParaRPr lang="en-US" dirty="0" smtClean="0"/>
          </a:p>
          <a:p>
            <a:endParaRPr lang="en-US" dirty="0"/>
          </a:p>
          <a:p>
            <a:endParaRPr lang="en-US" dirty="0" smtClean="0"/>
          </a:p>
          <a:p>
            <a:endParaRPr lang="en-US" dirty="0"/>
          </a:p>
          <a:p>
            <a:pPr marL="0" indent="0">
              <a:buNone/>
            </a:pPr>
            <a:endParaRPr lang="en-US" dirty="0"/>
          </a:p>
        </p:txBody>
      </p:sp>
    </p:spTree>
    <p:extLst>
      <p:ext uri="{BB962C8B-B14F-4D97-AF65-F5344CB8AC3E}">
        <p14:creationId xmlns="" xmlns:p14="http://schemas.microsoft.com/office/powerpoint/2010/main" val="349543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Codependency</a:t>
            </a:r>
            <a:endParaRPr lang="en-US" dirty="0"/>
          </a:p>
        </p:txBody>
      </p:sp>
      <p:sp>
        <p:nvSpPr>
          <p:cNvPr id="3" name="Content Placeholder 2"/>
          <p:cNvSpPr>
            <a:spLocks noGrp="1"/>
          </p:cNvSpPr>
          <p:nvPr>
            <p:ph idx="1"/>
          </p:nvPr>
        </p:nvSpPr>
        <p:spPr/>
        <p:txBody>
          <a:bodyPr>
            <a:normAutofit/>
          </a:bodyPr>
          <a:lstStyle/>
          <a:p>
            <a:r>
              <a:rPr lang="en-US" dirty="0" smtClean="0"/>
              <a:t>Codependent </a:t>
            </a:r>
            <a:r>
              <a:rPr lang="en-US" dirty="0"/>
              <a:t>relationships are marked by intimacy problems, dependency, control (including caretaking) denial, dysfunctional communication and </a:t>
            </a:r>
            <a:r>
              <a:rPr lang="en-US" dirty="0">
                <a:hlinkClick r:id="rId2" tooltip="Personal boundaries"/>
              </a:rPr>
              <a:t>boundaries</a:t>
            </a:r>
            <a:r>
              <a:rPr lang="en-US" dirty="0"/>
              <a:t>, and high reactivity. Often, there is imbalance, so one person is abusive or in control or supports or enables another person's addiction, poor mental health, immaturity, irresponsibility, or </a:t>
            </a:r>
            <a:r>
              <a:rPr lang="en-US" dirty="0" smtClean="0"/>
              <a:t>under-achievement.</a:t>
            </a:r>
            <a:r>
              <a:rPr lang="en-US" baseline="30000" dirty="0"/>
              <a:t> 2</a:t>
            </a:r>
            <a:endParaRPr lang="en-US" baseline="30000" dirty="0" smtClean="0"/>
          </a:p>
          <a:p>
            <a:r>
              <a:rPr lang="en-US" dirty="0" smtClean="0"/>
              <a:t>Some </a:t>
            </a:r>
            <a:r>
              <a:rPr lang="en-US" dirty="0"/>
              <a:t>codependents often find themselves in relationships where their primary role is that of rescuer, supporter, and confidante. These helper types are often dependent on the other person's poor functioning to satisfy their own emotional </a:t>
            </a:r>
            <a:r>
              <a:rPr lang="en-US" dirty="0" smtClean="0"/>
              <a:t>needs.</a:t>
            </a:r>
            <a:r>
              <a:rPr lang="en-US" baseline="30000" dirty="0"/>
              <a:t>1</a:t>
            </a:r>
            <a:r>
              <a:rPr lang="en-US" dirty="0" smtClean="0"/>
              <a:t> </a:t>
            </a:r>
            <a:r>
              <a:rPr lang="en-US" dirty="0"/>
              <a:t>Many codependents place a lower priority on their own needs, while being excessively preoccupied with the needs of others. Codependency can occur in any type of relationship, including family, work, friendship, and also romantic, peer or community </a:t>
            </a:r>
            <a:r>
              <a:rPr lang="en-US" dirty="0" smtClean="0"/>
              <a:t>relationships. </a:t>
            </a:r>
            <a:r>
              <a:rPr lang="en-US" baseline="30000" dirty="0" smtClean="0"/>
              <a:t>3</a:t>
            </a:r>
            <a:endParaRPr lang="en-US" baseline="30000" dirty="0"/>
          </a:p>
          <a:p>
            <a:pPr marL="0" indent="0" algn="r">
              <a:buNone/>
            </a:pPr>
            <a:r>
              <a:rPr lang="en-US" sz="1000" dirty="0"/>
              <a:t> </a:t>
            </a:r>
            <a:endParaRPr lang="en-US" sz="1000" dirty="0" smtClean="0"/>
          </a:p>
          <a:p>
            <a:pPr marL="0" indent="0" algn="r">
              <a:buNone/>
            </a:pPr>
            <a:endParaRPr lang="en-US" sz="1000" dirty="0"/>
          </a:p>
        </p:txBody>
      </p:sp>
    </p:spTree>
    <p:extLst>
      <p:ext uri="{BB962C8B-B14F-4D97-AF65-F5344CB8AC3E}">
        <p14:creationId xmlns="" xmlns:p14="http://schemas.microsoft.com/office/powerpoint/2010/main" val="413572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intense </a:t>
            </a:r>
            <a:r>
              <a:rPr lang="en-US" dirty="0"/>
              <a:t>and unstable interpersonal relationships</a:t>
            </a:r>
          </a:p>
          <a:p>
            <a:r>
              <a:rPr lang="en-US" dirty="0"/>
              <a:t>inability to tolerate being alone, accompanied by frantic efforts to avoid being alone</a:t>
            </a:r>
          </a:p>
          <a:p>
            <a:r>
              <a:rPr lang="en-US" dirty="0"/>
              <a:t>chronic feelings of </a:t>
            </a:r>
            <a:r>
              <a:rPr lang="en-US" dirty="0">
                <a:hlinkClick r:id="rId2" tooltip="Boredom"/>
              </a:rPr>
              <a:t>boredom</a:t>
            </a:r>
            <a:r>
              <a:rPr lang="en-US" dirty="0"/>
              <a:t> and emptiness</a:t>
            </a:r>
          </a:p>
          <a:p>
            <a:r>
              <a:rPr lang="en-US" dirty="0"/>
              <a:t>subordinating one's own needs to those of the person with whom one is involved</a:t>
            </a:r>
          </a:p>
          <a:p>
            <a:r>
              <a:rPr lang="en-US" dirty="0"/>
              <a:t>overwhelming desire for acceptance and affection</a:t>
            </a:r>
          </a:p>
          <a:p>
            <a:r>
              <a:rPr lang="en-US" dirty="0">
                <a:hlinkClick r:id="rId3" tooltip="Perfectionism"/>
              </a:rPr>
              <a:t>perfectionism</a:t>
            </a:r>
            <a:endParaRPr lang="en-US" dirty="0"/>
          </a:p>
          <a:p>
            <a:r>
              <a:rPr lang="en-US" dirty="0"/>
              <a:t>over-controlling</a:t>
            </a:r>
          </a:p>
          <a:p>
            <a:r>
              <a:rPr lang="en-US" dirty="0"/>
              <a:t>external referencing</a:t>
            </a:r>
          </a:p>
          <a:p>
            <a:r>
              <a:rPr lang="en-US" dirty="0"/>
              <a:t>dishonesty and denial</a:t>
            </a:r>
          </a:p>
          <a:p>
            <a:r>
              <a:rPr lang="en-US" dirty="0">
                <a:hlinkClick r:id="rId4" tooltip="Psychological manipulation"/>
              </a:rPr>
              <a:t>manipulation</a:t>
            </a:r>
            <a:endParaRPr lang="en-US" dirty="0"/>
          </a:p>
          <a:p>
            <a:r>
              <a:rPr lang="en-US" dirty="0"/>
              <a:t>lack of </a:t>
            </a:r>
            <a:r>
              <a:rPr lang="en-US" dirty="0">
                <a:hlinkClick r:id="rId5" tooltip="Trust (emotion)"/>
              </a:rPr>
              <a:t>trust</a:t>
            </a:r>
            <a:endParaRPr lang="en-US" dirty="0"/>
          </a:p>
          <a:p>
            <a:r>
              <a:rPr lang="en-US" dirty="0"/>
              <a:t>low </a:t>
            </a:r>
            <a:r>
              <a:rPr lang="en-US" dirty="0" smtClean="0">
                <a:hlinkClick r:id="rId6" tooltip="Self-worth"/>
              </a:rPr>
              <a:t>self-worth</a:t>
            </a:r>
            <a:r>
              <a:rPr lang="en-US" dirty="0" smtClean="0"/>
              <a:t> </a:t>
            </a:r>
            <a:r>
              <a:rPr lang="en-US" baseline="30000" dirty="0" smtClean="0"/>
              <a:t>4</a:t>
            </a:r>
            <a:endParaRPr lang="en-US" baseline="30000" dirty="0"/>
          </a:p>
          <a:p>
            <a:endParaRPr lang="en-US" dirty="0"/>
          </a:p>
        </p:txBody>
      </p:sp>
    </p:spTree>
    <p:extLst>
      <p:ext uri="{BB962C8B-B14F-4D97-AF65-F5344CB8AC3E}">
        <p14:creationId xmlns="" xmlns:p14="http://schemas.microsoft.com/office/powerpoint/2010/main" val="3014983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36320"/>
          </a:xfrm>
        </p:spPr>
        <p:txBody>
          <a:bodyPr/>
          <a:lstStyle/>
          <a:p>
            <a:r>
              <a:rPr lang="en-US" dirty="0" smtClean="0"/>
              <a:t>Clinical Criteria for Codependence?</a:t>
            </a:r>
            <a:endParaRPr lang="en-US" dirty="0"/>
          </a:p>
        </p:txBody>
      </p:sp>
      <p:sp>
        <p:nvSpPr>
          <p:cNvPr id="3" name="Content Placeholder 2"/>
          <p:cNvSpPr>
            <a:spLocks noGrp="1"/>
          </p:cNvSpPr>
          <p:nvPr>
            <p:ph idx="1"/>
          </p:nvPr>
        </p:nvSpPr>
        <p:spPr>
          <a:xfrm>
            <a:off x="677334" y="1645920"/>
            <a:ext cx="8596668" cy="4560570"/>
          </a:xfrm>
        </p:spPr>
        <p:txBody>
          <a:bodyPr>
            <a:normAutofit fontScale="62500" lnSpcReduction="20000"/>
          </a:bodyPr>
          <a:lstStyle/>
          <a:p>
            <a:pPr marL="0" indent="0">
              <a:buNone/>
            </a:pPr>
            <a:r>
              <a:rPr lang="en-US" dirty="0" smtClean="0"/>
              <a:t>In 1980 </a:t>
            </a:r>
            <a:r>
              <a:rPr lang="en-US" dirty="0" err="1" smtClean="0"/>
              <a:t>Timmen</a:t>
            </a:r>
            <a:r>
              <a:rPr lang="en-US" dirty="0" smtClean="0"/>
              <a:t> </a:t>
            </a:r>
            <a:r>
              <a:rPr lang="en-US" dirty="0" err="1" smtClean="0"/>
              <a:t>Cermak</a:t>
            </a:r>
            <a:r>
              <a:rPr lang="en-US" dirty="0" smtClean="0"/>
              <a:t>, M.D. </a:t>
            </a:r>
            <a:r>
              <a:rPr lang="en-US" dirty="0"/>
              <a:t>proposed </a:t>
            </a:r>
            <a:r>
              <a:rPr lang="en-US" dirty="0" smtClean="0"/>
              <a:t>that Codependency be considered a personality disorder and be included in the DSM-III.  Although he was unsuccessful in obtaining approval for inclusion in the DSM his criteria could be valuable for clinicians.</a:t>
            </a:r>
          </a:p>
          <a:p>
            <a:r>
              <a:rPr lang="en-US" dirty="0" smtClean="0"/>
              <a:t>Continued </a:t>
            </a:r>
            <a:r>
              <a:rPr lang="en-US" dirty="0"/>
              <a:t>investment of </a:t>
            </a:r>
            <a:r>
              <a:rPr lang="en-US" dirty="0">
                <a:hlinkClick r:id="rId2" tooltip="Self-esteem"/>
              </a:rPr>
              <a:t>self-esteem</a:t>
            </a:r>
            <a:r>
              <a:rPr lang="en-US" dirty="0"/>
              <a:t> in the ability to control both oneself and others in the face of serious adverse consequences</a:t>
            </a:r>
            <a:r>
              <a:rPr lang="en-US" dirty="0" smtClean="0"/>
              <a:t>.</a:t>
            </a:r>
          </a:p>
          <a:p>
            <a:r>
              <a:rPr lang="en-US" dirty="0" smtClean="0"/>
              <a:t>Assumption </a:t>
            </a:r>
            <a:r>
              <a:rPr lang="en-US" dirty="0"/>
              <a:t>of responsibility for meeting others' needs to the exclusion of acknowledging one's own.</a:t>
            </a:r>
          </a:p>
          <a:p>
            <a:r>
              <a:rPr lang="en-US" dirty="0"/>
              <a:t>Anxiety and boundary distortions around intimacy and separation.</a:t>
            </a:r>
          </a:p>
          <a:p>
            <a:r>
              <a:rPr lang="en-US" dirty="0">
                <a:hlinkClick r:id="rId3" tooltip="Enmeshment"/>
              </a:rPr>
              <a:t>Enmeshment</a:t>
            </a:r>
            <a:r>
              <a:rPr lang="en-US" dirty="0"/>
              <a:t> in relationships with personality disordered, chemically dependent, other co ‐ dependent, and/or impulse ‐ disordered individuals.</a:t>
            </a:r>
          </a:p>
          <a:p>
            <a:r>
              <a:rPr lang="en-US" dirty="0"/>
              <a:t>Three or more of the following: </a:t>
            </a:r>
          </a:p>
          <a:p>
            <a:pPr lvl="1"/>
            <a:r>
              <a:rPr lang="en-US" dirty="0"/>
              <a:t>Excessive reliance on </a:t>
            </a:r>
            <a:r>
              <a:rPr lang="en-US" dirty="0">
                <a:hlinkClick r:id="rId4" tooltip="Denial"/>
              </a:rPr>
              <a:t>denial</a:t>
            </a:r>
            <a:endParaRPr lang="en-US" dirty="0"/>
          </a:p>
          <a:p>
            <a:pPr lvl="1"/>
            <a:r>
              <a:rPr lang="en-US" dirty="0"/>
              <a:t>Constriction of emotions (with or without dramatic outbursts)</a:t>
            </a:r>
          </a:p>
          <a:p>
            <a:pPr lvl="1"/>
            <a:r>
              <a:rPr lang="en-US" dirty="0">
                <a:hlinkClick r:id="rId5" tooltip="Depression (mood)"/>
              </a:rPr>
              <a:t>Depression</a:t>
            </a:r>
            <a:endParaRPr lang="en-US" dirty="0"/>
          </a:p>
          <a:p>
            <a:pPr lvl="1"/>
            <a:r>
              <a:rPr lang="en-US" dirty="0">
                <a:hlinkClick r:id="rId6" tooltip="Hypervigilance"/>
              </a:rPr>
              <a:t>Hypervigilance</a:t>
            </a:r>
            <a:endParaRPr lang="en-US" dirty="0"/>
          </a:p>
          <a:p>
            <a:pPr lvl="1"/>
            <a:r>
              <a:rPr lang="en-US" dirty="0"/>
              <a:t>Compulsions</a:t>
            </a:r>
          </a:p>
          <a:p>
            <a:pPr lvl="1"/>
            <a:r>
              <a:rPr lang="en-US" dirty="0">
                <a:hlinkClick r:id="rId7" tooltip="Anxiety"/>
              </a:rPr>
              <a:t>Anxiety</a:t>
            </a:r>
            <a:endParaRPr lang="en-US" dirty="0"/>
          </a:p>
          <a:p>
            <a:pPr lvl="1"/>
            <a:r>
              <a:rPr lang="en-US" dirty="0">
                <a:hlinkClick r:id="rId8" tooltip="Substance abuse"/>
              </a:rPr>
              <a:t>Substance abuse</a:t>
            </a:r>
            <a:endParaRPr lang="en-US" dirty="0"/>
          </a:p>
          <a:p>
            <a:pPr lvl="1"/>
            <a:r>
              <a:rPr lang="en-US" dirty="0"/>
              <a:t>Has been (or is) the victim of recurrent physical or sexual abuse</a:t>
            </a:r>
          </a:p>
          <a:p>
            <a:pPr lvl="1"/>
            <a:r>
              <a:rPr lang="en-US" dirty="0"/>
              <a:t>Stress ‐ related medical illnesses</a:t>
            </a:r>
          </a:p>
          <a:p>
            <a:pPr lvl="1"/>
            <a:r>
              <a:rPr lang="en-US" dirty="0"/>
              <a:t>Has remained in a primary relationship with an active substance abuser for at least two years without seeking outside help</a:t>
            </a:r>
            <a:r>
              <a:rPr lang="en-US" dirty="0" smtClean="0"/>
              <a:t>. </a:t>
            </a:r>
            <a:r>
              <a:rPr lang="en-US" baseline="30000" dirty="0"/>
              <a:t>4</a:t>
            </a:r>
          </a:p>
          <a:p>
            <a:endParaRPr lang="en-US" dirty="0"/>
          </a:p>
        </p:txBody>
      </p:sp>
    </p:spTree>
    <p:extLst>
      <p:ext uri="{BB962C8B-B14F-4D97-AF65-F5344CB8AC3E}">
        <p14:creationId xmlns="" xmlns:p14="http://schemas.microsoft.com/office/powerpoint/2010/main" val="2267454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Hallmark Traits</a:t>
            </a:r>
            <a:endParaRPr lang="en-US" dirty="0"/>
          </a:p>
        </p:txBody>
      </p:sp>
      <p:sp>
        <p:nvSpPr>
          <p:cNvPr id="3" name="Content Placeholder 2"/>
          <p:cNvSpPr>
            <a:spLocks noGrp="1"/>
          </p:cNvSpPr>
          <p:nvPr>
            <p:ph idx="1"/>
          </p:nvPr>
        </p:nvSpPr>
        <p:spPr/>
        <p:txBody>
          <a:bodyPr/>
          <a:lstStyle/>
          <a:p>
            <a:r>
              <a:rPr lang="en-US" dirty="0" smtClean="0"/>
              <a:t>Denial</a:t>
            </a:r>
          </a:p>
          <a:p>
            <a:r>
              <a:rPr lang="en-US" dirty="0" smtClean="0"/>
              <a:t>Low-Self Esteem</a:t>
            </a:r>
          </a:p>
          <a:p>
            <a:r>
              <a:rPr lang="en-US" dirty="0" smtClean="0"/>
              <a:t>Compliance</a:t>
            </a:r>
          </a:p>
          <a:p>
            <a:r>
              <a:rPr lang="en-US" dirty="0" smtClean="0"/>
              <a:t>Control</a:t>
            </a:r>
          </a:p>
          <a:p>
            <a:r>
              <a:rPr lang="en-US" dirty="0" smtClean="0"/>
              <a:t>Avoidance </a:t>
            </a:r>
            <a:r>
              <a:rPr lang="en-US" baseline="30000" dirty="0" smtClean="0"/>
              <a:t>3</a:t>
            </a:r>
            <a:endParaRPr lang="en-US" baseline="30000" dirty="0"/>
          </a:p>
        </p:txBody>
      </p:sp>
    </p:spTree>
    <p:extLst>
      <p:ext uri="{BB962C8B-B14F-4D97-AF65-F5344CB8AC3E}">
        <p14:creationId xmlns="" xmlns:p14="http://schemas.microsoft.com/office/powerpoint/2010/main" val="393885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a:t>
            </a:r>
            <a:endParaRPr lang="en-US" dirty="0"/>
          </a:p>
        </p:txBody>
      </p:sp>
      <p:sp>
        <p:nvSpPr>
          <p:cNvPr id="3" name="Content Placeholder 2"/>
          <p:cNvSpPr>
            <a:spLocks noGrp="1"/>
          </p:cNvSpPr>
          <p:nvPr>
            <p:ph idx="1"/>
          </p:nvPr>
        </p:nvSpPr>
        <p:spPr/>
        <p:txBody>
          <a:bodyPr>
            <a:normAutofit/>
          </a:bodyPr>
          <a:lstStyle/>
          <a:p>
            <a:r>
              <a:rPr lang="en-US" dirty="0" smtClean="0"/>
              <a:t>Family Systems Theory – Must examine and heal the primary environment (family ecosystem) to create a healthy, supportive recovery.</a:t>
            </a:r>
          </a:p>
          <a:p>
            <a:r>
              <a:rPr lang="en-US" dirty="0" smtClean="0"/>
              <a:t>Attachment Theory – Must identify unhealthy attachments and create new sense of self and needs to be well.</a:t>
            </a:r>
          </a:p>
          <a:p>
            <a:r>
              <a:rPr lang="en-US" dirty="0" smtClean="0"/>
              <a:t>Social Learning Theory – Must investigate unhealthy, learned behavior and create new ways of coping. Learned behaviors can be passed along to other generations.</a:t>
            </a:r>
          </a:p>
          <a:p>
            <a:r>
              <a:rPr lang="en-US" dirty="0" smtClean="0"/>
              <a:t>Cognitive-Behavioral Therapy – Must identify unhealthy cognitive patterns and alter the way to thinking that drives behavior. Healthier thought patterns lead to healthier behavioral choices.</a:t>
            </a:r>
          </a:p>
          <a:p>
            <a:endParaRPr lang="en-US" dirty="0" smtClean="0"/>
          </a:p>
        </p:txBody>
      </p:sp>
    </p:spTree>
    <p:extLst>
      <p:ext uri="{BB962C8B-B14F-4D97-AF65-F5344CB8AC3E}">
        <p14:creationId xmlns="" xmlns:p14="http://schemas.microsoft.com/office/powerpoint/2010/main" val="67096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rotWithShape="1">
          <a:blip r:embed="rId2">
            <a:extLst>
              <a:ext uri="{28A0092B-C50C-407E-A947-70E740481C1C}">
                <a14:useLocalDpi xmlns="" xmlns:a14="http://schemas.microsoft.com/office/drawing/2010/main" val="0"/>
              </a:ext>
            </a:extLst>
          </a:blip>
          <a:srcRect l="-1085" t="2040" r="1085" b="7832"/>
          <a:stretch/>
        </p:blipFill>
        <p:spPr>
          <a:xfrm>
            <a:off x="2471350" y="163263"/>
            <a:ext cx="5618207" cy="65917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42271162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274</TotalTime>
  <Words>866</Words>
  <Application>Microsoft Office PowerPoint</Application>
  <PresentationFormat>Custom</PresentationFormat>
  <Paragraphs>96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Codependency</vt:lpstr>
      <vt:lpstr>Disclosures</vt:lpstr>
      <vt:lpstr>Definition</vt:lpstr>
      <vt:lpstr>Codependency</vt:lpstr>
      <vt:lpstr>Symptoms</vt:lpstr>
      <vt:lpstr>Clinical Criteria for Codependence?</vt:lpstr>
      <vt:lpstr>Hallmark Traits</vt:lpstr>
      <vt:lpstr>Theories</vt:lpstr>
      <vt:lpstr>Slide 9</vt:lpstr>
      <vt:lpstr>Slide 10</vt:lpstr>
      <vt:lpstr>Generational Family Dysfunction Cycle</vt:lpstr>
      <vt:lpstr>Slide 12</vt:lpstr>
      <vt:lpstr>How can codependency hinder recovery?</vt:lpstr>
      <vt:lpstr>Recovering from Codependency</vt:lpstr>
      <vt:lpstr>What more can we do through HIMS?</vt:lpstr>
      <vt:lpstr>Resources</vt:lpstr>
      <vt:lpstr>References</vt:lpstr>
    </vt:vector>
  </TitlesOfParts>
  <Company>University of Texas Medical Branch - Galveston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Vardiman, Johnene L.</dc:creator>
  <cp:lastModifiedBy>Stephanie Noakes</cp:lastModifiedBy>
  <cp:revision>32</cp:revision>
  <dcterms:created xsi:type="dcterms:W3CDTF">2017-02-01T16:28:55Z</dcterms:created>
  <dcterms:modified xsi:type="dcterms:W3CDTF">2017-03-14T21:33:17Z</dcterms:modified>
</cp:coreProperties>
</file>