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6" r:id="rId4"/>
    <p:sldMasterId id="2147483648" r:id="rId5"/>
    <p:sldMasterId id="2147483663" r:id="rId6"/>
  </p:sldMasterIdLst>
  <p:notesMasterIdLst>
    <p:notesMasterId r:id="rId56"/>
  </p:notesMasterIdLst>
  <p:handoutMasterIdLst>
    <p:handoutMasterId r:id="rId57"/>
  </p:handoutMasterIdLst>
  <p:sldIdLst>
    <p:sldId id="259" r:id="rId7"/>
    <p:sldId id="257" r:id="rId8"/>
    <p:sldId id="263" r:id="rId9"/>
    <p:sldId id="261" r:id="rId10"/>
    <p:sldId id="262" r:id="rId11"/>
    <p:sldId id="264" r:id="rId12"/>
    <p:sldId id="265" r:id="rId13"/>
    <p:sldId id="266" r:id="rId14"/>
    <p:sldId id="267" r:id="rId15"/>
    <p:sldId id="268" r:id="rId16"/>
    <p:sldId id="269" r:id="rId17"/>
    <p:sldId id="300" r:id="rId18"/>
    <p:sldId id="260" r:id="rId19"/>
    <p:sldId id="273" r:id="rId20"/>
    <p:sldId id="301" r:id="rId21"/>
    <p:sldId id="270" r:id="rId22"/>
    <p:sldId id="271" r:id="rId23"/>
    <p:sldId id="272" r:id="rId24"/>
    <p:sldId id="291" r:id="rId25"/>
    <p:sldId id="275" r:id="rId26"/>
    <p:sldId id="274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307" r:id="rId35"/>
    <p:sldId id="308" r:id="rId36"/>
    <p:sldId id="309" r:id="rId37"/>
    <p:sldId id="292" r:id="rId38"/>
    <p:sldId id="303" r:id="rId39"/>
    <p:sldId id="283" r:id="rId40"/>
    <p:sldId id="284" r:id="rId41"/>
    <p:sldId id="285" r:id="rId42"/>
    <p:sldId id="286" r:id="rId43"/>
    <p:sldId id="287" r:id="rId44"/>
    <p:sldId id="288" r:id="rId45"/>
    <p:sldId id="304" r:id="rId46"/>
    <p:sldId id="293" r:id="rId47"/>
    <p:sldId id="294" r:id="rId48"/>
    <p:sldId id="295" r:id="rId49"/>
    <p:sldId id="310" r:id="rId50"/>
    <p:sldId id="297" r:id="rId51"/>
    <p:sldId id="302" r:id="rId52"/>
    <p:sldId id="298" r:id="rId53"/>
    <p:sldId id="305" r:id="rId54"/>
    <p:sldId id="306" r:id="rId55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D5B3E0D-E869-4282-89E8-5450CD25F646}">
          <p14:sldIdLst>
            <p14:sldId id="259"/>
            <p14:sldId id="257"/>
            <p14:sldId id="263"/>
            <p14:sldId id="261"/>
            <p14:sldId id="262"/>
            <p14:sldId id="264"/>
            <p14:sldId id="265"/>
            <p14:sldId id="266"/>
            <p14:sldId id="267"/>
            <p14:sldId id="268"/>
            <p14:sldId id="269"/>
            <p14:sldId id="300"/>
            <p14:sldId id="260"/>
            <p14:sldId id="273"/>
            <p14:sldId id="301"/>
            <p14:sldId id="270"/>
            <p14:sldId id="271"/>
            <p14:sldId id="272"/>
            <p14:sldId id="291"/>
            <p14:sldId id="275"/>
            <p14:sldId id="274"/>
            <p14:sldId id="276"/>
            <p14:sldId id="277"/>
            <p14:sldId id="278"/>
            <p14:sldId id="279"/>
            <p14:sldId id="280"/>
            <p14:sldId id="281"/>
            <p14:sldId id="282"/>
            <p14:sldId id="307"/>
            <p14:sldId id="308"/>
            <p14:sldId id="309"/>
            <p14:sldId id="292"/>
            <p14:sldId id="303"/>
            <p14:sldId id="283"/>
            <p14:sldId id="284"/>
            <p14:sldId id="285"/>
            <p14:sldId id="286"/>
            <p14:sldId id="287"/>
            <p14:sldId id="288"/>
            <p14:sldId id="304"/>
            <p14:sldId id="293"/>
            <p14:sldId id="294"/>
            <p14:sldId id="295"/>
            <p14:sldId id="310"/>
            <p14:sldId id="297"/>
            <p14:sldId id="302"/>
            <p14:sldId id="298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5120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2D3255"/>
    <a:srgbClr val="CCECFF"/>
    <a:srgbClr val="91BDF2"/>
    <a:srgbClr val="FFFF99"/>
    <a:srgbClr val="6699FF"/>
    <a:srgbClr val="ED9721"/>
    <a:srgbClr val="ED9720"/>
    <a:srgbClr val="FF9966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31" autoAdjust="0"/>
    <p:restoredTop sz="94683" autoAdjust="0"/>
  </p:normalViewPr>
  <p:slideViewPr>
    <p:cSldViewPr>
      <p:cViewPr varScale="1">
        <p:scale>
          <a:sx n="110" d="100"/>
          <a:sy n="110" d="100"/>
        </p:scale>
        <p:origin x="516" y="102"/>
      </p:cViewPr>
      <p:guideLst>
        <p:guide orient="horz" pos="2160"/>
        <p:guide pos="512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7" d="100"/>
          <a:sy n="77" d="100"/>
        </p:scale>
        <p:origin x="-2934" y="-102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slide" Target="slides/slide35.xml"/><Relationship Id="rId54" Type="http://schemas.openxmlformats.org/officeDocument/2006/relationships/slide" Target="slides/slide4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3" Type="http://schemas.openxmlformats.org/officeDocument/2006/relationships/slide" Target="slides/slide4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slide" Target="slides/slide43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slide" Target="slides/slide4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5DEFF3C-0986-46EB-8AEB-5675B8096513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93ABB56E-CAC7-4D4B-AD97-1445DA4B0D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277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6E2D1743-4B3E-4894-B82C-897C0CB52F33}" type="datetimeFigureOut">
              <a:rPr lang="en-US" smtClean="0"/>
              <a:pPr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5288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92" tIns="46246" rIns="92492" bIns="4624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CB1673DF-040D-422F-88FB-457D9494485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9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370172" y="6336268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0021088-4A68-45C2-A789-B57BB525981C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2D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BA94EA-45AF-432F-9611-1B78CE704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0"/>
            <a:ext cx="1346200" cy="7009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B174E7-60DF-4CFB-90B6-8FC8FB54B97C}"/>
              </a:ext>
            </a:extLst>
          </p:cNvPr>
          <p:cNvSpPr txBox="1"/>
          <p:nvPr userDrawn="1"/>
        </p:nvSpPr>
        <p:spPr>
          <a:xfrm>
            <a:off x="4362450" y="6284267"/>
            <a:ext cx="3467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2022 Advanced Topics Seminar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HIMS Monitoring – Best Practices Revisited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D985D2-CEC0-450A-827A-E8AA2FD0B2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021088-4A68-45C2-A789-B57BB52598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279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64F1EA-9A8B-46B6-A587-09A27919FC0A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5A06F-B573-49CC-8ED7-74A3BBF0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03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IMS Basic Seminar Title Slide">
    <p:bg>
      <p:bgPr>
        <a:solidFill>
          <a:srgbClr val="2D32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3860800" y="5105400"/>
            <a:ext cx="77216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lnSpc>
                <a:spcPct val="100000"/>
              </a:lnSpc>
              <a:defRPr sz="2200" b="0" i="0" baseline="0">
                <a:solidFill>
                  <a:srgbClr val="FFCC99"/>
                </a:solidFill>
                <a:latin typeface="Arial Blac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 Pilot’s Journey in HIMS – From Dependence to Sobriety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3860800" y="5562600"/>
            <a:ext cx="77216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>
              <a:lnSpc>
                <a:spcPct val="100000"/>
              </a:lnSpc>
              <a:defRPr sz="2200" b="0" i="0" baseline="0">
                <a:solidFill>
                  <a:srgbClr val="FFCC99"/>
                </a:solidFill>
                <a:latin typeface="Arial Blac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12 – 13,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Renaissance Dallas Hotel, Dallas, TX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860800" y="4724400"/>
            <a:ext cx="77216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lnSpc>
                <a:spcPct val="100000"/>
              </a:lnSpc>
              <a:defRPr sz="2200" b="0" i="0" baseline="0">
                <a:solidFill>
                  <a:srgbClr val="FFCC99"/>
                </a:solidFill>
                <a:latin typeface="Arial Blac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2023 Advanced Topics Seminar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495800"/>
            <a:ext cx="2794000" cy="16764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409700"/>
            <a:ext cx="9956800" cy="6858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Name</a:t>
            </a:r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06400" y="2286000"/>
            <a:ext cx="9956800" cy="609600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CCECFF"/>
                </a:solidFill>
              </a:defRPr>
            </a:lvl1pPr>
          </a:lstStyle>
          <a:p>
            <a:pPr lvl="0"/>
            <a:r>
              <a:rPr lang="en-US" sz="2400" dirty="0"/>
              <a:t>Your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38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MS Basic Semin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2D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" y="1066805"/>
            <a:ext cx="11074400" cy="505936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 sz="3000">
                <a:solidFill>
                  <a:srgbClr val="000000"/>
                </a:solidFill>
              </a:defRPr>
            </a:lvl2pPr>
            <a:lvl3pPr>
              <a:defRPr sz="2800">
                <a:solidFill>
                  <a:srgbClr val="000000"/>
                </a:solidFill>
              </a:defRPr>
            </a:lvl3pPr>
            <a:lvl4pPr>
              <a:defRPr sz="26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08000" y="274638"/>
            <a:ext cx="11074400" cy="7159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Sample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74400" y="6400800"/>
            <a:ext cx="609600" cy="22860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50021088-4A68-45C2-A789-B57BB52598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4362450" y="6284267"/>
            <a:ext cx="653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2023 Advanced Topics Seminar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 Pilot’s Journey in HIMS – From Dependence to Sobriety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0"/>
            <a:ext cx="1346200" cy="70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00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370172" y="6336268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0021088-4A68-45C2-A789-B57BB525981C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2D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BA94EA-45AF-432F-9611-1B78CE704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0"/>
            <a:ext cx="1346200" cy="7009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D985D2-CEC0-450A-827A-E8AA2FD0B2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021088-4A68-45C2-A789-B57BB52598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2BAFD4-4A60-AB30-C709-55AD82E52C3D}"/>
              </a:ext>
            </a:extLst>
          </p:cNvPr>
          <p:cNvSpPr txBox="1"/>
          <p:nvPr userDrawn="1"/>
        </p:nvSpPr>
        <p:spPr>
          <a:xfrm>
            <a:off x="4362450" y="6284267"/>
            <a:ext cx="653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2023 Advanced Topics Seminar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 Pilot’s Journey in HIMS – From Dependence to Sobriety</a:t>
            </a:r>
          </a:p>
        </p:txBody>
      </p:sp>
    </p:spTree>
    <p:extLst>
      <p:ext uri="{BB962C8B-B14F-4D97-AF65-F5344CB8AC3E}">
        <p14:creationId xmlns:p14="http://schemas.microsoft.com/office/powerpoint/2010/main" val="1155279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MS Basic Semin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2D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" y="1066805"/>
            <a:ext cx="11074400" cy="505936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 sz="3000">
                <a:solidFill>
                  <a:srgbClr val="000000"/>
                </a:solidFill>
              </a:defRPr>
            </a:lvl2pPr>
            <a:lvl3pPr>
              <a:defRPr sz="2800">
                <a:solidFill>
                  <a:srgbClr val="000000"/>
                </a:solidFill>
              </a:defRPr>
            </a:lvl3pPr>
            <a:lvl4pPr>
              <a:defRPr sz="26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08000" y="274638"/>
            <a:ext cx="11074400" cy="7159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Sample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74400" y="6400800"/>
            <a:ext cx="609600" cy="22860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50021088-4A68-45C2-A789-B57BB52598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4362450" y="6284267"/>
            <a:ext cx="653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2023 Advanced Topics Seminar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 Pilot’s Journey in HIMS – From Dependence to Sobriety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0"/>
            <a:ext cx="1346200" cy="70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06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IMS Basic Seminar Title Slide">
    <p:bg>
      <p:bgPr>
        <a:solidFill>
          <a:srgbClr val="2D32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3860800" y="5105400"/>
            <a:ext cx="77216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lnSpc>
                <a:spcPct val="100000"/>
              </a:lnSpc>
              <a:defRPr sz="2200" b="0" i="0" baseline="0">
                <a:solidFill>
                  <a:srgbClr val="FFCC99"/>
                </a:solidFill>
                <a:latin typeface="Arial Blac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CCECFF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 Pilot’s Journey in HIMS – From Dependence to Sobriety</a:t>
            </a:r>
          </a:p>
        </p:txBody>
      </p:sp>
      <p:sp>
        <p:nvSpPr>
          <p:cNvPr id="8" name="Title 1"/>
          <p:cNvSpPr txBox="1">
            <a:spLocks/>
          </p:cNvSpPr>
          <p:nvPr userDrawn="1"/>
        </p:nvSpPr>
        <p:spPr>
          <a:xfrm>
            <a:off x="3860800" y="5562600"/>
            <a:ext cx="7721600" cy="53340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>
              <a:lnSpc>
                <a:spcPct val="100000"/>
              </a:lnSpc>
              <a:defRPr sz="2200" b="0" i="0" baseline="0">
                <a:solidFill>
                  <a:srgbClr val="FFCC99"/>
                </a:solidFill>
                <a:latin typeface="Arial Blac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April 12 – 13,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Renaissance Dallas Hotel, Dallas, TX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860800" y="4724400"/>
            <a:ext cx="7721600" cy="45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>
              <a:lnSpc>
                <a:spcPct val="100000"/>
              </a:lnSpc>
              <a:defRPr sz="2200" b="0" i="0" baseline="0">
                <a:solidFill>
                  <a:srgbClr val="FFCC99"/>
                </a:solidFill>
                <a:latin typeface="Arial Blac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2023 Advanced Topics Seminar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4495800"/>
            <a:ext cx="2794000" cy="16764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1409700"/>
            <a:ext cx="9956800" cy="6858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Presentation Name</a:t>
            </a:r>
          </a:p>
          <a:p>
            <a:pPr lvl="1"/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406400" y="2286000"/>
            <a:ext cx="9956800" cy="609600"/>
          </a:xfrm>
        </p:spPr>
        <p:txBody>
          <a:bodyPr>
            <a:normAutofit/>
          </a:bodyPr>
          <a:lstStyle>
            <a:lvl1pPr marL="0" indent="0">
              <a:buNone/>
              <a:defRPr sz="2400" baseline="0">
                <a:solidFill>
                  <a:srgbClr val="CCECFF"/>
                </a:solidFill>
              </a:defRPr>
            </a:lvl1pPr>
          </a:lstStyle>
          <a:p>
            <a:pPr lvl="0"/>
            <a:r>
              <a:rPr lang="en-US" sz="2400" dirty="0"/>
              <a:t>Your Name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383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IMS Basic Seminar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2D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" y="1066805"/>
            <a:ext cx="11074400" cy="5059363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 sz="3000">
                <a:solidFill>
                  <a:srgbClr val="000000"/>
                </a:solidFill>
              </a:defRPr>
            </a:lvl2pPr>
            <a:lvl3pPr>
              <a:defRPr sz="2800">
                <a:solidFill>
                  <a:srgbClr val="000000"/>
                </a:solidFill>
              </a:defRPr>
            </a:lvl3pPr>
            <a:lvl4pPr>
              <a:defRPr sz="2600">
                <a:solidFill>
                  <a:srgbClr val="000000"/>
                </a:solidFill>
              </a:defRPr>
            </a:lvl4pPr>
            <a:lvl5pPr>
              <a:defRPr sz="2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08000" y="274638"/>
            <a:ext cx="11074400" cy="71596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Sample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074400" y="6400800"/>
            <a:ext cx="609600" cy="228600"/>
          </a:xfrm>
          <a:prstGeom prst="rect">
            <a:avLst/>
          </a:prstGeom>
        </p:spPr>
        <p:txBody>
          <a:bodyPr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50021088-4A68-45C2-A789-B57BB52598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4362450" y="6284267"/>
            <a:ext cx="653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2023 Advanced Topics Seminar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 Pilot’s Journey in HIMS – From Dependence to Sobriety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0"/>
            <a:ext cx="1346200" cy="70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500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11370172" y="6336268"/>
            <a:ext cx="4667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50021088-4A68-45C2-A789-B57BB525981C}" type="slidenum">
              <a:rPr lang="en-US" sz="1800" smtClean="0"/>
              <a:pPr/>
              <a:t>‹#›</a:t>
            </a:fld>
            <a:endParaRPr lang="en-US" sz="1800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0" y="6172200"/>
            <a:ext cx="12192000" cy="685800"/>
          </a:xfrm>
          <a:prstGeom prst="rect">
            <a:avLst/>
          </a:prstGeom>
          <a:solidFill>
            <a:srgbClr val="2D32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BA94EA-45AF-432F-9611-1B78CE7049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096000"/>
            <a:ext cx="1346200" cy="70092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BD985D2-CEC0-450A-827A-E8AA2FD0B25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0021088-4A68-45C2-A789-B57BB525981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2BAFD4-4A60-AB30-C709-55AD82E52C3D}"/>
              </a:ext>
            </a:extLst>
          </p:cNvPr>
          <p:cNvSpPr txBox="1"/>
          <p:nvPr userDrawn="1"/>
        </p:nvSpPr>
        <p:spPr>
          <a:xfrm>
            <a:off x="4362450" y="6284267"/>
            <a:ext cx="6534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2"/>
                </a:solidFill>
              </a:rPr>
              <a:t>2023 Advanced Topics Seminar</a:t>
            </a:r>
            <a:br>
              <a:rPr lang="en-US" sz="1200" dirty="0">
                <a:solidFill>
                  <a:schemeClr val="bg1"/>
                </a:solidFill>
              </a:rPr>
            </a:br>
            <a:r>
              <a:rPr lang="en-US" sz="1200" b="1" dirty="0">
                <a:solidFill>
                  <a:schemeClr val="tx2">
                    <a:lumMod val="40000"/>
                    <a:lumOff val="60000"/>
                  </a:schemeClr>
                </a:solidFill>
              </a:rPr>
              <a:t>A Pilot’s Journey in HIMS – From Dependence to Sobriety</a:t>
            </a:r>
          </a:p>
        </p:txBody>
      </p:sp>
    </p:spTree>
    <p:extLst>
      <p:ext uri="{BB962C8B-B14F-4D97-AF65-F5344CB8AC3E}">
        <p14:creationId xmlns:p14="http://schemas.microsoft.com/office/powerpoint/2010/main" val="1155279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1.bin"/><Relationship Id="rId5" Type="http://schemas.openxmlformats.org/officeDocument/2006/relationships/tags" Target="../tags/tag1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64224"/>
            <a:ext cx="2844800" cy="2286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0021088-4A68-45C2-A789-B57BB52598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2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8" r:id="rId3"/>
    <p:sldLayoutId id="2147483659" r:id="rId4"/>
    <p:sldLayoutId id="2147483655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91A94E-094C-A6D6-F831-A9A943F7C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8AAEAC-AA2D-9FF3-E818-2EFC48312E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8D0555-39C1-5D48-37B1-DE325EC802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E607A-F8F7-4056-82C9-51A29330B6A7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8BEF2-A922-D6FC-E684-A4C4788F0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807FC-B82E-819F-7428-812F074E66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5C47FD-1139-4B16-A6C6-30ED9F0BEF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953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4595D09C-27A2-F0B9-F9B0-0023228ED23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347" imgH="348" progId="TCLayout.ActiveDocument.1">
                  <p:embed/>
                </p:oleObj>
              </mc:Choice>
              <mc:Fallback>
                <p:oleObj name="think-cell Slide" r:id="rId6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4595D09C-27A2-F0B9-F9B0-0023228ED2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64224"/>
            <a:ext cx="2844800" cy="228600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0021088-4A68-45C2-A789-B57BB525981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223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00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atp.org/" TargetMode="External"/><Relationship Id="rId2" Type="http://schemas.openxmlformats.org/officeDocument/2006/relationships/hyperlink" Target="http://www.psychologytoday.com/" TargetMode="Externa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imsprogram.com/hims-chairmen/" TargetMode="External"/><Relationship Id="rId2" Type="http://schemas.openxmlformats.org/officeDocument/2006/relationships/hyperlink" Target="https://www.faa.gov/sites/faa.gov/files/hims-ames_4.pdf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mailto:Barbara@barbarawoodsandassociates.com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g"/><Relationship Id="rId9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hyperlink" Target="https://www.aviationfamilyfund.org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image" Target="../media/image36.png"/><Relationship Id="rId5" Type="http://schemas.openxmlformats.org/officeDocument/2006/relationships/image" Target="../media/image37.JPG"/><Relationship Id="rId4" Type="http://schemas.openxmlformats.org/officeDocument/2006/relationships/image" Target="../media/image3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10" Type="http://schemas.openxmlformats.org/officeDocument/2006/relationships/image" Target="../media/image42.png"/><Relationship Id="rId4" Type="http://schemas.openxmlformats.org/officeDocument/2006/relationships/image" Target="../media/image3.emf"/><Relationship Id="rId9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10" Type="http://schemas.openxmlformats.org/officeDocument/2006/relationships/image" Target="../media/image20.jpeg"/><Relationship Id="rId4" Type="http://schemas.openxmlformats.org/officeDocument/2006/relationships/image" Target="../media/image14.png"/><Relationship Id="rId9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nsplash.com/photos/TlI4IcQTxmI" TargetMode="Externa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HIMS Advanced Topics Seminar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06400" y="2286000"/>
            <a:ext cx="11023600" cy="1600200"/>
          </a:xfrm>
        </p:spPr>
        <p:txBody>
          <a:bodyPr>
            <a:normAutofit/>
          </a:bodyPr>
          <a:lstStyle/>
          <a:p>
            <a:r>
              <a:rPr lang="en-US" dirty="0"/>
              <a:t>A Pilot’s Journey in HIMS – From Dependency to Sobriety</a:t>
            </a:r>
          </a:p>
          <a:p>
            <a:endParaRPr lang="en-US" dirty="0"/>
          </a:p>
          <a:p>
            <a:r>
              <a:rPr lang="en-US" dirty="0"/>
              <a:t>A Play of Finding Serenity from Desperation Through Cooperative Support</a:t>
            </a:r>
          </a:p>
        </p:txBody>
      </p:sp>
    </p:spTree>
    <p:extLst>
      <p:ext uri="{BB962C8B-B14F-4D97-AF65-F5344CB8AC3E}">
        <p14:creationId xmlns:p14="http://schemas.microsoft.com/office/powerpoint/2010/main" val="1008533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Review @ AMCD  May Require FAA HQ Psych Review</a:t>
            </a:r>
          </a:p>
          <a:p>
            <a:pPr lvl="1"/>
            <a:r>
              <a:rPr lang="en-US" dirty="0"/>
              <a:t>Dependence / Abuse / Misuse / No FAR Dx</a:t>
            </a:r>
          </a:p>
          <a:p>
            <a:r>
              <a:rPr lang="en-US" dirty="0"/>
              <a:t>Dependence / Abuse </a:t>
            </a:r>
            <a:r>
              <a:rPr lang="en-US" dirty="0">
                <a:sym typeface="Wingdings" panose="05000000000000000000" pitchFamily="2" charset="2"/>
              </a:rPr>
              <a:t> Denial + Reconsideration Criteria</a:t>
            </a:r>
            <a:endParaRPr lang="en-US" dirty="0"/>
          </a:p>
          <a:p>
            <a:r>
              <a:rPr lang="en-US" dirty="0"/>
              <a:t>Monitored Abstinence SIA for Misuse</a:t>
            </a:r>
          </a:p>
          <a:p>
            <a:pPr lvl="1"/>
            <a:r>
              <a:rPr lang="en-US" dirty="0"/>
              <a:t>Does not meet FAR Dependence or Abuse Criteria</a:t>
            </a:r>
          </a:p>
          <a:p>
            <a:r>
              <a:rPr lang="en-US" dirty="0"/>
              <a:t>Misuse – Special Issuance  -  NOT HIMS PROGRAM</a:t>
            </a:r>
          </a:p>
          <a:p>
            <a:pPr lvl="1"/>
            <a:r>
              <a:rPr lang="en-US" dirty="0"/>
              <a:t>Abstinence for 1-3 years</a:t>
            </a:r>
          </a:p>
          <a:p>
            <a:pPr lvl="1"/>
            <a:r>
              <a:rPr lang="en-US" dirty="0"/>
              <a:t>HIMS AME / IMS </a:t>
            </a:r>
          </a:p>
          <a:p>
            <a:pPr lvl="1"/>
            <a:r>
              <a:rPr lang="en-US" dirty="0"/>
              <a:t>Testing Per FAA  SIA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11658600" cy="71596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4 – I’m Not A Drunk!  Monitored Abstinence Considerations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5" name="Picture 4" descr="A picture containing person, wall, person, necktie&#10;&#10;Description automatically generated">
            <a:extLst>
              <a:ext uri="{FF2B5EF4-FFF2-40B4-BE49-F238E27FC236}">
                <a16:creationId xmlns:a16="http://schemas.microsoft.com/office/drawing/2014/main" id="{424236E0-72BA-8106-DDB5-452630F8C8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4118140"/>
            <a:ext cx="2747309" cy="206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382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AME / IMS notifies AMCD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MA  SIA Withdrawn</a:t>
            </a:r>
          </a:p>
          <a:p>
            <a:r>
              <a:rPr lang="en-US" dirty="0"/>
              <a:t>Treatment Required, but How, Where, When, Why?</a:t>
            </a:r>
          </a:p>
          <a:p>
            <a:r>
              <a:rPr lang="en-US" dirty="0"/>
              <a:t>Who Pays?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Treatment Facility Search for Pilot</a:t>
            </a:r>
          </a:p>
          <a:p>
            <a:r>
              <a:rPr lang="en-US" dirty="0"/>
              <a:t>Barbara D. Woods, LCSW, SAP-Qualified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11658600" cy="71596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5 – Uh Oh!  Positive EtG! Where Do I Go for Help?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29F59D-02AD-9432-5200-B7D65D6354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01" y="2786471"/>
            <a:ext cx="2971800" cy="2952171"/>
          </a:xfrm>
          <a:prstGeom prst="rect">
            <a:avLst/>
          </a:prstGeom>
        </p:spPr>
      </p:pic>
      <p:pic>
        <p:nvPicPr>
          <p:cNvPr id="6" name="Picture 2" descr="dr dave rogers">
            <a:extLst>
              <a:ext uri="{FF2B5EF4-FFF2-40B4-BE49-F238E27FC236}">
                <a16:creationId xmlns:a16="http://schemas.microsoft.com/office/drawing/2014/main" id="{D81D386E-D791-C69C-46E4-F93799FB1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76873"/>
            <a:ext cx="1835317" cy="23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7121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09750" y="1066805"/>
            <a:ext cx="8401050" cy="5059363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Facilities in my insurance network?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2"/>
              </a:rPr>
              <a:t>www.psychologytoday.com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www.naatp.org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9750" y="274638"/>
            <a:ext cx="8401050" cy="715962"/>
          </a:xfrm>
        </p:spPr>
        <p:txBody>
          <a:bodyPr/>
          <a:lstStyle/>
          <a:p>
            <a:pPr algn="ctr"/>
            <a:r>
              <a:rPr lang="en-US" dirty="0"/>
              <a:t>Where to Start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9677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95F9494-1EB3-99E1-CAF6-DFEFF1131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04835"/>
            <a:ext cx="11074400" cy="5059363"/>
          </a:xfrm>
        </p:spPr>
        <p:txBody>
          <a:bodyPr/>
          <a:lstStyle/>
          <a:p>
            <a:r>
              <a:rPr lang="en-US" dirty="0"/>
              <a:t>Nine (minimum) with HIMS experience and education</a:t>
            </a:r>
          </a:p>
          <a:p>
            <a:endParaRPr lang="en-US" dirty="0"/>
          </a:p>
          <a:p>
            <a:r>
              <a:rPr lang="en-US" dirty="0"/>
              <a:t>Familiar with CFR Part 67</a:t>
            </a:r>
          </a:p>
          <a:p>
            <a:endParaRPr lang="en-US" dirty="0"/>
          </a:p>
          <a:p>
            <a:r>
              <a:rPr lang="en-US" dirty="0"/>
              <a:t>Co-occurring treatment available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8B3616-3A48-AD24-408F-261C7F7CE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Facilities w/ Experience Treating Pilots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0207DF-1CFB-F74B-A6A0-DEB6C2136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979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D52686D-283E-8CD0-7B1E-E9CEC7B0E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EAP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AME	</a:t>
            </a:r>
            <a:r>
              <a:rPr lang="en-US" sz="2800" dirty="0">
                <a:hlinkClick r:id="rId2"/>
              </a:rPr>
              <a:t>https://www.faa.gov/sites/faa.gov/files/hims-ames_4.pdf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dirty="0"/>
              <a:t>HIMS Chairs    </a:t>
            </a:r>
            <a:r>
              <a:rPr lang="en-US" dirty="0">
                <a:hlinkClick r:id="rId3"/>
              </a:rPr>
              <a:t>https://himsprogram.com/hims-chairmen/</a:t>
            </a: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B8EF5D-6573-70AA-A487-CB1B86372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Additional Resources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375D5-C891-72D9-AA5D-618833F80C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0521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606550E-0E65-4B40-3A65-3E885BE25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98637"/>
            <a:ext cx="11074400" cy="50593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 Barbara D. Woods,  LCSW, ACSW</a:t>
            </a:r>
          </a:p>
          <a:p>
            <a:pPr marL="0" indent="0" algn="ctr">
              <a:buNone/>
            </a:pPr>
            <a:r>
              <a:rPr lang="en-US" sz="3600" dirty="0"/>
              <a:t>SAP Qualified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r>
              <a:rPr lang="en-US" sz="3600" dirty="0">
                <a:hlinkClick r:id="rId2"/>
              </a:rPr>
              <a:t>Barbara@barbarawoodsandassociates.com</a:t>
            </a:r>
            <a:endParaRPr lang="en-US" sz="3600" dirty="0"/>
          </a:p>
          <a:p>
            <a:pPr marL="0" indent="0" algn="ctr">
              <a:buNone/>
            </a:pPr>
            <a:r>
              <a:rPr lang="en-US" sz="3600" dirty="0"/>
              <a:t>972-467-7993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62B68F-AB93-6690-A529-8E5782DBD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Where Do I Get Treatment/Aftercare/Insurance Info?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F1944F-232B-CAC4-0F84-077B4B10E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72197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Treatment Options </a:t>
            </a:r>
            <a:r>
              <a:rPr lang="en-US" dirty="0">
                <a:sym typeface="Wingdings" panose="05000000000000000000" pitchFamily="2" charset="2"/>
              </a:rPr>
              <a:t> Directed by Airline vs. Pilot Option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Visits by HIMS Committee during Treatment?</a:t>
            </a:r>
          </a:p>
          <a:p>
            <a:pPr marL="0" indent="0">
              <a:buNone/>
            </a:pP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Meeting Requirements Pre- SIA</a:t>
            </a:r>
            <a:br>
              <a:rPr lang="en-US" dirty="0">
                <a:sym typeface="Wingdings" panose="05000000000000000000" pitchFamily="2" charset="2"/>
              </a:rPr>
            </a:b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HIMS Handbooks, Disability Benefits, POC’s</a:t>
            </a:r>
            <a:br>
              <a:rPr lang="en-US" dirty="0">
                <a:sym typeface="Wingdings" panose="05000000000000000000" pitchFamily="2" charset="2"/>
              </a:rPr>
            </a:br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Family Support &amp; Education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1596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6 – What Is HIMS &amp; How Does an Airline HIMS Program Work?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 descr="A person in a white shirt and tie&#10;&#10;Description automatically generated with low confidence">
            <a:extLst>
              <a:ext uri="{FF2B5EF4-FFF2-40B4-BE49-F238E27FC236}">
                <a16:creationId xmlns:a16="http://schemas.microsoft.com/office/drawing/2014/main" id="{4CC16DCB-1700-F2DE-E634-679B81674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2755280"/>
            <a:ext cx="2590800" cy="269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2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Education Process</a:t>
            </a:r>
          </a:p>
          <a:p>
            <a:r>
              <a:rPr lang="en-US" dirty="0"/>
              <a:t>Consider Co-Morbidities</a:t>
            </a:r>
          </a:p>
          <a:p>
            <a:r>
              <a:rPr lang="en-US" dirty="0"/>
              <a:t>Individual and Group Sessions</a:t>
            </a:r>
          </a:p>
          <a:p>
            <a:r>
              <a:rPr lang="en-US" dirty="0"/>
              <a:t>AA / Birds of A Feather</a:t>
            </a:r>
          </a:p>
          <a:p>
            <a:r>
              <a:rPr lang="en-US" dirty="0"/>
              <a:t>? Cognitive Testing Baseline</a:t>
            </a:r>
          </a:p>
          <a:p>
            <a:r>
              <a:rPr lang="en-US" dirty="0"/>
              <a:t>Discharge Planning </a:t>
            </a:r>
            <a:r>
              <a:rPr lang="en-US" dirty="0">
                <a:sym typeface="Wingdings" panose="05000000000000000000" pitchFamily="2" charset="2"/>
              </a:rPr>
              <a:t> Aftercare, Counseling</a:t>
            </a:r>
          </a:p>
          <a:p>
            <a:r>
              <a:rPr lang="en-US" dirty="0">
                <a:sym typeface="Wingdings" panose="05000000000000000000" pitchFamily="2" charset="2"/>
              </a:rPr>
              <a:t>Relapse Prevention Retreats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1596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7 - What is Treatment and Why Do I Need It??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7170" name="Picture 2" descr="Dr. Navjyot Singh Bedi: Medical Director">
            <a:extLst>
              <a:ext uri="{FF2B5EF4-FFF2-40B4-BE49-F238E27FC236}">
                <a16:creationId xmlns:a16="http://schemas.microsoft.com/office/drawing/2014/main" id="{E8634B51-458F-7D52-D794-C85A5957D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1981199"/>
            <a:ext cx="2286000" cy="3455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1405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AME / IMS Relationship – Pilot Choice vs. HIMS Comm</a:t>
            </a:r>
          </a:p>
          <a:p>
            <a:r>
              <a:rPr lang="en-US" dirty="0"/>
              <a:t>ALL Rx Records Required</a:t>
            </a:r>
          </a:p>
          <a:p>
            <a:r>
              <a:rPr lang="en-US" dirty="0"/>
              <a:t>Aftercare, Individual and/or Family Counselling </a:t>
            </a:r>
          </a:p>
          <a:p>
            <a:r>
              <a:rPr lang="en-US" dirty="0"/>
              <a:t>AA Home Group, Sponsor (no reports required)</a:t>
            </a:r>
          </a:p>
          <a:p>
            <a:r>
              <a:rPr lang="en-US" dirty="0"/>
              <a:t>Abstinence Testing – Contact AME before Any Meds</a:t>
            </a:r>
          </a:p>
          <a:p>
            <a:pPr lvl="1"/>
            <a:r>
              <a:rPr lang="en-US" dirty="0"/>
              <a:t>No Accidental or Unknowing Ingestion</a:t>
            </a:r>
          </a:p>
          <a:p>
            <a:pPr lvl="1"/>
            <a:r>
              <a:rPr lang="en-US" dirty="0"/>
              <a:t>Frequency and Type @ AME / IMS Discretion</a:t>
            </a:r>
          </a:p>
          <a:p>
            <a:r>
              <a:rPr lang="en-US" dirty="0"/>
              <a:t>Timing of PNP Referral </a:t>
            </a:r>
            <a:r>
              <a:rPr lang="en-US" dirty="0">
                <a:sym typeface="Wingdings" panose="05000000000000000000" pitchFamily="2" charset="2"/>
              </a:rPr>
              <a:t> All Records Sent by AME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1596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8 – How Do I Get Back to Flying?  Give Me a Checklist!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E2F0D6-AC59-9801-AF98-D6DD279AB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6493" y="1652051"/>
            <a:ext cx="1775813" cy="1764084"/>
          </a:xfrm>
          <a:prstGeom prst="rect">
            <a:avLst/>
          </a:prstGeom>
        </p:spPr>
      </p:pic>
      <p:pic>
        <p:nvPicPr>
          <p:cNvPr id="6" name="Picture 4" descr="dr dave rogers">
            <a:extLst>
              <a:ext uri="{FF2B5EF4-FFF2-40B4-BE49-F238E27FC236}">
                <a16:creationId xmlns:a16="http://schemas.microsoft.com/office/drawing/2014/main" id="{741CFC69-A23D-6EB9-F49C-E67CF3B4A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7688" y="3857979"/>
            <a:ext cx="1644618" cy="206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6614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600200"/>
            <a:ext cx="11074400" cy="50593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Meet A New Friend / Partner</a:t>
            </a:r>
          </a:p>
          <a:p>
            <a:endParaRPr lang="en-US" dirty="0"/>
          </a:p>
          <a:p>
            <a:r>
              <a:rPr lang="en-US" dirty="0"/>
              <a:t>LEARN</a:t>
            </a:r>
          </a:p>
          <a:p>
            <a:r>
              <a:rPr lang="en-US" dirty="0"/>
              <a:t>SHARE</a:t>
            </a:r>
          </a:p>
          <a:p>
            <a:r>
              <a:rPr lang="en-US" dirty="0"/>
              <a:t>APPLY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350842"/>
            <a:ext cx="12496800" cy="163035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Networking Break</a:t>
            </a:r>
            <a:b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Landmark Foyer</a:t>
            </a:r>
            <a:br>
              <a:rPr lang="en-US" sz="3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Next Session to begin at 11:00am</a:t>
            </a:r>
            <a:br>
              <a:rPr lang="en-US" sz="4000" dirty="0"/>
            </a:b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2AD90CDC-6F23-E674-7DB9-D4C50191D8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13" y="2988305"/>
            <a:ext cx="6038744" cy="266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1527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66800" y="1066805"/>
            <a:ext cx="10617200" cy="50593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Gold Sponsors – </a:t>
            </a:r>
          </a:p>
          <a:p>
            <a:pPr lvl="1"/>
            <a:r>
              <a:rPr lang="en-US" dirty="0"/>
              <a:t>Southwest Airlines -</a:t>
            </a:r>
          </a:p>
          <a:p>
            <a:pPr lvl="2"/>
            <a:r>
              <a:rPr lang="en-US" dirty="0">
                <a:effectLst/>
                <a:latin typeface="+mj-lt"/>
                <a:ea typeface="Times New Roman" panose="02020603050405020304" pitchFamily="18" charset="0"/>
              </a:rPr>
              <a:t>Captain Lee Kinnebrew, Vice President of Flight Operations</a:t>
            </a:r>
          </a:p>
          <a:p>
            <a:pPr lvl="2"/>
            <a:r>
              <a:rPr lang="en-US" dirty="0"/>
              <a:t>Captain Dave Retnam</a:t>
            </a:r>
          </a:p>
          <a:p>
            <a:pPr lvl="1"/>
            <a:r>
              <a:rPr lang="en-US" dirty="0"/>
              <a:t>Southwest Airlines Pilots Association</a:t>
            </a:r>
          </a:p>
          <a:p>
            <a:pPr lvl="2"/>
            <a:r>
              <a:rPr lang="en-US" dirty="0" err="1"/>
              <a:t>CaptainTom</a:t>
            </a:r>
            <a:r>
              <a:rPr lang="en-US" dirty="0"/>
              <a:t> Stanley</a:t>
            </a:r>
          </a:p>
          <a:p>
            <a:endParaRPr lang="en-US" dirty="0"/>
          </a:p>
          <a:p>
            <a:r>
              <a:rPr lang="en-US" dirty="0"/>
              <a:t>Tour of SWA Operations and Training Facilities</a:t>
            </a:r>
          </a:p>
          <a:p>
            <a:endParaRPr lang="en-US" dirty="0"/>
          </a:p>
          <a:p>
            <a:r>
              <a:rPr lang="en-US" dirty="0"/>
              <a:t>FAA Education Division - CME / Psychologists CE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9750" y="274638"/>
            <a:ext cx="8401050" cy="715962"/>
          </a:xfrm>
        </p:spPr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145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34517"/>
            <a:ext cx="12192000" cy="715962"/>
          </a:xfrm>
        </p:spPr>
        <p:txBody>
          <a:bodyPr>
            <a:noAutofit/>
          </a:bodyPr>
          <a:lstStyle/>
          <a:p>
            <a:r>
              <a:rPr lang="en-US" sz="4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 # 2 -  Becoming a HIMS Participant</a:t>
            </a:r>
            <a:endParaRPr lang="en-US" sz="4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DB11E-EA41-DA56-36E8-E8A00C630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31" y="844542"/>
            <a:ext cx="11074400" cy="542504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Starring – Billy Petersen</a:t>
            </a:r>
          </a:p>
          <a:p>
            <a:r>
              <a:rPr lang="en-US" sz="2400" dirty="0"/>
              <a:t>Co-Starring - </a:t>
            </a:r>
          </a:p>
          <a:p>
            <a:pPr lvl="1"/>
            <a:r>
              <a:rPr lang="en-US" sz="2400" dirty="0"/>
              <a:t>Dr. Dan DaSilva</a:t>
            </a:r>
          </a:p>
          <a:p>
            <a:pPr lvl="1"/>
            <a:r>
              <a:rPr lang="en-US" sz="2400" dirty="0"/>
              <a:t>Dr. Dan Danczyk</a:t>
            </a:r>
          </a:p>
          <a:p>
            <a:pPr lvl="1"/>
            <a:r>
              <a:rPr lang="en-US" sz="2400" dirty="0"/>
              <a:t>Dr. Bob Gordon</a:t>
            </a:r>
          </a:p>
          <a:p>
            <a:pPr lvl="1"/>
            <a:r>
              <a:rPr lang="en-US" sz="2400" dirty="0"/>
              <a:t>Dr. Chris Flynn</a:t>
            </a:r>
          </a:p>
          <a:p>
            <a:pPr lvl="1"/>
            <a:r>
              <a:rPr lang="en-US" sz="2400" dirty="0"/>
              <a:t>Dr. Chad Burgdorff</a:t>
            </a:r>
          </a:p>
          <a:p>
            <a:pPr lvl="1"/>
            <a:r>
              <a:rPr lang="en-US" sz="2400" dirty="0"/>
              <a:t>Dr. Randy Georgemiller</a:t>
            </a:r>
          </a:p>
          <a:p>
            <a:pPr lvl="1"/>
            <a:r>
              <a:rPr lang="en-US" sz="2400" dirty="0"/>
              <a:t>Dr. Matt Dumstorf</a:t>
            </a:r>
          </a:p>
          <a:p>
            <a:pPr lvl="1"/>
            <a:r>
              <a:rPr lang="en-US" sz="2400" dirty="0"/>
              <a:t>Capt. Troy DeJean</a:t>
            </a:r>
          </a:p>
          <a:p>
            <a:pPr lvl="1"/>
            <a:r>
              <a:rPr lang="en-US" sz="2400" dirty="0"/>
              <a:t>Capt. Jason Pettit</a:t>
            </a:r>
          </a:p>
          <a:p>
            <a:pPr lvl="1"/>
            <a:r>
              <a:rPr lang="en-US" sz="2400" dirty="0"/>
              <a:t>Capt. Dana Archibald</a:t>
            </a:r>
          </a:p>
          <a:p>
            <a:pPr lvl="1"/>
            <a:r>
              <a:rPr lang="en-US" sz="2400" dirty="0"/>
              <a:t>FO. Rick Mahoney</a:t>
            </a:r>
          </a:p>
        </p:txBody>
      </p:sp>
      <p:pic>
        <p:nvPicPr>
          <p:cNvPr id="7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09CEB885-4257-4654-BBAD-7DA046AEF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3276" y="2022628"/>
            <a:ext cx="2762445" cy="1218726"/>
          </a:xfrm>
          <a:prstGeom prst="rect">
            <a:avLst/>
          </a:prstGeom>
        </p:spPr>
      </p:pic>
      <p:pic>
        <p:nvPicPr>
          <p:cNvPr id="5" name="Picture 4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962BA55C-6A7E-D2AF-BC3E-346490AF01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49" y="4130118"/>
            <a:ext cx="2242485" cy="1934039"/>
          </a:xfrm>
          <a:prstGeom prst="rect">
            <a:avLst/>
          </a:prstGeom>
        </p:spPr>
      </p:pic>
      <p:pic>
        <p:nvPicPr>
          <p:cNvPr id="9" name="Picture 8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4749ACE2-A786-2D1D-2E43-E8AA2D266AA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33" y="4130118"/>
            <a:ext cx="1518521" cy="2008253"/>
          </a:xfrm>
          <a:prstGeom prst="rect">
            <a:avLst/>
          </a:prstGeom>
        </p:spPr>
      </p:pic>
      <p:pic>
        <p:nvPicPr>
          <p:cNvPr id="11" name="Picture 10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A2A257D8-6E6B-A1ED-FB2E-AAF929EE01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68" y="3886200"/>
            <a:ext cx="1613772" cy="2302817"/>
          </a:xfrm>
          <a:prstGeom prst="rect">
            <a:avLst/>
          </a:prstGeom>
        </p:spPr>
      </p:pic>
      <p:pic>
        <p:nvPicPr>
          <p:cNvPr id="8194" name="Picture 2" descr="Daniel DaSilva, Ph.D. | Morris Psychological Group">
            <a:extLst>
              <a:ext uri="{FF2B5EF4-FFF2-40B4-BE49-F238E27FC236}">
                <a16:creationId xmlns:a16="http://schemas.microsoft.com/office/drawing/2014/main" id="{7344A2C0-B089-E4A4-4479-ADD68694F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7043" y="4327985"/>
            <a:ext cx="1430502" cy="181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daniel danczyk">
            <a:extLst>
              <a:ext uri="{FF2B5EF4-FFF2-40B4-BE49-F238E27FC236}">
                <a16:creationId xmlns:a16="http://schemas.microsoft.com/office/drawing/2014/main" id="{3CD29DB4-7247-6863-527F-4971E96DEE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518" y="2323297"/>
            <a:ext cx="1553363" cy="188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Jason Pettit - HIMS Program Manager - Southwest Airlines | LinkedIn">
            <a:extLst>
              <a:ext uri="{FF2B5EF4-FFF2-40B4-BE49-F238E27FC236}">
                <a16:creationId xmlns:a16="http://schemas.microsoft.com/office/drawing/2014/main" id="{FBBEE97E-0747-FBA3-6DEF-5EBD1405A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9929" y="1812389"/>
            <a:ext cx="1583496" cy="1583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BD0B6D4-1E03-2946-2104-DB8B29000C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145" y="274638"/>
            <a:ext cx="1846972" cy="1846972"/>
          </a:xfrm>
          <a:prstGeom prst="rect">
            <a:avLst/>
          </a:prstGeom>
        </p:spPr>
      </p:pic>
      <p:pic>
        <p:nvPicPr>
          <p:cNvPr id="8200" name="Picture 8" descr="Dr. Robert J. Gordon, DO - Plymouth, MI - Family Medicine">
            <a:extLst>
              <a:ext uri="{FF2B5EF4-FFF2-40B4-BE49-F238E27FC236}">
                <a16:creationId xmlns:a16="http://schemas.microsoft.com/office/drawing/2014/main" id="{CAD9F5B9-BFDC-E590-001B-572090671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01" y="1790388"/>
            <a:ext cx="1338835" cy="2008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6417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is Tested?</a:t>
            </a:r>
          </a:p>
          <a:p>
            <a:pPr lvl="1"/>
            <a:r>
              <a:rPr lang="en-US" dirty="0"/>
              <a:t>Aeromedically Relevant Neurocognitive Function</a:t>
            </a:r>
          </a:p>
          <a:p>
            <a:pPr lvl="1"/>
            <a:r>
              <a:rPr lang="en-US" dirty="0"/>
              <a:t>Review of Systems, Education, Family, Jobs, etc.</a:t>
            </a:r>
          </a:p>
          <a:p>
            <a:pPr lvl="1"/>
            <a:r>
              <a:rPr lang="en-US" dirty="0"/>
              <a:t>Personality Profile </a:t>
            </a:r>
          </a:p>
          <a:p>
            <a:pPr lvl="1"/>
            <a:r>
              <a:rPr lang="en-US" dirty="0"/>
              <a:t>Substance Use Indices</a:t>
            </a:r>
          </a:p>
          <a:p>
            <a:r>
              <a:rPr lang="en-US" dirty="0"/>
              <a:t>Results to HIMS Psychiatrist &amp; AME</a:t>
            </a:r>
          </a:p>
          <a:p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Impressions – not final determination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/>
              <a:t> FAA Neuropsychologist Final Determination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1596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# 9 – Is My Brain Pickled? The Neuropsychological Evaluation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5" name="Picture 2" descr="Daniel DaSilva, Ph.D. | Morris Psychological Group">
            <a:extLst>
              <a:ext uri="{FF2B5EF4-FFF2-40B4-BE49-F238E27FC236}">
                <a16:creationId xmlns:a16="http://schemas.microsoft.com/office/drawing/2014/main" id="{E80755CA-FF0A-DB00-0918-BA538BF7C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0" y="1146084"/>
            <a:ext cx="2057400" cy="260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2DB8CD-C680-8D98-F75C-5205706CE9DF}"/>
              </a:ext>
            </a:extLst>
          </p:cNvPr>
          <p:cNvSpPr txBox="1"/>
          <p:nvPr/>
        </p:nvSpPr>
        <p:spPr>
          <a:xfrm>
            <a:off x="9531983" y="5383122"/>
            <a:ext cx="266001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Wallpaper by jam24 on Wallpapers.com</a:t>
            </a:r>
          </a:p>
        </p:txBody>
      </p:sp>
      <p:pic>
        <p:nvPicPr>
          <p:cNvPr id="1026" name="Picture 2" descr="Download Fiery New Jersey Devils Logo Wallpaper | Wallpapers.com">
            <a:extLst>
              <a:ext uri="{FF2B5EF4-FFF2-40B4-BE49-F238E27FC236}">
                <a16:creationId xmlns:a16="http://schemas.microsoft.com/office/drawing/2014/main" id="{64D45BD8-05A6-0E13-3F6D-67D0BB675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7310" y="4024479"/>
            <a:ext cx="2279890" cy="128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4076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990600"/>
            <a:ext cx="11074400" cy="5059363"/>
          </a:xfrm>
        </p:spPr>
        <p:txBody>
          <a:bodyPr>
            <a:normAutofit/>
          </a:bodyPr>
          <a:lstStyle/>
          <a:p>
            <a:r>
              <a:rPr lang="en-US" dirty="0"/>
              <a:t>Quality of Recovery Program &amp; Risk of Relapse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Review ALL Records </a:t>
            </a:r>
            <a:br>
              <a:rPr lang="en-US" dirty="0"/>
            </a:br>
            <a:r>
              <a:rPr lang="en-US" dirty="0"/>
              <a:t>	Treatment, Testing, Aftercare, NP, Legal, HIMS Comm</a:t>
            </a:r>
          </a:p>
          <a:p>
            <a:endParaRPr lang="en-US" dirty="0"/>
          </a:p>
          <a:p>
            <a:r>
              <a:rPr lang="en-US" dirty="0"/>
              <a:t>Dual Diagnosis ?</a:t>
            </a:r>
          </a:p>
          <a:p>
            <a:r>
              <a:rPr lang="en-US" dirty="0"/>
              <a:t>Diagnostic Impression &amp; FAA Part 67 Criteria</a:t>
            </a:r>
          </a:p>
          <a:p>
            <a:r>
              <a:rPr lang="en-US" dirty="0"/>
              <a:t>Recommendations for Monitoring </a:t>
            </a:r>
            <a:br>
              <a:rPr lang="en-US" dirty="0"/>
            </a:br>
            <a:r>
              <a:rPr lang="en-US" dirty="0"/>
              <a:t>	&amp; Ongoing Treatment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1596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#10 – I Have a Great Recovery, Don’t I?  The Psychiatric  Eval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5" name="Picture 4" descr="Image result for daniel danczyk">
            <a:extLst>
              <a:ext uri="{FF2B5EF4-FFF2-40B4-BE49-F238E27FC236}">
                <a16:creationId xmlns:a16="http://schemas.microsoft.com/office/drawing/2014/main" id="{B31EC955-EBFD-D5CA-493B-8503FDD46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3276600"/>
            <a:ext cx="2159000" cy="262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598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AME / IMS Submission</a:t>
            </a:r>
          </a:p>
          <a:p>
            <a:pPr lvl="1"/>
            <a:r>
              <a:rPr lang="en-US" dirty="0"/>
              <a:t>All Records</a:t>
            </a:r>
          </a:p>
          <a:p>
            <a:pPr lvl="1"/>
            <a:r>
              <a:rPr lang="en-US" dirty="0"/>
              <a:t>HIMS Datasheet</a:t>
            </a:r>
          </a:p>
          <a:p>
            <a:pPr lvl="1"/>
            <a:r>
              <a:rPr lang="en-US" dirty="0"/>
              <a:t>Evidence of Knowing Pilot</a:t>
            </a:r>
          </a:p>
          <a:p>
            <a:pPr lvl="1"/>
            <a:r>
              <a:rPr lang="en-US" dirty="0"/>
              <a:t>Releases Signed</a:t>
            </a:r>
          </a:p>
          <a:p>
            <a:r>
              <a:rPr lang="en-US" dirty="0"/>
              <a:t>Submit via Huddle – 1</a:t>
            </a:r>
            <a:r>
              <a:rPr lang="en-US" baseline="30000" dirty="0"/>
              <a:t>st</a:t>
            </a:r>
            <a:r>
              <a:rPr lang="en-US" dirty="0"/>
              <a:t> Class w/ HIMS Program, </a:t>
            </a:r>
          </a:p>
          <a:p>
            <a:pPr lvl="1"/>
            <a:r>
              <a:rPr lang="en-US" dirty="0"/>
              <a:t>Others to AMCD</a:t>
            </a:r>
          </a:p>
          <a:p>
            <a:r>
              <a:rPr lang="en-US" dirty="0"/>
              <a:t>Timeline, Frequency/Type of AME Contact</a:t>
            </a:r>
          </a:p>
          <a:p>
            <a:r>
              <a:rPr lang="en-US" dirty="0"/>
              <a:t>Continue All Recovery Activities While Waiting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1596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#11 – Doc, Get me Back in the Cockpit! The HIMS SIA Submission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21508" name="Picture 4" descr="Dr. Robert J. Gordon, DO - Plymouth, MI - Family Medicine">
            <a:extLst>
              <a:ext uri="{FF2B5EF4-FFF2-40B4-BE49-F238E27FC236}">
                <a16:creationId xmlns:a16="http://schemas.microsoft.com/office/drawing/2014/main" id="{FB940C26-2DC0-247E-3EBC-CA38AE1D9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1977234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5313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431" y="1455737"/>
            <a:ext cx="11303000" cy="5059363"/>
          </a:xfrm>
        </p:spPr>
        <p:txBody>
          <a:bodyPr/>
          <a:lstStyle/>
          <a:p>
            <a:r>
              <a:rPr lang="en-US" dirty="0"/>
              <a:t>Review Psychiatry and Neuropsychology</a:t>
            </a:r>
          </a:p>
          <a:p>
            <a:r>
              <a:rPr lang="en-US" dirty="0"/>
              <a:t>Recommendation to FAS</a:t>
            </a:r>
          </a:p>
          <a:p>
            <a:r>
              <a:rPr lang="en-US" dirty="0"/>
              <a:t>Denials to Airman with Reconsideration Recommendations</a:t>
            </a:r>
          </a:p>
          <a:p>
            <a:r>
              <a:rPr lang="en-US" dirty="0"/>
              <a:t>Favorable Determination to AMCD for SIA Letter</a:t>
            </a:r>
          </a:p>
          <a:p>
            <a:r>
              <a:rPr lang="en-US" dirty="0"/>
              <a:t>Delays</a:t>
            </a:r>
          </a:p>
          <a:p>
            <a:pPr lvl="1"/>
            <a:r>
              <a:rPr lang="en-US" dirty="0"/>
              <a:t>Incomplete Records, Missing Datasheets</a:t>
            </a:r>
          </a:p>
          <a:p>
            <a:pPr lvl="1"/>
            <a:r>
              <a:rPr lang="en-US" dirty="0"/>
              <a:t>Not using FAR criteria</a:t>
            </a:r>
          </a:p>
          <a:p>
            <a:pPr lvl="1"/>
            <a:r>
              <a:rPr lang="en-US" dirty="0"/>
              <a:t>Physical Exam Not Current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1596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#12 – The Great and Wonderful Oz! </a:t>
            </a:r>
            <a:b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Happens Behind the FAA Curtain? 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6" name="Picture 5" descr="A person wearing glasses&#10;&#10;Description automatically generated with low confidence">
            <a:extLst>
              <a:ext uri="{FF2B5EF4-FFF2-40B4-BE49-F238E27FC236}">
                <a16:creationId xmlns:a16="http://schemas.microsoft.com/office/drawing/2014/main" id="{E432C003-ED14-BECB-E073-B9B958558D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400" y="3886200"/>
            <a:ext cx="2362200" cy="2037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80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Processing at AMCD – Drug &amp; Alcohol AAM-330</a:t>
            </a:r>
            <a:br>
              <a:rPr lang="en-US" dirty="0"/>
            </a:br>
            <a:endParaRPr lang="en-US" dirty="0"/>
          </a:p>
          <a:p>
            <a:r>
              <a:rPr lang="en-US" dirty="0"/>
              <a:t>SIA Modifications from Standard Stepdown</a:t>
            </a:r>
          </a:p>
          <a:p>
            <a:r>
              <a:rPr lang="en-US" dirty="0"/>
              <a:t>Closer monitoring recommendations</a:t>
            </a:r>
          </a:p>
          <a:p>
            <a:r>
              <a:rPr lang="en-US" dirty="0"/>
              <a:t>Who Gets Notified?</a:t>
            </a:r>
          </a:p>
          <a:p>
            <a:pPr lvl="1"/>
            <a:r>
              <a:rPr lang="en-US" dirty="0"/>
              <a:t>Pilot</a:t>
            </a:r>
          </a:p>
          <a:p>
            <a:pPr lvl="1"/>
            <a:r>
              <a:rPr lang="en-US" dirty="0"/>
              <a:t>AME / IMS</a:t>
            </a:r>
          </a:p>
          <a:p>
            <a:pPr lvl="1"/>
            <a:r>
              <a:rPr lang="en-US" dirty="0"/>
              <a:t>Company / HIMS Committee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1596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#13 – The Good News!  What Goes Into an SIA?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5" name="Picture 4" descr="A picture containing person, wall, person, necktie&#10;&#10;Description automatically generated">
            <a:extLst>
              <a:ext uri="{FF2B5EF4-FFF2-40B4-BE49-F238E27FC236}">
                <a16:creationId xmlns:a16="http://schemas.microsoft.com/office/drawing/2014/main" id="{A8338F42-749D-AA55-2F14-6301F42816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3366" y="2971800"/>
            <a:ext cx="3586273" cy="268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11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Attendance Expectations &amp; Status</a:t>
            </a:r>
          </a:p>
          <a:p>
            <a:pPr lvl="1"/>
            <a:r>
              <a:rPr lang="en-US" dirty="0"/>
              <a:t>Group vs Individual Meetings</a:t>
            </a:r>
          </a:p>
          <a:p>
            <a:pPr lvl="1"/>
            <a:r>
              <a:rPr lang="en-US" dirty="0"/>
              <a:t>On-Duty vs. Off-Duty</a:t>
            </a:r>
          </a:p>
          <a:p>
            <a:pPr lvl="1"/>
            <a:r>
              <a:rPr lang="en-US" dirty="0"/>
              <a:t>Positive Space?</a:t>
            </a:r>
          </a:p>
          <a:p>
            <a:r>
              <a:rPr lang="en-US" dirty="0"/>
              <a:t>Feedback from HIMS Comm and Other Participants</a:t>
            </a:r>
          </a:p>
          <a:p>
            <a:r>
              <a:rPr lang="en-US" dirty="0"/>
              <a:t>Reports to AME / IMS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1596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#14 – Showing Up for Accountability – The Monitoring Meeting 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12292" name="Picture 4" descr="Jason Pettit - HIMS Program Manager - Southwest Airlines | LinkedIn">
            <a:extLst>
              <a:ext uri="{FF2B5EF4-FFF2-40B4-BE49-F238E27FC236}">
                <a16:creationId xmlns:a16="http://schemas.microsoft.com/office/drawing/2014/main" id="{83B95B14-B583-9BB6-A655-A3B174DE6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40168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52217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AME Checklist / Affidavit</a:t>
            </a:r>
          </a:p>
          <a:p>
            <a:r>
              <a:rPr lang="en-US" dirty="0"/>
              <a:t>Meeting Requirements</a:t>
            </a:r>
          </a:p>
          <a:p>
            <a:pPr lvl="1"/>
            <a:r>
              <a:rPr lang="en-US" dirty="0"/>
              <a:t>Minimum Every 3  months – Initial Phase (F2F 6 months)</a:t>
            </a:r>
          </a:p>
          <a:p>
            <a:r>
              <a:rPr lang="en-US" dirty="0"/>
              <a:t>Non-Compliance Actions</a:t>
            </a:r>
          </a:p>
          <a:p>
            <a:pPr lvl="1"/>
            <a:r>
              <a:rPr lang="en-US" dirty="0"/>
              <a:t>Pilot Responsibility!!!</a:t>
            </a:r>
          </a:p>
          <a:p>
            <a:pPr lvl="1"/>
            <a:r>
              <a:rPr lang="en-US" dirty="0"/>
              <a:t>Warning to Pilot</a:t>
            </a:r>
          </a:p>
          <a:p>
            <a:pPr lvl="1"/>
            <a:r>
              <a:rPr lang="en-US" dirty="0"/>
              <a:t>Notification of AMCD</a:t>
            </a:r>
          </a:p>
          <a:p>
            <a:pPr lvl="1"/>
            <a:r>
              <a:rPr lang="en-US" dirty="0"/>
              <a:t>Withdrawal of SIA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1596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#15 – My New BFF – The HIMS AME/IMS Role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22530" name="Picture 2" descr="Dr. Robert J. Gordon, DO - Plymouth, MI - Family Medicine">
            <a:extLst>
              <a:ext uri="{FF2B5EF4-FFF2-40B4-BE49-F238E27FC236}">
                <a16:creationId xmlns:a16="http://schemas.microsoft.com/office/drawing/2014/main" id="{4AEBE5AD-F27E-8CE0-D40B-2E733FB4B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2933695"/>
            <a:ext cx="1905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1947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Financial hardships pilot face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to apply – what is covered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How to donate, contribute, </a:t>
            </a:r>
            <a:b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services in kind – tax deductible 501.c.3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https://www.aviationfamilyfund.org/</a:t>
            </a:r>
            <a:r>
              <a:rPr lang="en-US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15962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#16 – I’m Broke – The Gift of the Aviation Family Fund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5" name="Picture 4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76A42C4-8ECD-4607-DD82-5F5F43AC70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1241169"/>
            <a:ext cx="2419951" cy="3200400"/>
          </a:xfrm>
          <a:prstGeom prst="rect">
            <a:avLst/>
          </a:prstGeom>
        </p:spPr>
      </p:pic>
      <p:pic>
        <p:nvPicPr>
          <p:cNvPr id="2050" name="Picture 2" descr="Aviation Family Fund">
            <a:extLst>
              <a:ext uri="{FF2B5EF4-FFF2-40B4-BE49-F238E27FC236}">
                <a16:creationId xmlns:a16="http://schemas.microsoft.com/office/drawing/2014/main" id="{5D8118E9-795D-5CBF-BC50-AE8795421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33" y="4049217"/>
            <a:ext cx="9334500" cy="2105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82102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4800" y="228600"/>
            <a:ext cx="9956800" cy="685800"/>
          </a:xfrm>
        </p:spPr>
        <p:txBody>
          <a:bodyPr/>
          <a:lstStyle/>
          <a:p>
            <a:r>
              <a:rPr lang="en-US" dirty="0"/>
              <a:t>Aviation Family Fund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86200" y="4267200"/>
            <a:ext cx="9956800" cy="609600"/>
          </a:xfrm>
        </p:spPr>
        <p:txBody>
          <a:bodyPr/>
          <a:lstStyle/>
          <a:p>
            <a:r>
              <a:rPr lang="en-US" dirty="0"/>
              <a:t>Dana C. Archibald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0AE17DA-EE1D-F66A-CC5E-4D08FCAE6980}"/>
              </a:ext>
            </a:extLst>
          </p:cNvPr>
          <p:cNvSpPr txBox="1">
            <a:spLocks/>
          </p:cNvSpPr>
          <p:nvPr/>
        </p:nvSpPr>
        <p:spPr>
          <a:xfrm>
            <a:off x="685800" y="1905000"/>
            <a:ext cx="10515600" cy="213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AFF assists in providing supplemental funding during the recovery process for alcohol and drug-related dependence, and mental health issues.  We are available to anyone in the aviation industry.</a:t>
            </a:r>
          </a:p>
        </p:txBody>
      </p:sp>
      <p:pic>
        <p:nvPicPr>
          <p:cNvPr id="7" name="Picture 2" descr="C:\Users\Dana Archibald\Documents\AFF\AFF-logo.png">
            <a:extLst>
              <a:ext uri="{FF2B5EF4-FFF2-40B4-BE49-F238E27FC236}">
                <a16:creationId xmlns:a16="http://schemas.microsoft.com/office/drawing/2014/main" id="{AF9FFD78-2CF6-B3CC-C3C3-F3CFFE4F0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10546" y="189794"/>
            <a:ext cx="1275708" cy="1335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8104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1201247"/>
            <a:ext cx="8401050" cy="50593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Largest AT Seminar Ever! – 281 attendees [235 / 46]</a:t>
            </a:r>
          </a:p>
          <a:p>
            <a:r>
              <a:rPr lang="en-US" dirty="0"/>
              <a:t>Pilots</a:t>
            </a:r>
          </a:p>
          <a:p>
            <a:pPr lvl="1"/>
            <a:r>
              <a:rPr lang="en-US" dirty="0"/>
              <a:t>HIMS Volunteers -	          116 </a:t>
            </a:r>
          </a:p>
          <a:p>
            <a:pPr lvl="1"/>
            <a:r>
              <a:rPr lang="en-US" dirty="0"/>
              <a:t>Management Reps -		15</a:t>
            </a:r>
          </a:p>
          <a:p>
            <a:pPr lvl="1"/>
            <a:r>
              <a:rPr lang="en-US" dirty="0"/>
              <a:t>International			15</a:t>
            </a:r>
          </a:p>
          <a:p>
            <a:r>
              <a:rPr lang="en-US" dirty="0"/>
              <a:t>Non-Pilots			        119</a:t>
            </a:r>
          </a:p>
          <a:p>
            <a:pPr lvl="1"/>
            <a:r>
              <a:rPr lang="en-US" dirty="0"/>
              <a:t>AME’s -				46</a:t>
            </a:r>
          </a:p>
          <a:p>
            <a:pPr lvl="1"/>
            <a:r>
              <a:rPr lang="en-US" dirty="0"/>
              <a:t>Psychiatrists - 			25</a:t>
            </a:r>
          </a:p>
          <a:p>
            <a:pPr lvl="1"/>
            <a:r>
              <a:rPr lang="en-US" dirty="0"/>
              <a:t>Neuro/Psychologists - 	33</a:t>
            </a:r>
          </a:p>
          <a:p>
            <a:pPr lvl="1"/>
            <a:r>
              <a:rPr lang="en-US" dirty="0"/>
              <a:t>Airline Management Reps -	15</a:t>
            </a:r>
          </a:p>
          <a:p>
            <a:pPr lvl="1"/>
            <a:r>
              <a:rPr lang="en-US" dirty="0"/>
              <a:t>Others – RN’s, EAP, Vendors	  9</a:t>
            </a:r>
          </a:p>
          <a:p>
            <a:r>
              <a:rPr lang="en-US" dirty="0"/>
              <a:t>Speakers / Experts -		33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9750" y="274638"/>
            <a:ext cx="8858250" cy="715962"/>
          </a:xfrm>
        </p:spPr>
        <p:txBody>
          <a:bodyPr>
            <a:normAutofit/>
          </a:bodyPr>
          <a:lstStyle/>
          <a:p>
            <a:r>
              <a:rPr lang="en-US" dirty="0"/>
              <a:t>Howdy </a:t>
            </a:r>
            <a:r>
              <a:rPr lang="en-US" dirty="0" err="1"/>
              <a:t>Y’All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E7C059F9-C2B2-03D6-2005-1D6397297A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524000"/>
            <a:ext cx="2381251" cy="119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AC20D2A9-0D5A-5A33-1E48-A0EC3206A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75" y="1377258"/>
            <a:ext cx="2228850" cy="1488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4308A67B-E0C3-3D9A-50C5-39909EEE9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75" y="4749264"/>
            <a:ext cx="2390776" cy="119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DA3E9B18-6B85-083C-14C0-A2338E115F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769" y="4749264"/>
            <a:ext cx="2406611" cy="1195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94BBD598-5900-E8AF-36A1-24086841D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686" y="2995165"/>
            <a:ext cx="2434553" cy="1625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0A549C2D-D72E-F1B5-A2CB-D184EBB56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040" y="27331"/>
            <a:ext cx="23812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E85CD43F-FE4D-C535-29FB-EC16A9ECE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604" y="2866130"/>
            <a:ext cx="2390776" cy="172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B1DE09-A476-9CA2-697C-02840EDC0F90}"/>
              </a:ext>
            </a:extLst>
          </p:cNvPr>
          <p:cNvSpPr txBox="1"/>
          <p:nvPr/>
        </p:nvSpPr>
        <p:spPr>
          <a:xfrm>
            <a:off x="8686800" y="5909629"/>
            <a:ext cx="2610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Images: CIA.gov</a:t>
            </a:r>
          </a:p>
        </p:txBody>
      </p:sp>
    </p:spTree>
    <p:extLst>
      <p:ext uri="{BB962C8B-B14F-4D97-AF65-F5344CB8AC3E}">
        <p14:creationId xmlns:p14="http://schemas.microsoft.com/office/powerpoint/2010/main" val="3769203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ADA27AB-F39D-7C50-1B34-E6DB4DF46A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ADA27AB-F39D-7C50-1B34-E6DB4DF46A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7D016A3-D076-6796-AC20-672BA12BB1E8}"/>
              </a:ext>
            </a:extLst>
          </p:cNvPr>
          <p:cNvSpPr txBox="1">
            <a:spLocks/>
          </p:cNvSpPr>
          <p:nvPr/>
        </p:nvSpPr>
        <p:spPr>
          <a:xfrm>
            <a:off x="1029866" y="210068"/>
            <a:ext cx="37338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How Does Someone Apply?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870281A-EFA5-0A1C-78B3-BB4F2F2078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92"/>
          <a:stretch/>
        </p:blipFill>
        <p:spPr>
          <a:xfrm>
            <a:off x="973298" y="1524000"/>
            <a:ext cx="3846936" cy="40095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113808F-D6C2-1FD9-061F-97AD6D8D3B57}"/>
              </a:ext>
            </a:extLst>
          </p:cNvPr>
          <p:cNvSpPr txBox="1"/>
          <p:nvPr/>
        </p:nvSpPr>
        <p:spPr>
          <a:xfrm>
            <a:off x="2590800" y="5616697"/>
            <a:ext cx="768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Apply via website: </a:t>
            </a:r>
            <a:r>
              <a:rPr lang="en-US" sz="2800" b="1" dirty="0">
                <a:solidFill>
                  <a:srgbClr val="2D32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www.aviationfamilyfund.org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EB4332F-4755-7A29-730B-99079BD1AF17}"/>
              </a:ext>
            </a:extLst>
          </p:cNvPr>
          <p:cNvSpPr txBox="1">
            <a:spLocks/>
          </p:cNvSpPr>
          <p:nvPr/>
        </p:nvSpPr>
        <p:spPr>
          <a:xfrm>
            <a:off x="7543800" y="420136"/>
            <a:ext cx="3411072" cy="1180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What Do We Pay For?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F9182F1-A540-6160-689E-4AB8B0F32620}"/>
              </a:ext>
            </a:extLst>
          </p:cNvPr>
          <p:cNvSpPr txBox="1">
            <a:spLocks/>
          </p:cNvSpPr>
          <p:nvPr/>
        </p:nvSpPr>
        <p:spPr>
          <a:xfrm>
            <a:off x="6781800" y="2080985"/>
            <a:ext cx="2614332" cy="3048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Inpatient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Outpatient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Aftercare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COBRA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Calibri Light" panose="020F0302020204030204"/>
              </a:rPr>
              <a:t>Rent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Calibri Light" panose="020F0302020204030204"/>
              </a:rPr>
              <a:t>Electric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800" dirty="0">
              <a:solidFill>
                <a:prstClr val="black"/>
              </a:solidFill>
              <a:latin typeface="Calibri Light" panose="020F030202020403020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39AB579-8AAD-716F-ECC2-54397FEED7E8}"/>
              </a:ext>
            </a:extLst>
          </p:cNvPr>
          <p:cNvSpPr txBox="1"/>
          <p:nvPr/>
        </p:nvSpPr>
        <p:spPr>
          <a:xfrm>
            <a:off x="9525000" y="2020442"/>
            <a:ext cx="254896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Calibri Light" panose="020F0302020204030204"/>
              </a:rPr>
              <a:t>Mortgage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Calibri Light" panose="020F0302020204030204"/>
              </a:rPr>
              <a:t>Water bill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prstClr val="black"/>
                </a:solidFill>
                <a:latin typeface="Calibri Light" panose="020F0302020204030204"/>
              </a:rPr>
              <a:t>Doctor bills, (AME, P&amp;P Certificates, etc.)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800" dirty="0" err="1">
                <a:solidFill>
                  <a:prstClr val="black"/>
                </a:solidFill>
                <a:latin typeface="Calibri Light" panose="020F0302020204030204"/>
              </a:rPr>
              <a:t>Soberlink</a:t>
            </a:r>
            <a:endParaRPr lang="en-US" sz="2800" dirty="0">
              <a:solidFill>
                <a:prstClr val="black"/>
              </a:solidFill>
              <a:latin typeface="Calibri Light" panose="020F0302020204030204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5421CE-B0FC-9CA5-2B18-96F99B1FC98D}"/>
              </a:ext>
            </a:extLst>
          </p:cNvPr>
          <p:cNvCxnSpPr>
            <a:cxnSpLocks/>
          </p:cNvCxnSpPr>
          <p:nvPr/>
        </p:nvCxnSpPr>
        <p:spPr>
          <a:xfrm>
            <a:off x="6019800" y="304800"/>
            <a:ext cx="0" cy="52287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" descr="C:\Users\Dana Archibald\Documents\AFF\AFF-logo.png">
            <a:extLst>
              <a:ext uri="{FF2B5EF4-FFF2-40B4-BE49-F238E27FC236}">
                <a16:creationId xmlns:a16="http://schemas.microsoft.com/office/drawing/2014/main" id="{C619E350-7353-0DC8-86A5-035B310EE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8146" y="188259"/>
            <a:ext cx="1275708" cy="133574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05465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1ADA27AB-F39D-7C50-1B34-E6DB4DF46AF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47" imgH="348" progId="TCLayout.ActiveDocument.1">
                  <p:embed/>
                </p:oleObj>
              </mc:Choice>
              <mc:Fallback>
                <p:oleObj name="think-cell Slide" r:id="rId3" imgW="347" imgH="348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1ADA27AB-F39D-7C50-1B34-E6DB4DF46A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7D016A3-D076-6796-AC20-672BA12BB1E8}"/>
              </a:ext>
            </a:extLst>
          </p:cNvPr>
          <p:cNvSpPr txBox="1">
            <a:spLocks/>
          </p:cNvSpPr>
          <p:nvPr/>
        </p:nvSpPr>
        <p:spPr>
          <a:xfrm>
            <a:off x="1029866" y="210068"/>
            <a:ext cx="3733800" cy="1600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How Does One Donate?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13808F-D6C2-1FD9-061F-97AD6D8D3B57}"/>
              </a:ext>
            </a:extLst>
          </p:cNvPr>
          <p:cNvSpPr txBox="1"/>
          <p:nvPr/>
        </p:nvSpPr>
        <p:spPr>
          <a:xfrm>
            <a:off x="2590800" y="5616697"/>
            <a:ext cx="7683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Apply via website: </a:t>
            </a:r>
            <a:r>
              <a:rPr lang="en-US" sz="2800" b="1" dirty="0">
                <a:solidFill>
                  <a:srgbClr val="2D325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www.aviationfamilyfund.org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EEB4332F-4755-7A29-730B-99079BD1AF17}"/>
              </a:ext>
            </a:extLst>
          </p:cNvPr>
          <p:cNvSpPr txBox="1">
            <a:spLocks/>
          </p:cNvSpPr>
          <p:nvPr/>
        </p:nvSpPr>
        <p:spPr>
          <a:xfrm>
            <a:off x="7543800" y="420136"/>
            <a:ext cx="3411072" cy="11800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In-Kind Donations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5421CE-B0FC-9CA5-2B18-96F99B1FC98D}"/>
              </a:ext>
            </a:extLst>
          </p:cNvPr>
          <p:cNvCxnSpPr>
            <a:cxnSpLocks/>
          </p:cNvCxnSpPr>
          <p:nvPr/>
        </p:nvCxnSpPr>
        <p:spPr>
          <a:xfrm>
            <a:off x="6019800" y="304800"/>
            <a:ext cx="0" cy="52287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9" name="Picture 2" descr="C:\Users\Dana Archibald\Documents\AFF\AFF-logo.png">
            <a:extLst>
              <a:ext uri="{FF2B5EF4-FFF2-40B4-BE49-F238E27FC236}">
                <a16:creationId xmlns:a16="http://schemas.microsoft.com/office/drawing/2014/main" id="{C619E350-7353-0DC8-86A5-035B310EE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58146" y="188259"/>
            <a:ext cx="1275708" cy="1335741"/>
          </a:xfrm>
          <a:prstGeom prst="rect">
            <a:avLst/>
          </a:prstGeom>
          <a:noFill/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B96839A-69DF-662C-A7B1-784C84E52446}"/>
              </a:ext>
            </a:extLst>
          </p:cNvPr>
          <p:cNvSpPr txBox="1">
            <a:spLocks/>
          </p:cNvSpPr>
          <p:nvPr/>
        </p:nvSpPr>
        <p:spPr>
          <a:xfrm>
            <a:off x="304806" y="1953338"/>
            <a:ext cx="5410188" cy="3094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marR="0" lvl="0" indent="0" algn="ctr" defTabSz="9144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Monthly, through your bank’s bill pay</a:t>
            </a:r>
          </a:p>
          <a:p>
            <a:pPr marL="68580" marR="0" lvl="0" indent="0" algn="ctr" defTabSz="9144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" marR="0" lvl="0" indent="0" algn="ctr" defTabSz="9144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400" dirty="0">
                <a:solidFill>
                  <a:sysClr val="windowText" lastClr="000000"/>
                </a:solidFill>
                <a:latin typeface="Calibri" panose="020F0502020204030204"/>
              </a:rPr>
              <a:t>Text: AFFHOPE to 44321</a:t>
            </a:r>
          </a:p>
          <a:p>
            <a:pPr marL="68580" marR="0" lvl="0" indent="0" algn="ctr" defTabSz="9144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050" dirty="0">
                <a:solidFill>
                  <a:sysClr val="windowText" lastClr="000000"/>
                </a:solidFill>
                <a:latin typeface="Calibri" panose="020F0502020204030204"/>
              </a:rPr>
              <a:t> 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" marR="0" lvl="0" indent="0" algn="ctr" defTabSz="9144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Personal or business check mailed to 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address on website</a:t>
            </a:r>
          </a:p>
          <a:p>
            <a:pPr marL="68580" marR="0" lvl="0" indent="0" algn="ctr" defTabSz="9144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1627F3-3723-A499-38A8-D548A89CEE8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71811"/>
            <a:ext cx="407175" cy="407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73407EE-2788-FFBE-6066-DF6EF28B97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8468" y="3958781"/>
            <a:ext cx="1396190" cy="1664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ACB6D4-6CBF-1208-D0A6-98F8933D0F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9866" y="3958781"/>
            <a:ext cx="1565763" cy="17745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52576F5-C3FF-9509-B5BF-3009CD9DFE4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30"/>
          <a:stretch/>
        </p:blipFill>
        <p:spPr>
          <a:xfrm rot="469933">
            <a:off x="5087803" y="2946996"/>
            <a:ext cx="684257" cy="32773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55984A7-953A-76D6-323C-FA6BDE346622}"/>
              </a:ext>
            </a:extLst>
          </p:cNvPr>
          <p:cNvSpPr txBox="1"/>
          <p:nvPr/>
        </p:nvSpPr>
        <p:spPr>
          <a:xfrm>
            <a:off x="6172201" y="1676400"/>
            <a:ext cx="5867399" cy="3894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marR="0" lvl="0" indent="0" algn="ctr" defTabSz="9144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Providers may offer discounted fees off of standard charges for evaluations and services;  tax deductible receipts are sent for all donations and in-kind donations</a:t>
            </a:r>
          </a:p>
          <a:p>
            <a:pPr marL="68580" marR="0" lvl="0" indent="0" algn="ctr" defTabSz="9144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" marR="0" lvl="0" indent="0" algn="ctr" defTabSz="9144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Providers may limit the number of discounted cases, or receive referrals, or continue to receive referrals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(for existing providers).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" marR="0" lvl="0" indent="0" algn="ctr" defTabSz="9144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" marR="0" lvl="0" indent="0" algn="ctr" defTabSz="914400" rtl="0" eaLnBrk="1" fontAlgn="auto" latinLnBrk="0" hangingPunct="1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documentation purposes, we can provide our tax ID number.  This can be for P&amp;P, HIMS, after care, AME, etc.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495390-787F-1F53-C994-72F4EB0ED8A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7421" y="562443"/>
            <a:ext cx="1113957" cy="111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382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5737"/>
            <a:ext cx="11074400" cy="50593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350843"/>
            <a:ext cx="12496800" cy="715962"/>
          </a:xfrm>
        </p:spPr>
        <p:txBody>
          <a:bodyPr>
            <a:noAutofit/>
          </a:bodyPr>
          <a:lstStyle/>
          <a:p>
            <a:pPr algn="ctr"/>
            <a:r>
              <a:rPr lang="en-US" sz="6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Audience Q&amp;A</a:t>
            </a:r>
            <a:endParaRPr lang="en-US" sz="6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32</a:t>
            </a:fld>
            <a:endParaRPr lang="en-US" dirty="0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2AD90CDC-6F23-E674-7DB9-D4C50191D8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286000"/>
            <a:ext cx="6038744" cy="266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473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55737"/>
            <a:ext cx="11074400" cy="50593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Meet A New Friend / Partner</a:t>
            </a:r>
          </a:p>
          <a:p>
            <a:endParaRPr lang="en-US" dirty="0"/>
          </a:p>
          <a:p>
            <a:r>
              <a:rPr lang="en-US" dirty="0"/>
              <a:t>LEARN</a:t>
            </a:r>
          </a:p>
          <a:p>
            <a:r>
              <a:rPr lang="en-US" dirty="0"/>
              <a:t>SHARE</a:t>
            </a:r>
          </a:p>
          <a:p>
            <a:r>
              <a:rPr lang="en-US" dirty="0"/>
              <a:t>APPLY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350842"/>
            <a:ext cx="12496800" cy="1173157"/>
          </a:xfrm>
        </p:spPr>
        <p:txBody>
          <a:bodyPr>
            <a:noAutofit/>
          </a:bodyPr>
          <a:lstStyle/>
          <a:p>
            <a:pPr algn="ctr"/>
            <a:r>
              <a:rPr lang="en-US" sz="5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Lunch</a:t>
            </a:r>
            <a:b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City View 12:30-1:30</a:t>
            </a:r>
            <a:br>
              <a:rPr lang="en-US" sz="28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2AD90CDC-6F23-E674-7DB9-D4C50191D8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313" y="2971800"/>
            <a:ext cx="6038744" cy="266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9285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15962"/>
          </a:xfrm>
        </p:spPr>
        <p:txBody>
          <a:bodyPr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Act # 3 - Later Progress in HIMS Program &amp; Step Down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DB11E-EA41-DA56-36E8-E8A00C6304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240" y="1331277"/>
            <a:ext cx="11074400" cy="5059363"/>
          </a:xfrm>
        </p:spPr>
        <p:txBody>
          <a:bodyPr>
            <a:normAutofit/>
          </a:bodyPr>
          <a:lstStyle/>
          <a:p>
            <a:r>
              <a:rPr lang="en-US" dirty="0"/>
              <a:t>Starring – Billy Petersen</a:t>
            </a:r>
            <a:br>
              <a:rPr lang="en-US" dirty="0"/>
            </a:br>
            <a:endParaRPr lang="en-US" dirty="0"/>
          </a:p>
          <a:p>
            <a:r>
              <a:rPr lang="en-US" dirty="0"/>
              <a:t>Co-Starring – </a:t>
            </a:r>
          </a:p>
          <a:p>
            <a:pPr lvl="1"/>
            <a:r>
              <a:rPr lang="en-US" dirty="0"/>
              <a:t>FO. Rick Mahoney</a:t>
            </a:r>
          </a:p>
          <a:p>
            <a:pPr lvl="1"/>
            <a:r>
              <a:rPr lang="en-US" dirty="0"/>
              <a:t>Capt. Dave Retnam</a:t>
            </a:r>
          </a:p>
          <a:p>
            <a:pPr lvl="1"/>
            <a:r>
              <a:rPr lang="en-US" dirty="0"/>
              <a:t>Capt Jason Pettit</a:t>
            </a:r>
          </a:p>
          <a:p>
            <a:pPr lvl="1"/>
            <a:r>
              <a:rPr lang="en-US" dirty="0"/>
              <a:t>Dr. Bob Gordon</a:t>
            </a:r>
          </a:p>
          <a:p>
            <a:pPr lvl="1"/>
            <a:r>
              <a:rPr lang="en-US" dirty="0"/>
              <a:t>Dr. Matt Dumstorf</a:t>
            </a:r>
          </a:p>
          <a:p>
            <a:endParaRPr lang="en-US" dirty="0"/>
          </a:p>
        </p:txBody>
      </p:sp>
      <p:pic>
        <p:nvPicPr>
          <p:cNvPr id="7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09CEB885-4257-4654-BBAD-7DA046AEF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896" y="1600200"/>
            <a:ext cx="6038744" cy="266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5346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12192000" cy="71596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#17  - My Relationship with My Peer Monitor 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" name="Picture 4" descr="A person in a white shirt and tie&#10;&#10;Description automatically generated with low confidence">
            <a:extLst>
              <a:ext uri="{FF2B5EF4-FFF2-40B4-BE49-F238E27FC236}">
                <a16:creationId xmlns:a16="http://schemas.microsoft.com/office/drawing/2014/main" id="{67B59685-BA1D-9227-7D6E-48C3C13BC6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676400"/>
            <a:ext cx="3671148" cy="3824112"/>
          </a:xfrm>
          <a:prstGeom prst="rect">
            <a:avLst/>
          </a:prstGeom>
        </p:spPr>
      </p:pic>
      <p:pic>
        <p:nvPicPr>
          <p:cNvPr id="7" name="Picture 6" descr="A picture containing person, car, person, standing&#10;&#10;Description automatically generated">
            <a:extLst>
              <a:ext uri="{FF2B5EF4-FFF2-40B4-BE49-F238E27FC236}">
                <a16:creationId xmlns:a16="http://schemas.microsoft.com/office/drawing/2014/main" id="{CB971280-5F6E-7506-27FC-E85D963BF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199" y="1676399"/>
            <a:ext cx="3886201" cy="385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288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34192"/>
            <a:ext cx="12496800" cy="715962"/>
          </a:xfrm>
        </p:spPr>
        <p:txBody>
          <a:bodyPr>
            <a:noAutofit/>
          </a:bodyPr>
          <a:lstStyle/>
          <a:p>
            <a:pPr algn="ctr"/>
            <a:r>
              <a:rPr lang="en-US" sz="3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#18 – What Does My Boss Think of Me? Company Monitor</a:t>
            </a:r>
            <a:endParaRPr lang="en-US" sz="3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36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3F1870-6DDB-C8EA-4773-7DDD99DCD4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799" y="1805785"/>
            <a:ext cx="3704427" cy="3704427"/>
          </a:xfrm>
          <a:prstGeom prst="rect">
            <a:avLst/>
          </a:prstGeom>
        </p:spPr>
      </p:pic>
      <p:pic>
        <p:nvPicPr>
          <p:cNvPr id="6" name="Picture 6" descr="Jason Pettit - HIMS Program Manager - Southwest Airlines | LinkedIn">
            <a:extLst>
              <a:ext uri="{FF2B5EF4-FFF2-40B4-BE49-F238E27FC236}">
                <a16:creationId xmlns:a16="http://schemas.microsoft.com/office/drawing/2014/main" id="{7AC89E93-6A5F-37D7-025C-ADA92496C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812388"/>
            <a:ext cx="3697825" cy="369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16262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350843"/>
            <a:ext cx="12496800" cy="715962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# 19 – Practicing Serenity – </a:t>
            </a:r>
            <a:b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My AME/IMS Controls My Fate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7" name="Picture 2" descr="dr dave rogers">
            <a:extLst>
              <a:ext uri="{FF2B5EF4-FFF2-40B4-BE49-F238E27FC236}">
                <a16:creationId xmlns:a16="http://schemas.microsoft.com/office/drawing/2014/main" id="{EB39F728-2A8E-7E7C-FF90-87FF1A6CF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358" y="1782767"/>
            <a:ext cx="2874488" cy="360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Dr. Robert J. Gordon, DO - Plymouth, MI - Family Medicine">
            <a:extLst>
              <a:ext uri="{FF2B5EF4-FFF2-40B4-BE49-F238E27FC236}">
                <a16:creationId xmlns:a16="http://schemas.microsoft.com/office/drawing/2014/main" id="{307B8834-0D03-E1D2-8311-99A1D3CEDA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782767"/>
            <a:ext cx="2438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34463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61E69D-39A0-80B6-A84D-01272573FF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1" y="1066800"/>
            <a:ext cx="11150600" cy="5059363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350843"/>
            <a:ext cx="12496800" cy="715962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#20 – Stepping Up to Step Down… The Decision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2" name="Picture 1" descr="A picture containing person, wall, person, necktie&#10;&#10;Description automatically generated">
            <a:extLst>
              <a:ext uri="{FF2B5EF4-FFF2-40B4-BE49-F238E27FC236}">
                <a16:creationId xmlns:a16="http://schemas.microsoft.com/office/drawing/2014/main" id="{288D84FB-52EA-D322-518A-1188EB1C25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4927" y="1219200"/>
            <a:ext cx="1859073" cy="1394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863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350843"/>
            <a:ext cx="12496800" cy="715962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#21 – Chocks Never In - A Pilot’s Reflection on the HIMS Journey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5" name="Picture 2" descr="Profile photo of Billy Petersen">
            <a:extLst>
              <a:ext uri="{FF2B5EF4-FFF2-40B4-BE49-F238E27FC236}">
                <a16:creationId xmlns:a16="http://schemas.microsoft.com/office/drawing/2014/main" id="{09FBC341-95A7-0AFC-3B2F-080973D5CE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518" y="1066800"/>
            <a:ext cx="5059363" cy="5059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9134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09750" y="1166019"/>
            <a:ext cx="8401050" cy="5059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>
                <a:ea typeface="ＭＳ Ｐゴシック" charset="-128"/>
              </a:rPr>
              <a:t>Provide a structure within which pilots afflicted by the disease of substance abuse/dependence can be identified, treated, and returned to duty - saving lives and careers</a:t>
            </a:r>
            <a:endParaRPr lang="en-US" sz="4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9750" y="274638"/>
            <a:ext cx="8858250" cy="715962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HIMS Goals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578FEBE-BC04-406D-B9FC-7AC8EDDFB7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648200"/>
            <a:ext cx="310896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7662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600200"/>
            <a:ext cx="11074400" cy="50593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Meet A New Friend / Partner</a:t>
            </a:r>
          </a:p>
          <a:p>
            <a:endParaRPr lang="en-US" dirty="0"/>
          </a:p>
          <a:p>
            <a:r>
              <a:rPr lang="en-US" dirty="0"/>
              <a:t>LEARN</a:t>
            </a:r>
          </a:p>
          <a:p>
            <a:r>
              <a:rPr lang="en-US" dirty="0"/>
              <a:t>SHARE</a:t>
            </a:r>
          </a:p>
          <a:p>
            <a:r>
              <a:rPr lang="en-US" dirty="0"/>
              <a:t>APPLY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350842"/>
            <a:ext cx="12496800" cy="163035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Networking Break</a:t>
            </a:r>
            <a:b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Landmark Foyer</a:t>
            </a:r>
            <a:br>
              <a:rPr lang="en-US" sz="3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Next Session to begin at 3:00pm</a:t>
            </a:r>
            <a:br>
              <a:rPr lang="en-US" sz="4000" dirty="0"/>
            </a:b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40</a:t>
            </a:fld>
            <a:endParaRPr lang="en-US" dirty="0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2AD90CDC-6F23-E674-7DB9-D4C50191D8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13" y="2988305"/>
            <a:ext cx="6038744" cy="266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8642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Pilots – Landmark Ballroom</a:t>
            </a:r>
          </a:p>
          <a:p>
            <a:r>
              <a:rPr lang="en-US" dirty="0"/>
              <a:t>Airline Management - Mockingbird</a:t>
            </a:r>
          </a:p>
          <a:p>
            <a:r>
              <a:rPr lang="en-US" dirty="0"/>
              <a:t>AME / IMS – Highland 4-6</a:t>
            </a:r>
          </a:p>
          <a:p>
            <a:r>
              <a:rPr lang="en-US" dirty="0"/>
              <a:t>Psychiatrists – Highland 1-3</a:t>
            </a:r>
          </a:p>
          <a:p>
            <a:r>
              <a:rPr lang="en-US" dirty="0"/>
              <a:t>Neuropsychologists - Maple</a:t>
            </a:r>
          </a:p>
          <a:p>
            <a:endParaRPr lang="en-US" dirty="0"/>
          </a:p>
          <a:p>
            <a:r>
              <a:rPr lang="en-US" dirty="0"/>
              <a:t>Appoint Spokesperson for Tomorrow AM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350843"/>
            <a:ext cx="12496800" cy="715962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Professional Breakouts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7139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SWA Facilities Tour 5:30pm</a:t>
            </a:r>
          </a:p>
          <a:p>
            <a:pPr marL="0" indent="0">
              <a:buNone/>
            </a:pPr>
            <a:r>
              <a:rPr lang="en-US" sz="2600" dirty="0"/>
              <a:t>	-Shuttle to pickup in front of hotel </a:t>
            </a:r>
          </a:p>
          <a:p>
            <a:r>
              <a:rPr lang="en-US" dirty="0"/>
              <a:t>Advisory Board Meeting 5:30pm- Held in Knox</a:t>
            </a:r>
          </a:p>
          <a:p>
            <a:r>
              <a:rPr lang="en-US" dirty="0"/>
              <a:t>Open Birds Meeting 7:00am – Held in Mockingbird</a:t>
            </a:r>
          </a:p>
          <a:p>
            <a:r>
              <a:rPr lang="en-US" dirty="0"/>
              <a:t>Transportation to DFW / DAL</a:t>
            </a:r>
          </a:p>
          <a:p>
            <a:pPr marL="0" indent="0">
              <a:buNone/>
            </a:pPr>
            <a:r>
              <a:rPr lang="en-US" sz="2600" dirty="0"/>
              <a:t>	-There will be 3 buses to transport to the airports. They will be outside 	  beginning at 12:15pm</a:t>
            </a:r>
          </a:p>
          <a:p>
            <a:r>
              <a:rPr lang="en-US" dirty="0"/>
              <a:t>CME Test</a:t>
            </a:r>
          </a:p>
          <a:p>
            <a:pPr marL="0" indent="0">
              <a:buNone/>
            </a:pPr>
            <a:r>
              <a:rPr lang="en-US" dirty="0"/>
              <a:t>	- </a:t>
            </a:r>
            <a:r>
              <a:rPr lang="en-US" sz="2600" dirty="0"/>
              <a:t>Deann King, FAA Aeromedical Education Division, CME coordinator</a:t>
            </a:r>
          </a:p>
          <a:p>
            <a:r>
              <a:rPr lang="en-US" dirty="0"/>
              <a:t>FAA AME / PNP updates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350843"/>
            <a:ext cx="12496800" cy="715962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Wednesday / Thursday Logistics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12164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4EF992-0B13-700D-AD61-17C0FE0B6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260" y="899318"/>
            <a:ext cx="11074400" cy="5059363"/>
          </a:xfrm>
        </p:spPr>
        <p:txBody>
          <a:bodyPr>
            <a:normAutofit fontScale="85000" lnSpcReduction="10000"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>
              <a:effectLst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914400" algn="l"/>
              </a:tabLst>
            </a:pPr>
            <a:r>
              <a:rPr lang="en-US" sz="4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Pilots</a:t>
            </a: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914400" algn="l"/>
              </a:tabLst>
            </a:pPr>
            <a:r>
              <a:rPr lang="en-US" sz="4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Airline Management</a:t>
            </a:r>
            <a:endParaRPr lang="en-US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914400" algn="l"/>
              </a:tabLst>
            </a:pPr>
            <a:r>
              <a:rPr lang="en-US" sz="4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AMEs</a:t>
            </a:r>
            <a:endParaRPr lang="en-US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914400" algn="l"/>
              </a:tabLst>
            </a:pPr>
            <a:r>
              <a:rPr lang="en-US" sz="4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Treatment center/ Outpatient Aftercare / Counseling</a:t>
            </a:r>
            <a:endParaRPr lang="en-US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914400" algn="l"/>
              </a:tabLst>
            </a:pPr>
            <a:r>
              <a:rPr lang="en-US" sz="4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Neuropsychologists</a:t>
            </a:r>
            <a:endParaRPr lang="en-US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914400" algn="l"/>
              </a:tabLst>
            </a:pPr>
            <a:r>
              <a:rPr lang="en-US" sz="4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Psychiatrists</a:t>
            </a:r>
            <a:endParaRPr lang="en-US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tabLst>
                <a:tab pos="914400" algn="l"/>
              </a:tabLst>
            </a:pPr>
            <a:r>
              <a:rPr lang="en-US" sz="43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FAA</a:t>
            </a:r>
            <a:endParaRPr lang="en-US" sz="4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68B0FDC-F9AC-20F3-06FA-2ADE8FC8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Best Practices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057FD-8628-0E0B-AB3B-3AF799792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7612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600200"/>
            <a:ext cx="11074400" cy="5059363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Meet A New Friend / Partner</a:t>
            </a:r>
          </a:p>
          <a:p>
            <a:endParaRPr lang="en-US" dirty="0"/>
          </a:p>
          <a:p>
            <a:r>
              <a:rPr lang="en-US" dirty="0"/>
              <a:t>LEARN</a:t>
            </a:r>
          </a:p>
          <a:p>
            <a:r>
              <a:rPr lang="en-US" dirty="0"/>
              <a:t>SHARE</a:t>
            </a:r>
          </a:p>
          <a:p>
            <a:r>
              <a:rPr lang="en-US" dirty="0"/>
              <a:t>APPLY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350842"/>
            <a:ext cx="12496800" cy="1630358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Networking Break</a:t>
            </a:r>
            <a:b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Landmark Foyer</a:t>
            </a:r>
            <a:br>
              <a:rPr lang="en-US" sz="3200" i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Next Session to begin at 11:00am</a:t>
            </a:r>
            <a:br>
              <a:rPr lang="en-US" sz="4000" dirty="0"/>
            </a:b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44</a:t>
            </a:fld>
            <a:endParaRPr lang="en-US" dirty="0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2AD90CDC-6F23-E674-7DB9-D4C50191D8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6013" y="2988305"/>
            <a:ext cx="6038744" cy="266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1092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BD4F26-CDED-2B28-CD56-D533E24F8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Identify Yourself and Your Profession</a:t>
            </a:r>
          </a:p>
          <a:p>
            <a:r>
              <a:rPr lang="en-US" dirty="0"/>
              <a:t>Limit Question to 30 seconds</a:t>
            </a:r>
          </a:p>
          <a:p>
            <a:r>
              <a:rPr lang="en-US" dirty="0"/>
              <a:t>Speak into Mic for Virtual Attendees</a:t>
            </a:r>
          </a:p>
          <a:p>
            <a:r>
              <a:rPr lang="en-US" dirty="0"/>
              <a:t>Direct Question to One of Our Actors</a:t>
            </a:r>
          </a:p>
          <a:p>
            <a:endParaRPr lang="en-US" dirty="0"/>
          </a:p>
          <a:p>
            <a:r>
              <a:rPr lang="en-US" dirty="0"/>
              <a:t>HIMS Basic Education Seminar 2023</a:t>
            </a:r>
          </a:p>
          <a:p>
            <a:pPr lvl="1"/>
            <a:r>
              <a:rPr lang="en-US" dirty="0"/>
              <a:t>Westin Hotel Denver International Airport</a:t>
            </a:r>
          </a:p>
          <a:p>
            <a:pPr lvl="1"/>
            <a:r>
              <a:rPr lang="en-US" dirty="0"/>
              <a:t>September 9 – 11, 2023    Registration Opens in July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29FE2CB-669B-FB7C-1EC7-24C12A796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Audience Q&amp;A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674A7F-B68F-4D26-D44F-D6B775865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45</a:t>
            </a:fld>
            <a:endParaRPr lang="en-US" dirty="0"/>
          </a:p>
        </p:txBody>
      </p:sp>
      <p:pic>
        <p:nvPicPr>
          <p:cNvPr id="17412" name="Picture 4" descr="Federal Air Surgeon's Medical Bulletin, vol. 53, no.1">
            <a:extLst>
              <a:ext uri="{FF2B5EF4-FFF2-40B4-BE49-F238E27FC236}">
                <a16:creationId xmlns:a16="http://schemas.microsoft.com/office/drawing/2014/main" id="{45806163-14AD-CCF4-653F-7753E59816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2769" y="2868937"/>
            <a:ext cx="1752600" cy="225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F6615E-CA90-5A47-960C-CB8E2105DF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228600"/>
            <a:ext cx="21336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5794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A9DD0C6-5E25-97CA-FB7B-947FCA7C2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Deann King, Ph.D.</a:t>
            </a:r>
          </a:p>
          <a:p>
            <a:r>
              <a:rPr lang="en-US" sz="3600" dirty="0"/>
              <a:t>FAA Aeromedical Education Division, AAM-400</a:t>
            </a:r>
            <a:br>
              <a:rPr lang="en-US" sz="3600" dirty="0"/>
            </a:br>
            <a:r>
              <a:rPr lang="en-US" sz="3600" dirty="0"/>
              <a:t>CME Coordinator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E954099-50A9-1B91-D5F6-FF6A529DB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350843"/>
            <a:ext cx="12496800" cy="715962"/>
          </a:xfrm>
        </p:spPr>
        <p:txBody>
          <a:bodyPr>
            <a:noAutofit/>
          </a:bodyPr>
          <a:lstStyle/>
          <a:p>
            <a:pPr algn="ctr"/>
            <a:r>
              <a:rPr lang="en-US" sz="4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CME Test </a:t>
            </a:r>
            <a:endParaRPr lang="en-US" sz="4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2F7CB-4880-77DC-B03A-292EF8F57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2AD90CDC-6F23-E674-7DB9-D4C50191D8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2743200"/>
            <a:ext cx="6038744" cy="26641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E6757F-EC63-198F-5290-350FD6206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3124200"/>
            <a:ext cx="24574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047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2F323547-ACA0-664A-E997-97D2665392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Actors (True Professionals)</a:t>
            </a:r>
          </a:p>
          <a:p>
            <a:r>
              <a:rPr lang="en-US" dirty="0"/>
              <a:t>FAA</a:t>
            </a:r>
          </a:p>
          <a:p>
            <a:r>
              <a:rPr lang="en-US" dirty="0"/>
              <a:t>International Attendees</a:t>
            </a:r>
          </a:p>
          <a:p>
            <a:r>
              <a:rPr lang="en-US" dirty="0"/>
              <a:t>Cvent and Hotel Staffs</a:t>
            </a:r>
          </a:p>
          <a:p>
            <a:r>
              <a:rPr lang="en-US" dirty="0"/>
              <a:t>HIMS Team</a:t>
            </a:r>
          </a:p>
          <a:p>
            <a:r>
              <a:rPr lang="en-US" dirty="0"/>
              <a:t>Critiques</a:t>
            </a:r>
          </a:p>
          <a:p>
            <a:r>
              <a:rPr lang="en-US" dirty="0"/>
              <a:t>CME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C853023-BA94-8B1B-B200-5E3C11884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874359-3680-3E75-6ABD-45F31BD27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84847199-8714-6CAD-AF08-0C719E175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13" y="2636824"/>
            <a:ext cx="1547295" cy="219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D406D42-9376-2AF1-B033-C5DF9F64E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1" y="2629435"/>
            <a:ext cx="1371600" cy="224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13E28B93-025F-9856-ED6B-8462AC0663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293" y="2636824"/>
            <a:ext cx="1453800" cy="21981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03F0BA7-4A5E-2139-F9A1-879ECBF14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5199" y="525213"/>
            <a:ext cx="2239201" cy="19630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918C967-81CE-591F-CB6C-2099F84C42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6516" y="475691"/>
            <a:ext cx="1353371" cy="2029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4403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1E9CBDC-12B6-7687-C6FC-93EB0B4AB6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35383" y="2803105"/>
            <a:ext cx="6486976" cy="1019633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38375" y="163546"/>
            <a:ext cx="8001000" cy="304637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rgbClr val="1F3763"/>
                </a:solidFill>
                <a:latin typeface="+mn-lt"/>
                <a:cs typeface="Arial" panose="020B0604020202020204" pitchFamily="34" charset="0"/>
              </a:rPr>
              <a:t>Special thank you to Southwest Airlines and Southwest Airlines Pilots Association for sponsoring the 2023 HIMS AT Seminar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E68C5C4-804B-9B8B-A24A-B542E80C1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3856393"/>
            <a:ext cx="464820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6831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D32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4" b="8110"/>
          <a:stretch/>
        </p:blipFill>
        <p:spPr>
          <a:xfrm>
            <a:off x="0" y="0"/>
            <a:ext cx="12192000" cy="4007484"/>
          </a:xfrm>
          <a:prstGeom prst="rect">
            <a:avLst/>
          </a:prstGeom>
        </p:spPr>
      </p:pic>
      <p:sp>
        <p:nvSpPr>
          <p:cNvPr id="4" name="Text Placeholder 1"/>
          <p:cNvSpPr txBox="1">
            <a:spLocks/>
          </p:cNvSpPr>
          <p:nvPr/>
        </p:nvSpPr>
        <p:spPr>
          <a:xfrm>
            <a:off x="1181100" y="3886200"/>
            <a:ext cx="9829800" cy="223530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</a:t>
            </a:r>
          </a:p>
          <a:p>
            <a:pPr algn="ctr"/>
            <a:r>
              <a:rPr lang="en-US" sz="2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PARTICIPATING IN THE 2023 HIMS ADVANCED TOPICS SEMINAR</a:t>
            </a:r>
          </a:p>
          <a:p>
            <a:pPr algn="ctr"/>
            <a:endParaRPr lang="en-US" sz="2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200" dirty="0">
                <a:solidFill>
                  <a:srgbClr val="CCEC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remember to fill take our Post Seminar Survey to let us know how we did!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800" y="5627267"/>
            <a:ext cx="2051222" cy="123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17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D6A0387-7664-6A4F-89BB-4AD4605071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Three Act Play – 21 Scenes</a:t>
            </a:r>
          </a:p>
          <a:p>
            <a:pPr lvl="1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Sequential Story of One Possible Path Through HIMS - Highlights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Act # 1 – Evaluation / Pre-HIMS Program</a:t>
            </a:r>
          </a:p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 # 2 -  Becoming a HIMS Participant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US" sz="2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Act # 3 - Later Progress in HIMS Program &amp; Step Down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Professional Breakouts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Best Practices Summary from Each Professional Group</a:t>
            </a:r>
          </a:p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FAA Q&amp;A – Attendee Commentary</a:t>
            </a:r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9B39AF-097C-BD97-5349-AC58FF9FD3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New Format &amp; 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7F13A-ADB7-F390-A026-C002F641D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242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53FEF9-07F7-DD0C-821A-364685658A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Starring – 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Captain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Billy Petersen as Himself</a:t>
            </a:r>
          </a:p>
          <a:p>
            <a:pPr marL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 – Starring </a:t>
            </a:r>
          </a:p>
          <a:p>
            <a:pPr marL="40005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Captain Tom Stanley</a:t>
            </a:r>
          </a:p>
          <a:p>
            <a:pPr marL="40005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Dave Rogers</a:t>
            </a:r>
          </a:p>
          <a:p>
            <a:pPr marL="40005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Paul Sargent</a:t>
            </a:r>
          </a:p>
          <a:p>
            <a:pPr marL="40005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Chad Burgdorff</a:t>
            </a:r>
          </a:p>
          <a:p>
            <a:pPr marL="40005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Matt Dumstorf</a:t>
            </a:r>
          </a:p>
          <a:p>
            <a:pPr marL="40005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Ms. Barb Woods</a:t>
            </a:r>
          </a:p>
          <a:p>
            <a:pPr marL="400050" lvl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Dr. Navjyot Bedi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76F9549-32C6-1180-499A-CFD28873D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Act # 1 – Evaluation / Pre-HIMS Program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CE949-5252-3CFE-6D11-B306BA0D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6" name="Picture 5" descr="A person in a white shirt and tie&#10;&#10;Description automatically generated with low confidence">
            <a:extLst>
              <a:ext uri="{FF2B5EF4-FFF2-40B4-BE49-F238E27FC236}">
                <a16:creationId xmlns:a16="http://schemas.microsoft.com/office/drawing/2014/main" id="{D0B81F22-5E7E-698D-ED73-094EF3F066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52" y="4380887"/>
            <a:ext cx="1615114" cy="1682410"/>
          </a:xfrm>
          <a:prstGeom prst="rect">
            <a:avLst/>
          </a:prstGeom>
        </p:spPr>
      </p:pic>
      <p:pic>
        <p:nvPicPr>
          <p:cNvPr id="8" name="Picture 7" descr="A picture containing person, wall, person, necktie&#10;&#10;Description automatically generated">
            <a:extLst>
              <a:ext uri="{FF2B5EF4-FFF2-40B4-BE49-F238E27FC236}">
                <a16:creationId xmlns:a16="http://schemas.microsoft.com/office/drawing/2014/main" id="{CA2058AF-D77D-ECDF-EC06-F3080F0D86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450" y="4360095"/>
            <a:ext cx="2243213" cy="1682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B48366-A2C3-E4A9-AA32-04CBBD27F0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3023" y="4371792"/>
            <a:ext cx="1775813" cy="1764084"/>
          </a:xfrm>
          <a:prstGeom prst="rect">
            <a:avLst/>
          </a:prstGeom>
        </p:spPr>
      </p:pic>
      <p:pic>
        <p:nvPicPr>
          <p:cNvPr id="12" name="Picture 11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FCB773DD-96A5-82A9-D272-6340099625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307" y="1573773"/>
            <a:ext cx="1387678" cy="2428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CD7524-A97A-878E-0121-0AD78F502C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1539441"/>
            <a:ext cx="2156399" cy="2428437"/>
          </a:xfrm>
          <a:prstGeom prst="rect">
            <a:avLst/>
          </a:prstGeom>
        </p:spPr>
      </p:pic>
      <p:pic>
        <p:nvPicPr>
          <p:cNvPr id="2050" name="Picture 2" descr="Profile photo of Billy Petersen">
            <a:extLst>
              <a:ext uri="{FF2B5EF4-FFF2-40B4-BE49-F238E27FC236}">
                <a16:creationId xmlns:a16="http://schemas.microsoft.com/office/drawing/2014/main" id="{E983D446-5C3A-D4AF-B271-A9B72F30F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2118" y="1539441"/>
            <a:ext cx="2368811" cy="2368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r dave rogers">
            <a:extLst>
              <a:ext uri="{FF2B5EF4-FFF2-40B4-BE49-F238E27FC236}">
                <a16:creationId xmlns:a16="http://schemas.microsoft.com/office/drawing/2014/main" id="{8154B1CB-EFEC-A5B8-9702-31C3A2546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335" y="4296856"/>
            <a:ext cx="1454665" cy="182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ul Sargent M.D.">
            <a:extLst>
              <a:ext uri="{FF2B5EF4-FFF2-40B4-BE49-F238E27FC236}">
                <a16:creationId xmlns:a16="http://schemas.microsoft.com/office/drawing/2014/main" id="{7DBEBB46-E70A-3015-D173-E220511D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2233" y="4350387"/>
            <a:ext cx="1772811" cy="177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r. Navjyot Singh Bedi: Medical Director">
            <a:extLst>
              <a:ext uri="{FF2B5EF4-FFF2-40B4-BE49-F238E27FC236}">
                <a16:creationId xmlns:a16="http://schemas.microsoft.com/office/drawing/2014/main" id="{9067CAEC-DC1B-E8CC-0381-9D637BBC64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667" y="1545054"/>
            <a:ext cx="1591007" cy="240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4656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BD12BA3-4D37-BE1B-FCCE-5967051B5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Deferral Criteria</a:t>
            </a:r>
          </a:p>
          <a:p>
            <a:pPr lvl="1"/>
            <a:r>
              <a:rPr lang="en-US" dirty="0"/>
              <a:t>Refusal to Test </a:t>
            </a:r>
          </a:p>
          <a:p>
            <a:pPr lvl="1"/>
            <a:r>
              <a:rPr lang="en-US" dirty="0"/>
              <a:t>BAC &gt; 0.149 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Motor Vehicle Offense</a:t>
            </a:r>
          </a:p>
          <a:p>
            <a:r>
              <a:rPr lang="en-US" dirty="0"/>
              <a:t>Reporting Responsibilities</a:t>
            </a:r>
          </a:p>
          <a:p>
            <a:pPr lvl="1"/>
            <a:r>
              <a:rPr lang="en-US" dirty="0"/>
              <a:t>FAA Medical Application</a:t>
            </a:r>
          </a:p>
          <a:p>
            <a:pPr lvl="1"/>
            <a:r>
              <a:rPr lang="en-US" dirty="0"/>
              <a:t>FAR 61.15 Securities Div.</a:t>
            </a:r>
          </a:p>
          <a:p>
            <a:r>
              <a:rPr lang="en-US" dirty="0"/>
              <a:t>Self-Referral &amp; Abstinence Option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C9E5A8-8EE0-7358-4180-F32FF4529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1 –Oh $#@!   First DUI and HIMS Chair Advice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CE0B46-A933-3B5C-2B61-FB3C48053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5" name="Picture 2" descr="Profile photo of Billy Petersen">
            <a:extLst>
              <a:ext uri="{FF2B5EF4-FFF2-40B4-BE49-F238E27FC236}">
                <a16:creationId xmlns:a16="http://schemas.microsoft.com/office/drawing/2014/main" id="{2454AE7D-0ED3-FA54-6A06-69A854DD0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883" y="1168400"/>
            <a:ext cx="22606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in a white shirt and tie&#10;&#10;Description automatically generated with low confidence">
            <a:extLst>
              <a:ext uri="{FF2B5EF4-FFF2-40B4-BE49-F238E27FC236}">
                <a16:creationId xmlns:a16="http://schemas.microsoft.com/office/drawing/2014/main" id="{78535AB4-4DAC-1A56-BE96-029AE9D53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888" y="3733800"/>
            <a:ext cx="2137512" cy="2226574"/>
          </a:xfrm>
          <a:prstGeom prst="rect">
            <a:avLst/>
          </a:prstGeom>
        </p:spPr>
      </p:pic>
      <p:pic>
        <p:nvPicPr>
          <p:cNvPr id="8" name="Picture 7" descr="A picture containing text, light, street, night&#10;&#10;Description automatically generated">
            <a:extLst>
              <a:ext uri="{FF2B5EF4-FFF2-40B4-BE49-F238E27FC236}">
                <a16:creationId xmlns:a16="http://schemas.microsoft.com/office/drawing/2014/main" id="{4E38F189-E750-B2E8-C18B-42F5EEC58A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1184234"/>
            <a:ext cx="2557455" cy="38361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865D03-CA62-D4C1-DCD8-C4E50DC11CFA}"/>
              </a:ext>
            </a:extLst>
          </p:cNvPr>
          <p:cNvSpPr txBox="1"/>
          <p:nvPr/>
        </p:nvSpPr>
        <p:spPr>
          <a:xfrm>
            <a:off x="6400800" y="5490456"/>
            <a:ext cx="32940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Credit: Andrea </a:t>
            </a:r>
            <a:r>
              <a:rPr lang="en-US" sz="800" dirty="0" err="1"/>
              <a:t>Ferrario</a:t>
            </a:r>
            <a:r>
              <a:rPr lang="en-US" sz="800" dirty="0"/>
              <a:t> </a:t>
            </a:r>
            <a:r>
              <a:rPr lang="en-US" sz="800" dirty="0" err="1"/>
              <a:t>Unsplash</a:t>
            </a:r>
            <a:endParaRPr lang="en-US" sz="800" dirty="0"/>
          </a:p>
          <a:p>
            <a:r>
              <a:rPr lang="en-US" sz="800" dirty="0">
                <a:hlinkClick r:id="rId5"/>
              </a:rPr>
              <a:t>white police car photo – Free Milan Image on </a:t>
            </a:r>
            <a:r>
              <a:rPr lang="en-US" sz="800" dirty="0" err="1">
                <a:hlinkClick r:id="rId5"/>
              </a:rPr>
              <a:t>Unsplash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8923662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A29161-71B4-F879-269E-76BD3A3C0B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Eval by HIMS PNP vs Local SAP (Non- DOT event)</a:t>
            </a:r>
          </a:p>
          <a:p>
            <a:r>
              <a:rPr lang="en-US" dirty="0"/>
              <a:t>Eval Info</a:t>
            </a:r>
          </a:p>
          <a:p>
            <a:pPr lvl="1"/>
            <a:r>
              <a:rPr lang="en-US" dirty="0"/>
              <a:t>FAA Medical File (405-954-4821 x4)</a:t>
            </a:r>
          </a:p>
          <a:p>
            <a:pPr lvl="1"/>
            <a:r>
              <a:rPr lang="en-US" dirty="0"/>
              <a:t>Police Report with BAC results </a:t>
            </a:r>
          </a:p>
          <a:p>
            <a:pPr lvl="1"/>
            <a:r>
              <a:rPr lang="en-US" dirty="0"/>
              <a:t>Court Records (if any)</a:t>
            </a:r>
          </a:p>
          <a:p>
            <a:pPr lvl="1"/>
            <a:r>
              <a:rPr lang="en-US" dirty="0"/>
              <a:t>Other Medical/ Legal / Driver’s Ed</a:t>
            </a:r>
          </a:p>
          <a:p>
            <a:pPr lvl="1"/>
            <a:r>
              <a:rPr lang="en-US" dirty="0"/>
              <a:t>Personal  Statement</a:t>
            </a:r>
          </a:p>
          <a:p>
            <a:r>
              <a:rPr lang="en-US" dirty="0"/>
              <a:t>Contact HIMS Committee if in airline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25AA55-722A-89B8-7AB4-45344EA46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2 – Guidance from Your AME</a:t>
            </a: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6A5DD-9A4A-F138-6338-0391320AB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074" name="Picture 2" descr="dr dave rogers">
            <a:extLst>
              <a:ext uri="{FF2B5EF4-FFF2-40B4-BE49-F238E27FC236}">
                <a16:creationId xmlns:a16="http://schemas.microsoft.com/office/drawing/2014/main" id="{9B295294-4D9A-872B-A3FE-F7C4088E90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1913" y="2590800"/>
            <a:ext cx="2162175" cy="271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5073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616F1B3-1E55-BC58-9659-B1949D560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Assessment Only – NOT FAA Determination</a:t>
            </a:r>
          </a:p>
          <a:p>
            <a:r>
              <a:rPr lang="en-US" dirty="0"/>
              <a:t>FAR 67 Criteria vs. DSM 5</a:t>
            </a:r>
          </a:p>
          <a:p>
            <a:pPr lvl="1"/>
            <a:r>
              <a:rPr lang="en-US" dirty="0"/>
              <a:t>Collateral Info Critical</a:t>
            </a:r>
          </a:p>
          <a:p>
            <a:pPr lvl="1"/>
            <a:r>
              <a:rPr lang="en-US" dirty="0"/>
              <a:t>May contact Friends and Family</a:t>
            </a:r>
          </a:p>
          <a:p>
            <a:pPr lvl="1"/>
            <a:r>
              <a:rPr lang="en-US" dirty="0"/>
              <a:t>HIPAA Releases signed</a:t>
            </a:r>
          </a:p>
          <a:p>
            <a:pPr lvl="1"/>
            <a:r>
              <a:rPr lang="en-US" dirty="0"/>
              <a:t>Results sent to AME / IMS</a:t>
            </a:r>
          </a:p>
          <a:p>
            <a:r>
              <a:rPr lang="en-US" dirty="0"/>
              <a:t>If PNP determines FAR criteria met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dirty="0">
                <a:sym typeface="Wingdings" panose="05000000000000000000" pitchFamily="2" charset="2"/>
              </a:rPr>
              <a:t>option to enter Treatment before FAA review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5C583E-9F98-859A-CD71-F599B380A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Scene 3 – Am I a Drunk? HIMS Psychiatric Evaluation Eval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CA0C1F-3B97-10A5-A6E7-160FF03E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021088-4A68-45C2-A789-B57BB525981C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5" name="Picture 6" descr="Paul Sargent M.D.">
            <a:extLst>
              <a:ext uri="{FF2B5EF4-FFF2-40B4-BE49-F238E27FC236}">
                <a16:creationId xmlns:a16="http://schemas.microsoft.com/office/drawing/2014/main" id="{79BDAAF2-3F91-0BA2-9C05-4814EB299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2133600"/>
            <a:ext cx="25146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317770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IMS Basic Seminar PPT">
  <a:themeElements>
    <a:clrScheme name="2015 ALPA PA Forum">
      <a:dk1>
        <a:srgbClr val="464646"/>
      </a:dk1>
      <a:lt1>
        <a:sysClr val="window" lastClr="FFFFFF"/>
      </a:lt1>
      <a:dk2>
        <a:srgbClr val="464646"/>
      </a:dk2>
      <a:lt2>
        <a:srgbClr val="FFFFFF"/>
      </a:lt2>
      <a:accent1>
        <a:srgbClr val="A5CD39"/>
      </a:accent1>
      <a:accent2>
        <a:srgbClr val="B9D762"/>
      </a:accent2>
      <a:accent3>
        <a:srgbClr val="E1EDC3"/>
      </a:accent3>
      <a:accent4>
        <a:srgbClr val="CE3240"/>
      </a:accent4>
      <a:accent5>
        <a:srgbClr val="56C4C4"/>
      </a:accent5>
      <a:accent6>
        <a:srgbClr val="96DCDA"/>
      </a:accent6>
      <a:hlink>
        <a:srgbClr val="369C9C"/>
      </a:hlink>
      <a:folHlink>
        <a:srgbClr val="9A25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IMS Basic Seminar PPT">
  <a:themeElements>
    <a:clrScheme name="2015 ALPA PA Forum">
      <a:dk1>
        <a:srgbClr val="464646"/>
      </a:dk1>
      <a:lt1>
        <a:sysClr val="window" lastClr="FFFFFF"/>
      </a:lt1>
      <a:dk2>
        <a:srgbClr val="464646"/>
      </a:dk2>
      <a:lt2>
        <a:srgbClr val="FFFFFF"/>
      </a:lt2>
      <a:accent1>
        <a:srgbClr val="A5CD39"/>
      </a:accent1>
      <a:accent2>
        <a:srgbClr val="B9D762"/>
      </a:accent2>
      <a:accent3>
        <a:srgbClr val="E1EDC3"/>
      </a:accent3>
      <a:accent4>
        <a:srgbClr val="CE3240"/>
      </a:accent4>
      <a:accent5>
        <a:srgbClr val="56C4C4"/>
      </a:accent5>
      <a:accent6>
        <a:srgbClr val="96DCDA"/>
      </a:accent6>
      <a:hlink>
        <a:srgbClr val="369C9C"/>
      </a:hlink>
      <a:folHlink>
        <a:srgbClr val="9A252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C266A476858447890A395EE9FD14E2" ma:contentTypeVersion="4" ma:contentTypeDescription="Create a new document." ma:contentTypeScope="" ma:versionID="123ba614f5aa1451a920460812e9725c">
  <xsd:schema xmlns:xsd="http://www.w3.org/2001/XMLSchema" xmlns:xs="http://www.w3.org/2001/XMLSchema" xmlns:p="http://schemas.microsoft.com/office/2006/metadata/properties" xmlns:ns3="366f4bbb-c63d-43b9-92b2-be3f8f30cc0c" targetNamespace="http://schemas.microsoft.com/office/2006/metadata/properties" ma:root="true" ma:fieldsID="8df0a8d6696e232ec59f1f209dd6008f" ns3:_="">
    <xsd:import namespace="366f4bbb-c63d-43b9-92b2-be3f8f30cc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6f4bbb-c63d-43b9-92b2-be3f8f30cc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E5D1C29-23CD-4109-BB8C-58E88588529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5A6DE4-A01D-48BC-A199-4E915CA44E03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366f4bbb-c63d-43b9-92b2-be3f8f30cc0c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0294C88E-C016-46BC-B24B-969BE336CD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6f4bbb-c63d-43b9-92b2-be3f8f30cc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pptF61A.tmp</Template>
  <TotalTime>4514</TotalTime>
  <Words>2008</Words>
  <Application>Microsoft Office PowerPoint</Application>
  <PresentationFormat>Widescreen</PresentationFormat>
  <Paragraphs>401</Paragraphs>
  <Slides>49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Calibri Light</vt:lpstr>
      <vt:lpstr>Wingdings</vt:lpstr>
      <vt:lpstr>HIMS Basic Seminar PPT</vt:lpstr>
      <vt:lpstr>Office Theme</vt:lpstr>
      <vt:lpstr>HIMS Basic Seminar PPT</vt:lpstr>
      <vt:lpstr>think-cell Slide</vt:lpstr>
      <vt:lpstr>PowerPoint Presentation</vt:lpstr>
      <vt:lpstr>Welcome</vt:lpstr>
      <vt:lpstr>Howdy Y’All</vt:lpstr>
      <vt:lpstr>HIMS Goals</vt:lpstr>
      <vt:lpstr>New Format &amp; Agenda</vt:lpstr>
      <vt:lpstr>Act # 1 – Evaluation / Pre-HIMS Program</vt:lpstr>
      <vt:lpstr>Scene 1 –Oh $#@!   First DUI and HIMS Chair Advice</vt:lpstr>
      <vt:lpstr>Scene 2 – Guidance from Your AME</vt:lpstr>
      <vt:lpstr>Scene 3 – Am I a Drunk? HIMS Psychiatric Evaluation Eval</vt:lpstr>
      <vt:lpstr>Scene 4 – I’m Not A Drunk!  Monitored Abstinence Considerations</vt:lpstr>
      <vt:lpstr>Scene 5 – Uh Oh!  Positive EtG! Where Do I Go for Help?</vt:lpstr>
      <vt:lpstr>Where to Start</vt:lpstr>
      <vt:lpstr>Facilities w/ Experience Treating Pilots</vt:lpstr>
      <vt:lpstr>Additional Resources</vt:lpstr>
      <vt:lpstr>Where Do I Get Treatment/Aftercare/Insurance Info?</vt:lpstr>
      <vt:lpstr>Scene 6 – What Is HIMS &amp; How Does an Airline HIMS Program Work?</vt:lpstr>
      <vt:lpstr>Scene 7 - What is Treatment and Why Do I Need It??</vt:lpstr>
      <vt:lpstr>Scene 8 – How Do I Get Back to Flying?  Give Me a Checklist!</vt:lpstr>
      <vt:lpstr>Networking Break Landmark Foyer Next Session to begin at 11:00am </vt:lpstr>
      <vt:lpstr>Act # 2 -  Becoming a HIMS Participant</vt:lpstr>
      <vt:lpstr>Scene # 9 – Is My Brain Pickled? The Neuropsychological Evaluation</vt:lpstr>
      <vt:lpstr>Scene #10 – I Have a Great Recovery, Don’t I?  The Psychiatric  Eval </vt:lpstr>
      <vt:lpstr>Scene #11 – Doc, Get me Back in the Cockpit! The HIMS SIA Submission</vt:lpstr>
      <vt:lpstr>Scene #12 – The Great and Wonderful Oz!  What Happens Behind the FAA Curtain? </vt:lpstr>
      <vt:lpstr>Scene #13 – The Good News!  What Goes Into an SIA?</vt:lpstr>
      <vt:lpstr>Scene #14 – Showing Up for Accountability – The Monitoring Meeting </vt:lpstr>
      <vt:lpstr>Scene #15 – My New BFF – The HIMS AME/IMS Role</vt:lpstr>
      <vt:lpstr>Scene #16 – I’m Broke – The Gift of the Aviation Family Fund </vt:lpstr>
      <vt:lpstr>PowerPoint Presentation</vt:lpstr>
      <vt:lpstr>PowerPoint Presentation</vt:lpstr>
      <vt:lpstr>PowerPoint Presentation</vt:lpstr>
      <vt:lpstr>Audience Q&amp;A</vt:lpstr>
      <vt:lpstr>Lunch City View 12:30-1:30 </vt:lpstr>
      <vt:lpstr>Act # 3 - Later Progress in HIMS Program &amp; Step Down</vt:lpstr>
      <vt:lpstr>Scene #17  - My Relationship with My Peer Monitor </vt:lpstr>
      <vt:lpstr>Scene #18 – What Does My Boss Think of Me? Company Monitor</vt:lpstr>
      <vt:lpstr>Scene # 19 – Practicing Serenity –  My AME/IMS Controls My Fate</vt:lpstr>
      <vt:lpstr>Scene #20 – Stepping Up to Step Down… The Decision</vt:lpstr>
      <vt:lpstr>Scene #21 – Chocks Never In - A Pilot’s Reflection on the HIMS Journey</vt:lpstr>
      <vt:lpstr>Networking Break Landmark Foyer Next Session to begin at 3:00pm </vt:lpstr>
      <vt:lpstr>Professional Breakouts</vt:lpstr>
      <vt:lpstr>Wednesday / Thursday Logistics</vt:lpstr>
      <vt:lpstr>Best Practices </vt:lpstr>
      <vt:lpstr>Networking Break Landmark Foyer Next Session to begin at 11:00am </vt:lpstr>
      <vt:lpstr>Audience Q&amp;A</vt:lpstr>
      <vt:lpstr>CME Test </vt:lpstr>
      <vt:lpstr>Conclusion</vt:lpstr>
      <vt:lpstr>Special thank you to Southwest Airlines and Southwest Airlines Pilots Association for sponsoring the 2023 HIMS AT Seminar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Sample Title Second Line</dc:title>
  <dc:creator>Barrett, Kelly, Communications</dc:creator>
  <cp:lastModifiedBy>Marisa Olson</cp:lastModifiedBy>
  <cp:revision>83</cp:revision>
  <dcterms:created xsi:type="dcterms:W3CDTF">2015-02-19T00:26:31Z</dcterms:created>
  <dcterms:modified xsi:type="dcterms:W3CDTF">2023-04-07T20:21:23Z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0x010100EAC266A476858447890A395EE9FD14E2</vt:lpwstr>
  </property>
</Properties>
</file>