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4"/>
  </p:sldMasterIdLst>
  <p:notesMasterIdLst>
    <p:notesMasterId r:id="rId150"/>
  </p:notesMasterIdLst>
  <p:handoutMasterIdLst>
    <p:handoutMasterId r:id="rId151"/>
  </p:handoutMasterIdLst>
  <p:sldIdLst>
    <p:sldId id="260" r:id="rId5"/>
    <p:sldId id="261" r:id="rId6"/>
    <p:sldId id="273" r:id="rId7"/>
    <p:sldId id="274" r:id="rId8"/>
    <p:sldId id="275" r:id="rId9"/>
    <p:sldId id="262" r:id="rId10"/>
    <p:sldId id="264" r:id="rId11"/>
    <p:sldId id="265" r:id="rId12"/>
    <p:sldId id="267" r:id="rId13"/>
    <p:sldId id="278" r:id="rId14"/>
    <p:sldId id="266" r:id="rId15"/>
    <p:sldId id="268" r:id="rId16"/>
    <p:sldId id="269" r:id="rId17"/>
    <p:sldId id="270" r:id="rId18"/>
    <p:sldId id="271" r:id="rId19"/>
    <p:sldId id="279" r:id="rId20"/>
    <p:sldId id="280" r:id="rId21"/>
    <p:sldId id="281" r:id="rId22"/>
    <p:sldId id="263" r:id="rId23"/>
    <p:sldId id="282" r:id="rId24"/>
    <p:sldId id="283" r:id="rId25"/>
    <p:sldId id="284" r:id="rId26"/>
    <p:sldId id="285" r:id="rId27"/>
    <p:sldId id="286" r:id="rId28"/>
    <p:sldId id="287" r:id="rId29"/>
    <p:sldId id="288" r:id="rId30"/>
    <p:sldId id="289" r:id="rId31"/>
    <p:sldId id="272" r:id="rId32"/>
    <p:sldId id="402" r:id="rId33"/>
    <p:sldId id="399" r:id="rId34"/>
    <p:sldId id="403" r:id="rId35"/>
    <p:sldId id="404" r:id="rId36"/>
    <p:sldId id="405" r:id="rId37"/>
    <p:sldId id="406" r:id="rId38"/>
    <p:sldId id="407" r:id="rId39"/>
    <p:sldId id="295" r:id="rId40"/>
    <p:sldId id="385" r:id="rId41"/>
    <p:sldId id="386" r:id="rId42"/>
    <p:sldId id="387" r:id="rId43"/>
    <p:sldId id="408" r:id="rId44"/>
    <p:sldId id="309" r:id="rId45"/>
    <p:sldId id="312" r:id="rId46"/>
    <p:sldId id="409" r:id="rId47"/>
    <p:sldId id="323" r:id="rId48"/>
    <p:sldId id="410" r:id="rId49"/>
    <p:sldId id="330" r:id="rId50"/>
    <p:sldId id="411" r:id="rId51"/>
    <p:sldId id="338" r:id="rId52"/>
    <p:sldId id="412" r:id="rId53"/>
    <p:sldId id="345" r:id="rId54"/>
    <p:sldId id="290" r:id="rId55"/>
    <p:sldId id="350" r:id="rId56"/>
    <p:sldId id="291" r:id="rId57"/>
    <p:sldId id="358" r:id="rId58"/>
    <p:sldId id="292" r:id="rId59"/>
    <p:sldId id="366" r:id="rId60"/>
    <p:sldId id="293" r:id="rId61"/>
    <p:sldId id="373" r:id="rId62"/>
    <p:sldId id="378" r:id="rId63"/>
    <p:sldId id="380" r:id="rId64"/>
    <p:sldId id="413" r:id="rId65"/>
    <p:sldId id="414" r:id="rId66"/>
    <p:sldId id="313" r:id="rId67"/>
    <p:sldId id="297" r:id="rId68"/>
    <p:sldId id="314" r:id="rId69"/>
    <p:sldId id="420" r:id="rId70"/>
    <p:sldId id="316" r:id="rId71"/>
    <p:sldId id="298" r:id="rId72"/>
    <p:sldId id="299" r:id="rId73"/>
    <p:sldId id="300" r:id="rId74"/>
    <p:sldId id="301" r:id="rId75"/>
    <p:sldId id="318" r:id="rId76"/>
    <p:sldId id="317" r:id="rId77"/>
    <p:sldId id="302" r:id="rId78"/>
    <p:sldId id="421" r:id="rId79"/>
    <p:sldId id="422" r:id="rId80"/>
    <p:sldId id="423" r:id="rId81"/>
    <p:sldId id="424" r:id="rId82"/>
    <p:sldId id="425" r:id="rId83"/>
    <p:sldId id="426" r:id="rId84"/>
    <p:sldId id="415" r:id="rId85"/>
    <p:sldId id="416" r:id="rId86"/>
    <p:sldId id="417" r:id="rId87"/>
    <p:sldId id="418" r:id="rId88"/>
    <p:sldId id="419" r:id="rId89"/>
    <p:sldId id="427" r:id="rId90"/>
    <p:sldId id="296" r:id="rId91"/>
    <p:sldId id="276" r:id="rId92"/>
    <p:sldId id="277" r:id="rId93"/>
    <p:sldId id="428" r:id="rId94"/>
    <p:sldId id="429" r:id="rId95"/>
    <p:sldId id="430" r:id="rId96"/>
    <p:sldId id="431" r:id="rId97"/>
    <p:sldId id="432" r:id="rId98"/>
    <p:sldId id="433" r:id="rId99"/>
    <p:sldId id="434" r:id="rId100"/>
    <p:sldId id="435" r:id="rId101"/>
    <p:sldId id="436" r:id="rId102"/>
    <p:sldId id="437" r:id="rId103"/>
    <p:sldId id="438" r:id="rId104"/>
    <p:sldId id="439" r:id="rId105"/>
    <p:sldId id="440" r:id="rId106"/>
    <p:sldId id="259" r:id="rId107"/>
    <p:sldId id="305" r:id="rId108"/>
    <p:sldId id="441" r:id="rId109"/>
    <p:sldId id="442" r:id="rId110"/>
    <p:sldId id="308" r:id="rId111"/>
    <p:sldId id="443" r:id="rId112"/>
    <p:sldId id="444" r:id="rId113"/>
    <p:sldId id="445" r:id="rId114"/>
    <p:sldId id="310" r:id="rId115"/>
    <p:sldId id="446" r:id="rId116"/>
    <p:sldId id="447" r:id="rId117"/>
    <p:sldId id="448" r:id="rId118"/>
    <p:sldId id="449" r:id="rId119"/>
    <p:sldId id="311" r:id="rId120"/>
    <p:sldId id="450" r:id="rId121"/>
    <p:sldId id="451" r:id="rId122"/>
    <p:sldId id="306" r:id="rId123"/>
    <p:sldId id="452" r:id="rId124"/>
    <p:sldId id="453" r:id="rId125"/>
    <p:sldId id="454" r:id="rId126"/>
    <p:sldId id="455" r:id="rId127"/>
    <p:sldId id="456" r:id="rId128"/>
    <p:sldId id="457" r:id="rId129"/>
    <p:sldId id="458" r:id="rId130"/>
    <p:sldId id="459" r:id="rId131"/>
    <p:sldId id="307" r:id="rId132"/>
    <p:sldId id="460" r:id="rId133"/>
    <p:sldId id="461" r:id="rId134"/>
    <p:sldId id="462" r:id="rId135"/>
    <p:sldId id="463" r:id="rId136"/>
    <p:sldId id="464" r:id="rId137"/>
    <p:sldId id="465" r:id="rId138"/>
    <p:sldId id="466" r:id="rId139"/>
    <p:sldId id="467" r:id="rId140"/>
    <p:sldId id="468" r:id="rId141"/>
    <p:sldId id="294" r:id="rId142"/>
    <p:sldId id="469" r:id="rId143"/>
    <p:sldId id="470" r:id="rId144"/>
    <p:sldId id="471" r:id="rId145"/>
    <p:sldId id="472" r:id="rId146"/>
    <p:sldId id="473" r:id="rId147"/>
    <p:sldId id="474" r:id="rId148"/>
    <p:sldId id="475" r:id="rId1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255"/>
    <a:srgbClr val="CCECFF"/>
    <a:srgbClr val="91BDF2"/>
    <a:srgbClr val="000000"/>
    <a:srgbClr val="FFFF99"/>
    <a:srgbClr val="6699FF"/>
    <a:srgbClr val="ED9721"/>
    <a:srgbClr val="ED9720"/>
    <a:srgbClr val="FF99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E2E99-0584-4435-ABCC-5751C94FED6F}" v="10" dt="2023-12-08T20:57:48.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autoAdjust="0"/>
    <p:restoredTop sz="94683" autoAdjust="0"/>
  </p:normalViewPr>
  <p:slideViewPr>
    <p:cSldViewPr>
      <p:cViewPr varScale="1">
        <p:scale>
          <a:sx n="86" d="100"/>
          <a:sy n="86" d="100"/>
        </p:scale>
        <p:origin x="105" y="45"/>
      </p:cViewPr>
      <p:guideLst>
        <p:guide orient="horz" pos="2160"/>
        <p:guide pos="5120"/>
        <p:guide pos="38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7" d="100"/>
          <a:sy n="77" d="100"/>
        </p:scale>
        <p:origin x="-293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handoutMaster" Target="handoutMasters/handoutMaster1.xml"/><Relationship Id="rId15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hPercent val="50"/>
      <c:rotY val="0"/>
      <c:depthPercent val="100"/>
      <c:rAngAx val="0"/>
    </c:view3D>
    <c:floor>
      <c:thickness val="0"/>
    </c:floor>
    <c:sideWall>
      <c:thickness val="0"/>
    </c:sideWall>
    <c:backWall>
      <c:thickness val="0"/>
    </c:backWall>
    <c:plotArea>
      <c:layout>
        <c:manualLayout>
          <c:layoutTarget val="inner"/>
          <c:xMode val="edge"/>
          <c:yMode val="edge"/>
          <c:x val="1.1711726218271901E-3"/>
          <c:y val="0.165787259397224"/>
          <c:w val="0.71714774916939095"/>
          <c:h val="0.82881511893089699"/>
        </c:manualLayout>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71349145773956602"/>
          <c:y val="0.330692356187128"/>
          <c:w val="0.24271608677120701"/>
          <c:h val="0.59239827474484497"/>
        </c:manualLayout>
      </c:layout>
      <c:overlay val="0"/>
      <c:txPr>
        <a:bodyPr/>
        <a:lstStyle/>
        <a:p>
          <a:pPr>
            <a:defRPr sz="3200">
              <a:effectLst>
                <a:outerShdw blurRad="38100" dist="38100" dir="2700000" algn="tl">
                  <a:srgbClr val="000000">
                    <a:alpha val="43137"/>
                  </a:srgbClr>
                </a:outerShdw>
              </a:effectLst>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6" tIns="46588" rIns="93176" bIns="46588" rtlCol="0"/>
          <a:lstStyle>
            <a:lvl1pPr algn="r">
              <a:defRPr sz="1200"/>
            </a:lvl1pPr>
          </a:lstStyle>
          <a:p>
            <a:fld id="{75DEFF3C-0986-46EB-8AEB-5675B8096513}" type="datetimeFigureOut">
              <a:rPr lang="en-US" smtClean="0"/>
              <a:pPr/>
              <a:t>1/10/2024</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76" tIns="46588" rIns="93176" bIns="46588" rtlCol="0" anchor="b"/>
          <a:lstStyle>
            <a:lvl1pPr algn="r">
              <a:defRPr sz="1200"/>
            </a:lvl1pPr>
          </a:lstStyle>
          <a:p>
            <a:fld id="{93ABB56E-CAC7-4D4B-AD97-1445DA4B0D2D}" type="slidenum">
              <a:rPr lang="en-US" smtClean="0"/>
              <a:pPr/>
              <a:t>‹#›</a:t>
            </a:fld>
            <a:endParaRPr lang="en-US"/>
          </a:p>
        </p:txBody>
      </p:sp>
    </p:spTree>
    <p:extLst>
      <p:ext uri="{BB962C8B-B14F-4D97-AF65-F5344CB8AC3E}">
        <p14:creationId xmlns:p14="http://schemas.microsoft.com/office/powerpoint/2010/main" val="769627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vl1pPr>
          </a:lstStyle>
          <a:p>
            <a:fld id="{6E2D1743-4B3E-4894-B82C-897C0CB52F33}" type="datetimeFigureOut">
              <a:rPr lang="en-US" smtClean="0"/>
              <a:pPr/>
              <a:t>1/10/2024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a:defRPr sz="1200"/>
            </a:lvl1pPr>
          </a:lstStyle>
          <a:p>
            <a:fld id="{CB1673DF-040D-422F-88FB-457D9494485A}" type="slidenum">
              <a:rPr lang="en-US" smtClean="0"/>
              <a:pPr/>
              <a:t>‹#›</a:t>
            </a:fld>
            <a:endParaRPr lang="en-US"/>
          </a:p>
        </p:txBody>
      </p:sp>
    </p:spTree>
    <p:extLst>
      <p:ext uri="{BB962C8B-B14F-4D97-AF65-F5344CB8AC3E}">
        <p14:creationId xmlns:p14="http://schemas.microsoft.com/office/powerpoint/2010/main" val="34726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Why do we need HIMS</a:t>
            </a:r>
          </a:p>
          <a:p>
            <a:endParaRPr lang="en-US" dirty="0"/>
          </a:p>
          <a:p>
            <a:r>
              <a:rPr lang="en-US" dirty="0"/>
              <a:t>What Exactly is HIMS</a:t>
            </a:r>
          </a:p>
          <a:p>
            <a:endParaRPr lang="en-US" dirty="0"/>
          </a:p>
          <a:p>
            <a:r>
              <a:rPr lang="en-US" dirty="0"/>
              <a:t>How does HIMS work</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17</a:t>
            </a:fld>
            <a:endParaRPr lang="en-US" dirty="0"/>
          </a:p>
        </p:txBody>
      </p:sp>
    </p:spTree>
    <p:extLst>
      <p:ext uri="{BB962C8B-B14F-4D97-AF65-F5344CB8AC3E}">
        <p14:creationId xmlns:p14="http://schemas.microsoft.com/office/powerpoint/2010/main" val="237849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2 Different Scenarios Here:</a:t>
            </a:r>
          </a:p>
          <a:p>
            <a:endParaRPr lang="en-US" dirty="0"/>
          </a:p>
          <a:p>
            <a:r>
              <a:rPr lang="en-US" dirty="0"/>
              <a:t>1- Pilot is perfect Husband &amp; Father at Home – Schedules flying to have Great “Drinking” overnights in great Cities with Great Bars – Almost Always goes alone w/o other Crew – nearly impossible to detect</a:t>
            </a:r>
          </a:p>
          <a:p>
            <a:endParaRPr lang="en-US" dirty="0"/>
          </a:p>
          <a:p>
            <a:r>
              <a:rPr lang="en-US" dirty="0"/>
              <a:t>2- Pilot drinks non-stop at home – Schedules flying for minimal work and never touches a drop of alcohol on his trip – Back home a few days later and drinks non-stop</a:t>
            </a:r>
          </a:p>
          <a:p>
            <a:endParaRPr lang="en-US" dirty="0"/>
          </a:p>
          <a:p>
            <a:r>
              <a:rPr lang="en-US" dirty="0"/>
              <a:t>This becomes a problem for the pilot when the two Overlap – One is not enough, and they must now drink at home and on trips – Now it is much harder to hide</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26</a:t>
            </a:fld>
            <a:endParaRPr lang="en-US" dirty="0"/>
          </a:p>
        </p:txBody>
      </p:sp>
    </p:spTree>
    <p:extLst>
      <p:ext uri="{BB962C8B-B14F-4D97-AF65-F5344CB8AC3E}">
        <p14:creationId xmlns:p14="http://schemas.microsoft.com/office/powerpoint/2010/main" val="166724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With all that said, and all that research done: HIMS was established</a:t>
            </a:r>
          </a:p>
          <a:p>
            <a:endParaRPr lang="en-US" dirty="0"/>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27</a:t>
            </a:fld>
            <a:endParaRPr lang="en-US" dirty="0"/>
          </a:p>
        </p:txBody>
      </p:sp>
    </p:spTree>
    <p:extLst>
      <p:ext uri="{BB962C8B-B14F-4D97-AF65-F5344CB8AC3E}">
        <p14:creationId xmlns:p14="http://schemas.microsoft.com/office/powerpoint/2010/main" val="189178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what exactly is HIMS?</a:t>
            </a:r>
          </a:p>
        </p:txBody>
      </p:sp>
      <p:sp>
        <p:nvSpPr>
          <p:cNvPr id="4" name="Slide Number Placeholder 3"/>
          <p:cNvSpPr>
            <a:spLocks noGrp="1"/>
          </p:cNvSpPr>
          <p:nvPr>
            <p:ph type="sldNum" sz="quarter" idx="5"/>
          </p:nvPr>
        </p:nvSpPr>
        <p:spPr/>
        <p:txBody>
          <a:bodyPr/>
          <a:lstStyle/>
          <a:p>
            <a:fld id="{23AEF9EC-8318-4FF6-847E-A85BBD2B7E49}" type="slidenum">
              <a:rPr lang="en-US" smtClean="0"/>
              <a:t>28</a:t>
            </a:fld>
            <a:endParaRPr lang="en-US" dirty="0"/>
          </a:p>
        </p:txBody>
      </p:sp>
    </p:spTree>
    <p:extLst>
      <p:ext uri="{BB962C8B-B14F-4D97-AF65-F5344CB8AC3E}">
        <p14:creationId xmlns:p14="http://schemas.microsoft.com/office/powerpoint/2010/main" val="114675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is HIMS – But HIMS is also a few other things-</a:t>
            </a:r>
          </a:p>
        </p:txBody>
      </p:sp>
      <p:sp>
        <p:nvSpPr>
          <p:cNvPr id="4" name="Slide Number Placeholder 3"/>
          <p:cNvSpPr>
            <a:spLocks noGrp="1"/>
          </p:cNvSpPr>
          <p:nvPr>
            <p:ph type="sldNum" sz="quarter" idx="5"/>
          </p:nvPr>
        </p:nvSpPr>
        <p:spPr/>
        <p:txBody>
          <a:bodyPr/>
          <a:lstStyle/>
          <a:p>
            <a:fld id="{23AEF9EC-8318-4FF6-847E-A85BBD2B7E49}" type="slidenum">
              <a:rPr lang="en-US" smtClean="0"/>
              <a:t>29</a:t>
            </a:fld>
            <a:endParaRPr lang="en-US" dirty="0"/>
          </a:p>
        </p:txBody>
      </p:sp>
    </p:spTree>
    <p:extLst>
      <p:ext uri="{BB962C8B-B14F-4D97-AF65-F5344CB8AC3E}">
        <p14:creationId xmlns:p14="http://schemas.microsoft.com/office/powerpoint/2010/main" val="185674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Again…in 20+ years of HIMS – I have only seen a handful of cases where the pilot could not return to flying</a:t>
            </a:r>
          </a:p>
          <a:p>
            <a:endParaRPr lang="en-US" dirty="0"/>
          </a:p>
          <a:p>
            <a:r>
              <a:rPr lang="en-US" dirty="0"/>
              <a:t>Most of those were the pilot choosing drinking over flying or having a co-existing condition that prevented it</a:t>
            </a:r>
          </a:p>
          <a:p>
            <a:endParaRPr lang="en-US" dirty="0"/>
          </a:p>
          <a:p>
            <a:r>
              <a:rPr lang="en-US" dirty="0"/>
              <a:t>What else is HIMS?</a:t>
            </a:r>
          </a:p>
        </p:txBody>
      </p:sp>
      <p:sp>
        <p:nvSpPr>
          <p:cNvPr id="4" name="Slide Number Placeholder 3"/>
          <p:cNvSpPr>
            <a:spLocks noGrp="1"/>
          </p:cNvSpPr>
          <p:nvPr>
            <p:ph type="sldNum" sz="quarter" idx="5"/>
          </p:nvPr>
        </p:nvSpPr>
        <p:spPr/>
        <p:txBody>
          <a:bodyPr/>
          <a:lstStyle/>
          <a:p>
            <a:fld id="{23AEF9EC-8318-4FF6-847E-A85BBD2B7E49}" type="slidenum">
              <a:rPr lang="en-US" smtClean="0"/>
              <a:t>30</a:t>
            </a:fld>
            <a:endParaRPr lang="en-US" dirty="0"/>
          </a:p>
        </p:txBody>
      </p:sp>
    </p:spTree>
    <p:extLst>
      <p:ext uri="{BB962C8B-B14F-4D97-AF65-F5344CB8AC3E}">
        <p14:creationId xmlns:p14="http://schemas.microsoft.com/office/powerpoint/2010/main" val="2298587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the pilot is provided with all the tools needed to build a life in recovery away from alcohol and drugs</a:t>
            </a:r>
          </a:p>
          <a:p>
            <a:endParaRPr lang="en-US" dirty="0"/>
          </a:p>
          <a:p>
            <a:r>
              <a:rPr lang="en-US" dirty="0"/>
              <a:t>The pilot is given a support program to help him through all this</a:t>
            </a:r>
          </a:p>
          <a:p>
            <a:endParaRPr lang="en-US" dirty="0"/>
          </a:p>
          <a:p>
            <a:r>
              <a:rPr lang="en-US" dirty="0"/>
              <a:t>The FAA and the Airline also use that support program to monitor the pilot’s progress and evaluate when he is ready to return to flying</a:t>
            </a:r>
          </a:p>
          <a:p>
            <a:endParaRPr lang="en-US" dirty="0"/>
          </a:p>
          <a:p>
            <a:r>
              <a:rPr lang="en-US" dirty="0"/>
              <a:t>All of this is referred to as the HIMS Process</a:t>
            </a:r>
          </a:p>
        </p:txBody>
      </p:sp>
      <p:sp>
        <p:nvSpPr>
          <p:cNvPr id="4" name="Slide Number Placeholder 3"/>
          <p:cNvSpPr>
            <a:spLocks noGrp="1"/>
          </p:cNvSpPr>
          <p:nvPr>
            <p:ph type="sldNum" sz="quarter" idx="5"/>
          </p:nvPr>
        </p:nvSpPr>
        <p:spPr/>
        <p:txBody>
          <a:bodyPr/>
          <a:lstStyle/>
          <a:p>
            <a:fld id="{23AEF9EC-8318-4FF6-847E-A85BBD2B7E49}" type="slidenum">
              <a:rPr lang="en-US" smtClean="0"/>
              <a:t>31</a:t>
            </a:fld>
            <a:endParaRPr lang="en-US" dirty="0"/>
          </a:p>
        </p:txBody>
      </p:sp>
    </p:spTree>
    <p:extLst>
      <p:ext uri="{BB962C8B-B14F-4D97-AF65-F5344CB8AC3E}">
        <p14:creationId xmlns:p14="http://schemas.microsoft.com/office/powerpoint/2010/main" val="222159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What exactly is this Process?</a:t>
            </a:r>
          </a:p>
        </p:txBody>
      </p:sp>
      <p:sp>
        <p:nvSpPr>
          <p:cNvPr id="4" name="Slide Number Placeholder 3"/>
          <p:cNvSpPr>
            <a:spLocks noGrp="1"/>
          </p:cNvSpPr>
          <p:nvPr>
            <p:ph type="sldNum" sz="quarter" idx="5"/>
          </p:nvPr>
        </p:nvSpPr>
        <p:spPr/>
        <p:txBody>
          <a:bodyPr/>
          <a:lstStyle/>
          <a:p>
            <a:fld id="{23AEF9EC-8318-4FF6-847E-A85BBD2B7E49}" type="slidenum">
              <a:rPr lang="en-US" smtClean="0"/>
              <a:t>32</a:t>
            </a:fld>
            <a:endParaRPr lang="en-US" dirty="0"/>
          </a:p>
        </p:txBody>
      </p:sp>
    </p:spTree>
    <p:extLst>
      <p:ext uri="{BB962C8B-B14F-4D97-AF65-F5344CB8AC3E}">
        <p14:creationId xmlns:p14="http://schemas.microsoft.com/office/powerpoint/2010/main" val="1493038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steps are:</a:t>
            </a:r>
          </a:p>
        </p:txBody>
      </p:sp>
      <p:sp>
        <p:nvSpPr>
          <p:cNvPr id="4" name="Slide Number Placeholder 3"/>
          <p:cNvSpPr>
            <a:spLocks noGrp="1"/>
          </p:cNvSpPr>
          <p:nvPr>
            <p:ph type="sldNum" sz="quarter" idx="5"/>
          </p:nvPr>
        </p:nvSpPr>
        <p:spPr/>
        <p:txBody>
          <a:bodyPr/>
          <a:lstStyle/>
          <a:p>
            <a:fld id="{23AEF9EC-8318-4FF6-847E-A85BBD2B7E49}" type="slidenum">
              <a:rPr lang="en-US" smtClean="0"/>
              <a:t>33</a:t>
            </a:fld>
            <a:endParaRPr lang="en-US" dirty="0"/>
          </a:p>
        </p:txBody>
      </p:sp>
    </p:spTree>
    <p:extLst>
      <p:ext uri="{BB962C8B-B14F-4D97-AF65-F5344CB8AC3E}">
        <p14:creationId xmlns:p14="http://schemas.microsoft.com/office/powerpoint/2010/main" val="146062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steps are:</a:t>
            </a:r>
          </a:p>
        </p:txBody>
      </p:sp>
      <p:sp>
        <p:nvSpPr>
          <p:cNvPr id="4" name="Slide Number Placeholder 3"/>
          <p:cNvSpPr>
            <a:spLocks noGrp="1"/>
          </p:cNvSpPr>
          <p:nvPr>
            <p:ph type="sldNum" sz="quarter" idx="5"/>
          </p:nvPr>
        </p:nvSpPr>
        <p:spPr/>
        <p:txBody>
          <a:bodyPr/>
          <a:lstStyle/>
          <a:p>
            <a:fld id="{23AEF9EC-8318-4FF6-847E-A85BBD2B7E49}" type="slidenum">
              <a:rPr lang="en-US" smtClean="0"/>
              <a:t>34</a:t>
            </a:fld>
            <a:endParaRPr lang="en-US" dirty="0"/>
          </a:p>
        </p:txBody>
      </p:sp>
    </p:spTree>
    <p:extLst>
      <p:ext uri="{BB962C8B-B14F-4D97-AF65-F5344CB8AC3E}">
        <p14:creationId xmlns:p14="http://schemas.microsoft.com/office/powerpoint/2010/main" val="973533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First is Identification and Evaluation</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35</a:t>
            </a:fld>
            <a:endParaRPr lang="en-US"/>
          </a:p>
        </p:txBody>
      </p:sp>
    </p:spTree>
    <p:extLst>
      <p:ext uri="{BB962C8B-B14F-4D97-AF65-F5344CB8AC3E}">
        <p14:creationId xmlns:p14="http://schemas.microsoft.com/office/powerpoint/2010/main" val="148776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Let's go back to the 1960’s and 1970’s</a:t>
            </a:r>
          </a:p>
        </p:txBody>
      </p:sp>
      <p:sp>
        <p:nvSpPr>
          <p:cNvPr id="4" name="Slide Number Placeholder 3"/>
          <p:cNvSpPr>
            <a:spLocks noGrp="1"/>
          </p:cNvSpPr>
          <p:nvPr>
            <p:ph type="sldNum" sz="quarter" idx="5"/>
          </p:nvPr>
        </p:nvSpPr>
        <p:spPr/>
        <p:txBody>
          <a:bodyPr/>
          <a:lstStyle/>
          <a:p>
            <a:fld id="{23AEF9EC-8318-4FF6-847E-A85BBD2B7E49}" type="slidenum">
              <a:rPr lang="en-US" smtClean="0"/>
              <a:t>18</a:t>
            </a:fld>
            <a:endParaRPr lang="en-US" dirty="0"/>
          </a:p>
        </p:txBody>
      </p:sp>
    </p:spTree>
    <p:extLst>
      <p:ext uri="{BB962C8B-B14F-4D97-AF65-F5344CB8AC3E}">
        <p14:creationId xmlns:p14="http://schemas.microsoft.com/office/powerpoint/2010/main" val="1123178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can be Difficult</a:t>
            </a:r>
          </a:p>
          <a:p>
            <a:endParaRPr lang="en-US" dirty="0"/>
          </a:p>
          <a:p>
            <a:r>
              <a:rPr lang="en-US" dirty="0"/>
              <a:t>As said earlier, Pilots are very good at hiding their drinking problems</a:t>
            </a:r>
          </a:p>
          <a:p>
            <a:endParaRPr lang="en-US" dirty="0"/>
          </a:p>
          <a:p>
            <a:r>
              <a:rPr lang="en-US" dirty="0"/>
              <a:t>It is very hard to just look at a pilot and say “He has the Problem”</a:t>
            </a:r>
          </a:p>
          <a:p>
            <a:endParaRPr lang="en-US" dirty="0"/>
          </a:p>
          <a:p>
            <a:r>
              <a:rPr lang="en-US" dirty="0"/>
              <a:t>And Most Pilots will not just come forward and Say “I’m drinking too much, and I need Help”</a:t>
            </a:r>
          </a:p>
          <a:p>
            <a:endParaRPr lang="en-US" dirty="0"/>
          </a:p>
          <a:p>
            <a:r>
              <a:rPr lang="en-US" dirty="0"/>
              <a:t>Why is this?</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36</a:t>
            </a:fld>
            <a:endParaRPr lang="en-US" dirty="0"/>
          </a:p>
        </p:txBody>
      </p:sp>
    </p:spTree>
    <p:extLst>
      <p:ext uri="{BB962C8B-B14F-4D97-AF65-F5344CB8AC3E}">
        <p14:creationId xmlns:p14="http://schemas.microsoft.com/office/powerpoint/2010/main" val="380484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we have to ask questions -</a:t>
            </a:r>
          </a:p>
        </p:txBody>
      </p:sp>
      <p:sp>
        <p:nvSpPr>
          <p:cNvPr id="4" name="Slide Number Placeholder 3"/>
          <p:cNvSpPr>
            <a:spLocks noGrp="1"/>
          </p:cNvSpPr>
          <p:nvPr>
            <p:ph type="sldNum" sz="quarter" idx="5"/>
          </p:nvPr>
        </p:nvSpPr>
        <p:spPr/>
        <p:txBody>
          <a:bodyPr/>
          <a:lstStyle/>
          <a:p>
            <a:fld id="{23AEF9EC-8318-4FF6-847E-A85BBD2B7E49}" type="slidenum">
              <a:rPr lang="en-US" smtClean="0"/>
              <a:t>37</a:t>
            </a:fld>
            <a:endParaRPr lang="en-US" dirty="0"/>
          </a:p>
        </p:txBody>
      </p:sp>
    </p:spTree>
    <p:extLst>
      <p:ext uri="{BB962C8B-B14F-4D97-AF65-F5344CB8AC3E}">
        <p14:creationId xmlns:p14="http://schemas.microsoft.com/office/powerpoint/2010/main" val="124590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Most alcoholics and addicts will set limits for how much they will consume – and almost always break that limit</a:t>
            </a:r>
          </a:p>
        </p:txBody>
      </p:sp>
      <p:sp>
        <p:nvSpPr>
          <p:cNvPr id="4" name="Slide Number Placeholder 3"/>
          <p:cNvSpPr>
            <a:spLocks noGrp="1"/>
          </p:cNvSpPr>
          <p:nvPr>
            <p:ph type="sldNum" sz="quarter" idx="5"/>
          </p:nvPr>
        </p:nvSpPr>
        <p:spPr/>
        <p:txBody>
          <a:bodyPr/>
          <a:lstStyle/>
          <a:p>
            <a:fld id="{23AEF9EC-8318-4FF6-847E-A85BBD2B7E49}" type="slidenum">
              <a:rPr lang="en-US" smtClean="0"/>
              <a:t>38</a:t>
            </a:fld>
            <a:endParaRPr lang="en-US" dirty="0"/>
          </a:p>
        </p:txBody>
      </p:sp>
    </p:spTree>
    <p:extLst>
      <p:ext uri="{BB962C8B-B14F-4D97-AF65-F5344CB8AC3E}">
        <p14:creationId xmlns:p14="http://schemas.microsoft.com/office/powerpoint/2010/main" val="248504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Hide Bottles at Home</a:t>
            </a:r>
          </a:p>
          <a:p>
            <a:endParaRPr lang="en-US"/>
          </a:p>
          <a:p>
            <a:r>
              <a:rPr lang="en-US"/>
              <a:t>Make really strong Mixed drinks – </a:t>
            </a:r>
          </a:p>
          <a:p>
            <a:endParaRPr lang="en-US"/>
          </a:p>
          <a:p>
            <a:r>
              <a:rPr lang="en-US"/>
              <a:t>Do you do things that make it appear you are drinking less?</a:t>
            </a:r>
          </a:p>
          <a:p>
            <a:endParaRPr lang="en-US"/>
          </a:p>
          <a:p>
            <a:r>
              <a:rPr lang="en-US"/>
              <a:t>Drink several on your own before you meet with rest of crew – appears you are drinking less</a:t>
            </a:r>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39</a:t>
            </a:fld>
            <a:endParaRPr lang="en-US" dirty="0"/>
          </a:p>
        </p:txBody>
      </p:sp>
    </p:spTree>
    <p:extLst>
      <p:ext uri="{BB962C8B-B14F-4D97-AF65-F5344CB8AC3E}">
        <p14:creationId xmlns:p14="http://schemas.microsoft.com/office/powerpoint/2010/main" val="4002855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Pilots struggle with……</a:t>
            </a:r>
          </a:p>
          <a:p>
            <a:endParaRPr lang="en-US" dirty="0"/>
          </a:p>
          <a:p>
            <a:r>
              <a:rPr lang="en-US" dirty="0"/>
              <a:t>While they are surrounded by all these issues</a:t>
            </a:r>
          </a:p>
        </p:txBody>
      </p:sp>
      <p:sp>
        <p:nvSpPr>
          <p:cNvPr id="4" name="Slide Number Placeholder 3"/>
          <p:cNvSpPr>
            <a:spLocks noGrp="1"/>
          </p:cNvSpPr>
          <p:nvPr>
            <p:ph type="sldNum" sz="quarter" idx="5"/>
          </p:nvPr>
        </p:nvSpPr>
        <p:spPr/>
        <p:txBody>
          <a:bodyPr/>
          <a:lstStyle/>
          <a:p>
            <a:fld id="{23AEF9EC-8318-4FF6-847E-A85BBD2B7E49}" type="slidenum">
              <a:rPr lang="en-US" smtClean="0"/>
              <a:t>40</a:t>
            </a:fld>
            <a:endParaRPr lang="en-US" dirty="0"/>
          </a:p>
        </p:txBody>
      </p:sp>
    </p:spTree>
    <p:extLst>
      <p:ext uri="{BB962C8B-B14F-4D97-AF65-F5344CB8AC3E}">
        <p14:creationId xmlns:p14="http://schemas.microsoft.com/office/powerpoint/2010/main" val="294941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If we can lay out these issues in front of them, these consequences… one by one…</a:t>
            </a:r>
          </a:p>
          <a:p>
            <a:endParaRPr lang="en-US" dirty="0"/>
          </a:p>
          <a:p>
            <a:r>
              <a:rPr lang="en-US" dirty="0"/>
              <a:t>They can start to recognize they may have a problem</a:t>
            </a:r>
          </a:p>
        </p:txBody>
      </p:sp>
      <p:sp>
        <p:nvSpPr>
          <p:cNvPr id="4" name="Slide Number Placeholder 3"/>
          <p:cNvSpPr>
            <a:spLocks noGrp="1"/>
          </p:cNvSpPr>
          <p:nvPr>
            <p:ph type="sldNum" sz="quarter" idx="5"/>
          </p:nvPr>
        </p:nvSpPr>
        <p:spPr/>
        <p:txBody>
          <a:bodyPr/>
          <a:lstStyle/>
          <a:p>
            <a:fld id="{23AEF9EC-8318-4FF6-847E-A85BBD2B7E49}" type="slidenum">
              <a:rPr lang="en-US" smtClean="0"/>
              <a:t>41</a:t>
            </a:fld>
            <a:endParaRPr lang="en-US" dirty="0"/>
          </a:p>
        </p:txBody>
      </p:sp>
    </p:spTree>
    <p:extLst>
      <p:ext uri="{BB962C8B-B14F-4D97-AF65-F5344CB8AC3E}">
        <p14:creationId xmlns:p14="http://schemas.microsoft.com/office/powerpoint/2010/main" val="1964388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Again:</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42</a:t>
            </a:fld>
            <a:endParaRPr lang="en-US"/>
          </a:p>
        </p:txBody>
      </p:sp>
    </p:spTree>
    <p:extLst>
      <p:ext uri="{BB962C8B-B14F-4D97-AF65-F5344CB8AC3E}">
        <p14:creationId xmlns:p14="http://schemas.microsoft.com/office/powerpoint/2010/main" val="1542307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the Pilot is Diagnosed then we move on to Treatment</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43</a:t>
            </a:fld>
            <a:endParaRPr lang="en-US"/>
          </a:p>
        </p:txBody>
      </p:sp>
    </p:spTree>
    <p:extLst>
      <p:ext uri="{BB962C8B-B14F-4D97-AF65-F5344CB8AC3E}">
        <p14:creationId xmlns:p14="http://schemas.microsoft.com/office/powerpoint/2010/main" val="4109835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44</a:t>
            </a:fld>
            <a:endParaRPr lang="en-US" dirty="0"/>
          </a:p>
        </p:txBody>
      </p:sp>
    </p:spTree>
    <p:extLst>
      <p:ext uri="{BB962C8B-B14F-4D97-AF65-F5344CB8AC3E}">
        <p14:creationId xmlns:p14="http://schemas.microsoft.com/office/powerpoint/2010/main" val="1512706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While the pilot is in Treatment – we introduce and get him started on a Recovery Program</a:t>
            </a:r>
          </a:p>
          <a:p>
            <a:endParaRPr lang="en-US" dirty="0"/>
          </a:p>
          <a:p>
            <a:pPr defTabSz="931774">
              <a:defRPr/>
            </a:pPr>
            <a:r>
              <a:rPr lang="en-US" dirty="0"/>
              <a:t>Once the pilot gets out of treatment – everything they do centers around their Recovery Program</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45</a:t>
            </a:fld>
            <a:endParaRPr lang="en-US"/>
          </a:p>
        </p:txBody>
      </p:sp>
    </p:spTree>
    <p:extLst>
      <p:ext uri="{BB962C8B-B14F-4D97-AF65-F5344CB8AC3E}">
        <p14:creationId xmlns:p14="http://schemas.microsoft.com/office/powerpoint/2010/main" val="415692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is true now</a:t>
            </a:r>
          </a:p>
          <a:p>
            <a:endParaRPr lang="en-US" dirty="0"/>
          </a:p>
          <a:p>
            <a:r>
              <a:rPr lang="en-US" dirty="0"/>
              <a:t>Was true 50 years ago</a:t>
            </a:r>
          </a:p>
        </p:txBody>
      </p:sp>
      <p:sp>
        <p:nvSpPr>
          <p:cNvPr id="4" name="Slide Number Placeholder 3"/>
          <p:cNvSpPr>
            <a:spLocks noGrp="1"/>
          </p:cNvSpPr>
          <p:nvPr>
            <p:ph type="sldNum" sz="quarter" idx="5"/>
          </p:nvPr>
        </p:nvSpPr>
        <p:spPr/>
        <p:txBody>
          <a:bodyPr/>
          <a:lstStyle/>
          <a:p>
            <a:fld id="{23AEF9EC-8318-4FF6-847E-A85BBD2B7E49}" type="slidenum">
              <a:rPr lang="en-US" smtClean="0"/>
              <a:t>19</a:t>
            </a:fld>
            <a:endParaRPr lang="en-US" dirty="0"/>
          </a:p>
        </p:txBody>
      </p:sp>
    </p:spTree>
    <p:extLst>
      <p:ext uri="{BB962C8B-B14F-4D97-AF65-F5344CB8AC3E}">
        <p14:creationId xmlns:p14="http://schemas.microsoft.com/office/powerpoint/2010/main" val="4122748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46</a:t>
            </a:fld>
            <a:endParaRPr lang="en-US" dirty="0"/>
          </a:p>
        </p:txBody>
      </p:sp>
    </p:spTree>
    <p:extLst>
      <p:ext uri="{BB962C8B-B14F-4D97-AF65-F5344CB8AC3E}">
        <p14:creationId xmlns:p14="http://schemas.microsoft.com/office/powerpoint/2010/main" val="3265452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else that starts immediately after Treatment is Aftercare</a:t>
            </a:r>
          </a:p>
          <a:p>
            <a:endParaRPr lang="en-US" dirty="0"/>
          </a:p>
          <a:p>
            <a:pPr defTabSz="931774">
              <a:defRPr/>
            </a:pPr>
            <a:r>
              <a:rPr lang="en-US" dirty="0"/>
              <a:t>Anyone can stay Sober locked in a Treatment Center</a:t>
            </a:r>
          </a:p>
          <a:p>
            <a:endParaRPr lang="en-US" dirty="0"/>
          </a:p>
          <a:p>
            <a:r>
              <a:rPr lang="en-US" dirty="0"/>
              <a:t>Aftercare helps bridge the gap between treatment and this new way of life</a:t>
            </a:r>
          </a:p>
        </p:txBody>
      </p:sp>
      <p:sp>
        <p:nvSpPr>
          <p:cNvPr id="4" name="Slide Number Placeholder 3"/>
          <p:cNvSpPr>
            <a:spLocks noGrp="1"/>
          </p:cNvSpPr>
          <p:nvPr>
            <p:ph type="sldNum" sz="quarter" idx="5"/>
          </p:nvPr>
        </p:nvSpPr>
        <p:spPr/>
        <p:txBody>
          <a:bodyPr/>
          <a:lstStyle/>
          <a:p>
            <a:fld id="{CB1673DF-040D-422F-88FB-457D9494485A}" type="slidenum">
              <a:rPr lang="en-US" smtClean="0"/>
              <a:pPr/>
              <a:t>47</a:t>
            </a:fld>
            <a:endParaRPr lang="en-US"/>
          </a:p>
        </p:txBody>
      </p:sp>
    </p:spTree>
    <p:extLst>
      <p:ext uri="{BB962C8B-B14F-4D97-AF65-F5344CB8AC3E}">
        <p14:creationId xmlns:p14="http://schemas.microsoft.com/office/powerpoint/2010/main" val="152762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Details of meetings are not sent in reports, but the Pilot’s participation and overall progress in recovery are included</a:t>
            </a:r>
          </a:p>
        </p:txBody>
      </p:sp>
      <p:sp>
        <p:nvSpPr>
          <p:cNvPr id="4" name="Slide Number Placeholder 3"/>
          <p:cNvSpPr>
            <a:spLocks noGrp="1"/>
          </p:cNvSpPr>
          <p:nvPr>
            <p:ph type="sldNum" sz="quarter" idx="5"/>
          </p:nvPr>
        </p:nvSpPr>
        <p:spPr/>
        <p:txBody>
          <a:bodyPr/>
          <a:lstStyle/>
          <a:p>
            <a:fld id="{23AEF9EC-8318-4FF6-847E-A85BBD2B7E49}" type="slidenum">
              <a:rPr lang="en-US" smtClean="0"/>
              <a:t>48</a:t>
            </a:fld>
            <a:endParaRPr lang="en-US" dirty="0"/>
          </a:p>
        </p:txBody>
      </p:sp>
    </p:spTree>
    <p:extLst>
      <p:ext uri="{BB962C8B-B14F-4D97-AF65-F5344CB8AC3E}">
        <p14:creationId xmlns:p14="http://schemas.microsoft.com/office/powerpoint/2010/main" val="3635817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Another Key part of the HIMS Process - </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49</a:t>
            </a:fld>
            <a:endParaRPr lang="en-US"/>
          </a:p>
        </p:txBody>
      </p:sp>
    </p:spTree>
    <p:extLst>
      <p:ext uri="{BB962C8B-B14F-4D97-AF65-F5344CB8AC3E}">
        <p14:creationId xmlns:p14="http://schemas.microsoft.com/office/powerpoint/2010/main" val="819509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Always look at the Big Picture</a:t>
            </a:r>
          </a:p>
        </p:txBody>
      </p:sp>
      <p:sp>
        <p:nvSpPr>
          <p:cNvPr id="4" name="Slide Number Placeholder 3"/>
          <p:cNvSpPr>
            <a:spLocks noGrp="1"/>
          </p:cNvSpPr>
          <p:nvPr>
            <p:ph type="sldNum" sz="quarter" idx="5"/>
          </p:nvPr>
        </p:nvSpPr>
        <p:spPr/>
        <p:txBody>
          <a:bodyPr/>
          <a:lstStyle/>
          <a:p>
            <a:fld id="{23AEF9EC-8318-4FF6-847E-A85BBD2B7E49}" type="slidenum">
              <a:rPr lang="en-US" smtClean="0"/>
              <a:t>50</a:t>
            </a:fld>
            <a:endParaRPr lang="en-US" dirty="0"/>
          </a:p>
        </p:txBody>
      </p:sp>
    </p:spTree>
    <p:extLst>
      <p:ext uri="{BB962C8B-B14F-4D97-AF65-F5344CB8AC3E}">
        <p14:creationId xmlns:p14="http://schemas.microsoft.com/office/powerpoint/2010/main" val="4270741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Evaluators are looking for a completely changed lifestyle – this takes time</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52</a:t>
            </a:fld>
            <a:endParaRPr lang="en-US" dirty="0"/>
          </a:p>
        </p:txBody>
      </p:sp>
    </p:spTree>
    <p:extLst>
      <p:ext uri="{BB962C8B-B14F-4D97-AF65-F5344CB8AC3E}">
        <p14:creationId xmlns:p14="http://schemas.microsoft.com/office/powerpoint/2010/main" val="821391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pilot who can come alongside this new pilot in recovery and help them along the way</a:t>
            </a:r>
          </a:p>
          <a:p>
            <a:endParaRPr lang="en-US" dirty="0"/>
          </a:p>
          <a:p>
            <a:r>
              <a:rPr lang="en-US" dirty="0"/>
              <a:t>-Teammate</a:t>
            </a:r>
          </a:p>
          <a:p>
            <a:endParaRPr lang="en-US" dirty="0"/>
          </a:p>
          <a:p>
            <a:r>
              <a:rPr lang="en-US" dirty="0"/>
              <a:t>-Guide</a:t>
            </a:r>
          </a:p>
          <a:p>
            <a:endParaRPr lang="en-US" dirty="0"/>
          </a:p>
          <a:p>
            <a:r>
              <a:rPr lang="en-US" dirty="0"/>
              <a:t>-Mentor</a:t>
            </a:r>
          </a:p>
          <a:p>
            <a:endParaRPr lang="en-US" dirty="0"/>
          </a:p>
          <a:p>
            <a:r>
              <a:rPr lang="en-US" dirty="0"/>
              <a:t>-Also an Evaluator </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53</a:t>
            </a:fld>
            <a:endParaRPr lang="en-US"/>
          </a:p>
        </p:txBody>
      </p:sp>
    </p:spTree>
    <p:extLst>
      <p:ext uri="{BB962C8B-B14F-4D97-AF65-F5344CB8AC3E}">
        <p14:creationId xmlns:p14="http://schemas.microsoft.com/office/powerpoint/2010/main" val="2205348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54</a:t>
            </a:fld>
            <a:endParaRPr lang="en-US" dirty="0"/>
          </a:p>
        </p:txBody>
      </p:sp>
    </p:spTree>
    <p:extLst>
      <p:ext uri="{BB962C8B-B14F-4D97-AF65-F5344CB8AC3E}">
        <p14:creationId xmlns:p14="http://schemas.microsoft.com/office/powerpoint/2010/main" val="2147237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Similar to Peer Pilot Monitor</a:t>
            </a:r>
          </a:p>
          <a:p>
            <a:endParaRPr lang="en-US" dirty="0"/>
          </a:p>
          <a:p>
            <a:r>
              <a:rPr lang="en-US" dirty="0"/>
              <a:t>From more of a position of authority</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55</a:t>
            </a:fld>
            <a:endParaRPr lang="en-US"/>
          </a:p>
        </p:txBody>
      </p:sp>
    </p:spTree>
    <p:extLst>
      <p:ext uri="{BB962C8B-B14F-4D97-AF65-F5344CB8AC3E}">
        <p14:creationId xmlns:p14="http://schemas.microsoft.com/office/powerpoint/2010/main" val="3480551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56</a:t>
            </a:fld>
            <a:endParaRPr lang="en-US" dirty="0"/>
          </a:p>
        </p:txBody>
      </p:sp>
    </p:spTree>
    <p:extLst>
      <p:ext uri="{BB962C8B-B14F-4D97-AF65-F5344CB8AC3E}">
        <p14:creationId xmlns:p14="http://schemas.microsoft.com/office/powerpoint/2010/main" val="291347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Pilots were not going to Treatment Centers</a:t>
            </a:r>
          </a:p>
          <a:p>
            <a:endParaRPr lang="en-US" dirty="0"/>
          </a:p>
          <a:p>
            <a:r>
              <a:rPr lang="en-US" dirty="0"/>
              <a:t>Pilots were not attending Alcohol Help Groups</a:t>
            </a:r>
          </a:p>
          <a:p>
            <a:endParaRPr lang="en-US" dirty="0"/>
          </a:p>
          <a:p>
            <a:r>
              <a:rPr lang="en-US" dirty="0"/>
              <a:t>Pilots were not getting in trouble at work for Drinking</a:t>
            </a:r>
          </a:p>
        </p:txBody>
      </p:sp>
      <p:sp>
        <p:nvSpPr>
          <p:cNvPr id="4" name="Slide Number Placeholder 3"/>
          <p:cNvSpPr>
            <a:spLocks noGrp="1"/>
          </p:cNvSpPr>
          <p:nvPr>
            <p:ph type="sldNum" sz="quarter" idx="5"/>
          </p:nvPr>
        </p:nvSpPr>
        <p:spPr/>
        <p:txBody>
          <a:bodyPr/>
          <a:lstStyle/>
          <a:p>
            <a:fld id="{23AEF9EC-8318-4FF6-847E-A85BBD2B7E49}" type="slidenum">
              <a:rPr lang="en-US" smtClean="0"/>
              <a:t>20</a:t>
            </a:fld>
            <a:endParaRPr lang="en-US" dirty="0"/>
          </a:p>
        </p:txBody>
      </p:sp>
    </p:spTree>
    <p:extLst>
      <p:ext uri="{BB962C8B-B14F-4D97-AF65-F5344CB8AC3E}">
        <p14:creationId xmlns:p14="http://schemas.microsoft.com/office/powerpoint/2010/main" val="866689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The final piece of the puzzle that brings everything together is the Pilot’s HIMS Doctor</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57</a:t>
            </a:fld>
            <a:endParaRPr lang="en-US" dirty="0"/>
          </a:p>
        </p:txBody>
      </p:sp>
    </p:spTree>
    <p:extLst>
      <p:ext uri="{BB962C8B-B14F-4D97-AF65-F5344CB8AC3E}">
        <p14:creationId xmlns:p14="http://schemas.microsoft.com/office/powerpoint/2010/main" val="3788738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FAA can not do an in-depth evaluation on every pilot –</a:t>
            </a:r>
          </a:p>
          <a:p>
            <a:endParaRPr lang="en-US" dirty="0"/>
          </a:p>
          <a:p>
            <a:r>
              <a:rPr lang="en-US" dirty="0"/>
              <a:t>They trust the HIMS Trained Aviation Doctor to do this evaluation for them</a:t>
            </a:r>
          </a:p>
          <a:p>
            <a:endParaRPr lang="en-US" dirty="0"/>
          </a:p>
          <a:p>
            <a:r>
              <a:rPr lang="en-US" dirty="0"/>
              <a:t>This Doctor then sends a complete packet to the FAA explaining and Documenting why the Pilot should be Returned to Flying</a:t>
            </a:r>
          </a:p>
          <a:p>
            <a:endParaRPr lang="en-US" dirty="0"/>
          </a:p>
        </p:txBody>
      </p:sp>
      <p:sp>
        <p:nvSpPr>
          <p:cNvPr id="4" name="Slide Number Placeholder 3"/>
          <p:cNvSpPr>
            <a:spLocks noGrp="1"/>
          </p:cNvSpPr>
          <p:nvPr>
            <p:ph type="sldNum" sz="quarter" idx="5"/>
          </p:nvPr>
        </p:nvSpPr>
        <p:spPr/>
        <p:txBody>
          <a:bodyPr/>
          <a:lstStyle/>
          <a:p>
            <a:fld id="{23AEF9EC-8318-4FF6-847E-A85BBD2B7E49}" type="slidenum">
              <a:rPr lang="en-US" smtClean="0"/>
              <a:t>58</a:t>
            </a:fld>
            <a:endParaRPr lang="en-US" dirty="0"/>
          </a:p>
        </p:txBody>
      </p:sp>
    </p:spTree>
    <p:extLst>
      <p:ext uri="{BB962C8B-B14F-4D97-AF65-F5344CB8AC3E}">
        <p14:creationId xmlns:p14="http://schemas.microsoft.com/office/powerpoint/2010/main" val="3933168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These 7 steps of the HIMS Process are also included in the pilot’s monitoring program</a:t>
            </a:r>
          </a:p>
        </p:txBody>
      </p:sp>
      <p:sp>
        <p:nvSpPr>
          <p:cNvPr id="4" name="Slide Number Placeholder 3"/>
          <p:cNvSpPr>
            <a:spLocks noGrp="1"/>
          </p:cNvSpPr>
          <p:nvPr>
            <p:ph type="sldNum" sz="quarter" idx="5"/>
          </p:nvPr>
        </p:nvSpPr>
        <p:spPr/>
        <p:txBody>
          <a:bodyPr/>
          <a:lstStyle/>
          <a:p>
            <a:fld id="{23AEF9EC-8318-4FF6-847E-A85BBD2B7E49}" type="slidenum">
              <a:rPr lang="en-US" smtClean="0"/>
              <a:t>59</a:t>
            </a:fld>
            <a:endParaRPr lang="en-US" dirty="0"/>
          </a:p>
        </p:txBody>
      </p:sp>
    </p:spTree>
    <p:extLst>
      <p:ext uri="{BB962C8B-B14F-4D97-AF65-F5344CB8AC3E}">
        <p14:creationId xmlns:p14="http://schemas.microsoft.com/office/powerpoint/2010/main" val="3623322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Which leads us to the Step-Down Monitoring Process</a:t>
            </a:r>
          </a:p>
        </p:txBody>
      </p:sp>
      <p:sp>
        <p:nvSpPr>
          <p:cNvPr id="4" name="Slide Number Placeholder 3"/>
          <p:cNvSpPr>
            <a:spLocks noGrp="1"/>
          </p:cNvSpPr>
          <p:nvPr>
            <p:ph type="sldNum" sz="quarter" idx="5"/>
          </p:nvPr>
        </p:nvSpPr>
        <p:spPr/>
        <p:txBody>
          <a:bodyPr/>
          <a:lstStyle/>
          <a:p>
            <a:fld id="{23AEF9EC-8318-4FF6-847E-A85BBD2B7E49}" type="slidenum">
              <a:rPr lang="en-US" smtClean="0"/>
              <a:t>60</a:t>
            </a:fld>
            <a:endParaRPr lang="en-US" dirty="0"/>
          </a:p>
        </p:txBody>
      </p:sp>
    </p:spTree>
    <p:extLst>
      <p:ext uri="{BB962C8B-B14F-4D97-AF65-F5344CB8AC3E}">
        <p14:creationId xmlns:p14="http://schemas.microsoft.com/office/powerpoint/2010/main" val="1910318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Which leads us to the Step-Down Monitoring Process</a:t>
            </a:r>
          </a:p>
        </p:txBody>
      </p:sp>
      <p:sp>
        <p:nvSpPr>
          <p:cNvPr id="4" name="Slide Number Placeholder 3"/>
          <p:cNvSpPr>
            <a:spLocks noGrp="1"/>
          </p:cNvSpPr>
          <p:nvPr>
            <p:ph type="sldNum" sz="quarter" idx="5"/>
          </p:nvPr>
        </p:nvSpPr>
        <p:spPr/>
        <p:txBody>
          <a:bodyPr/>
          <a:lstStyle/>
          <a:p>
            <a:fld id="{23AEF9EC-8318-4FF6-847E-A85BBD2B7E49}" type="slidenum">
              <a:rPr lang="en-US" smtClean="0"/>
              <a:t>61</a:t>
            </a:fld>
            <a:endParaRPr lang="en-US" dirty="0"/>
          </a:p>
        </p:txBody>
      </p:sp>
    </p:spTree>
    <p:extLst>
      <p:ext uri="{BB962C8B-B14F-4D97-AF65-F5344CB8AC3E}">
        <p14:creationId xmlns:p14="http://schemas.microsoft.com/office/powerpoint/2010/main" val="1499968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first came into HIMS in 1997</a:t>
            </a:r>
          </a:p>
          <a:p>
            <a:endParaRPr lang="en-US" dirty="0"/>
          </a:p>
          <a:p>
            <a:r>
              <a:rPr lang="en-US" dirty="0"/>
              <a:t>Through Multiple DUI’s – Extensive Drug and Alcohol Use – Calling in Sick over and over and over</a:t>
            </a:r>
          </a:p>
          <a:p>
            <a:endParaRPr lang="en-US" dirty="0"/>
          </a:p>
          <a:p>
            <a:r>
              <a:rPr lang="en-US" dirty="0"/>
              <a:t>Relapse – I came into HIMS then went back out drinking – Then back into HIMS</a:t>
            </a:r>
          </a:p>
          <a:p>
            <a:endParaRPr lang="en-US" dirty="0"/>
          </a:p>
          <a:p>
            <a:r>
              <a:rPr lang="en-US" dirty="0"/>
              <a:t>I was: Bad Husband – Bad Father – Bad Employee</a:t>
            </a:r>
          </a:p>
          <a:p>
            <a:endParaRPr lang="en-US" dirty="0"/>
          </a:p>
          <a:p>
            <a:r>
              <a:rPr lang="en-US" dirty="0"/>
              <a:t>Because there was a HIMS Program – Because of people there to help me in spite of all the bad I had done-</a:t>
            </a:r>
          </a:p>
          <a:p>
            <a:endParaRPr lang="en-US" dirty="0"/>
          </a:p>
          <a:p>
            <a:r>
              <a:rPr lang="en-US" dirty="0"/>
              <a:t>Through HIMS – I completely Turned my life around</a:t>
            </a:r>
          </a:p>
          <a:p>
            <a:endParaRPr lang="en-US" dirty="0"/>
          </a:p>
          <a:p>
            <a:r>
              <a:rPr lang="en-US" dirty="0"/>
              <a:t>Good Husband – Good Father – Good Employee</a:t>
            </a:r>
          </a:p>
          <a:p>
            <a:endParaRPr lang="en-US" dirty="0"/>
          </a:p>
          <a:p>
            <a:r>
              <a:rPr lang="en-US" dirty="0"/>
              <a:t>Pilot Peer Monitor</a:t>
            </a:r>
          </a:p>
          <a:p>
            <a:endParaRPr lang="en-US" dirty="0"/>
          </a:p>
          <a:p>
            <a:r>
              <a:rPr lang="en-US" dirty="0"/>
              <a:t>HIMS Chairman for my Airline - National HIMS Chairman</a:t>
            </a:r>
          </a:p>
          <a:p>
            <a:endParaRPr lang="en-US" dirty="0"/>
          </a:p>
          <a:p>
            <a:r>
              <a:rPr lang="en-US" dirty="0"/>
              <a:t>I could tell story after story of Pilot’s lives and careers that have been saved through HIMS</a:t>
            </a:r>
          </a:p>
          <a:p>
            <a:endParaRPr lang="en-US" dirty="0"/>
          </a:p>
          <a:p>
            <a:r>
              <a:rPr lang="en-US" dirty="0"/>
              <a:t>It really does work</a:t>
            </a:r>
          </a:p>
          <a:p>
            <a:endParaRPr lang="en-US" dirty="0"/>
          </a:p>
        </p:txBody>
      </p:sp>
      <p:sp>
        <p:nvSpPr>
          <p:cNvPr id="4" name="Slide Number Placeholder 3"/>
          <p:cNvSpPr>
            <a:spLocks noGrp="1"/>
          </p:cNvSpPr>
          <p:nvPr>
            <p:ph type="sldNum" sz="quarter" idx="5"/>
          </p:nvPr>
        </p:nvSpPr>
        <p:spPr/>
        <p:txBody>
          <a:bodyPr/>
          <a:lstStyle/>
          <a:p>
            <a:fld id="{CB1673DF-040D-422F-88FB-457D9494485A}" type="slidenum">
              <a:rPr lang="en-US" smtClean="0"/>
              <a:pPr/>
              <a:t>62</a:t>
            </a:fld>
            <a:endParaRPr lang="en-US"/>
          </a:p>
        </p:txBody>
      </p:sp>
    </p:spTree>
    <p:extLst>
      <p:ext uri="{BB962C8B-B14F-4D97-AF65-F5344CB8AC3E}">
        <p14:creationId xmlns:p14="http://schemas.microsoft.com/office/powerpoint/2010/main" val="1280547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Tree>
    <p:extLst>
      <p:ext uri="{BB962C8B-B14F-4D97-AF65-F5344CB8AC3E}">
        <p14:creationId xmlns:p14="http://schemas.microsoft.com/office/powerpoint/2010/main" val="3963519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Tree>
    <p:extLst>
      <p:ext uri="{BB962C8B-B14F-4D97-AF65-F5344CB8AC3E}">
        <p14:creationId xmlns:p14="http://schemas.microsoft.com/office/powerpoint/2010/main" val="996026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Tree>
    <p:extLst>
      <p:ext uri="{BB962C8B-B14F-4D97-AF65-F5344CB8AC3E}">
        <p14:creationId xmlns:p14="http://schemas.microsoft.com/office/powerpoint/2010/main" val="26526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Led by ALPA and a group of Doctors</a:t>
            </a:r>
          </a:p>
          <a:p>
            <a:endParaRPr lang="en-US" dirty="0"/>
          </a:p>
          <a:p>
            <a:r>
              <a:rPr lang="en-US" dirty="0"/>
              <a:t>Researched the need for alcohol treatment for pilots</a:t>
            </a:r>
          </a:p>
        </p:txBody>
      </p:sp>
      <p:sp>
        <p:nvSpPr>
          <p:cNvPr id="4" name="Slide Number Placeholder 3"/>
          <p:cNvSpPr>
            <a:spLocks noGrp="1"/>
          </p:cNvSpPr>
          <p:nvPr>
            <p:ph type="sldNum" sz="quarter" idx="5"/>
          </p:nvPr>
        </p:nvSpPr>
        <p:spPr/>
        <p:txBody>
          <a:bodyPr/>
          <a:lstStyle/>
          <a:p>
            <a:fld id="{23AEF9EC-8318-4FF6-847E-A85BBD2B7E49}" type="slidenum">
              <a:rPr lang="en-US" smtClean="0"/>
              <a:t>21</a:t>
            </a:fld>
            <a:endParaRPr lang="en-US" dirty="0"/>
          </a:p>
        </p:txBody>
      </p:sp>
    </p:spTree>
    <p:extLst>
      <p:ext uri="{BB962C8B-B14F-4D97-AF65-F5344CB8AC3E}">
        <p14:creationId xmlns:p14="http://schemas.microsoft.com/office/powerpoint/2010/main" val="41400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Why are they Better</a:t>
            </a:r>
          </a:p>
          <a:p>
            <a:endParaRPr lang="en-US" dirty="0"/>
          </a:p>
          <a:p>
            <a:r>
              <a:rPr lang="en-US" dirty="0"/>
              <a:t>Why does it appear that Pilots do not suffer from addiction at the same rate as non-pilots?</a:t>
            </a:r>
          </a:p>
        </p:txBody>
      </p:sp>
      <p:sp>
        <p:nvSpPr>
          <p:cNvPr id="4" name="Slide Number Placeholder 3"/>
          <p:cNvSpPr>
            <a:spLocks noGrp="1"/>
          </p:cNvSpPr>
          <p:nvPr>
            <p:ph type="sldNum" sz="quarter" idx="5"/>
          </p:nvPr>
        </p:nvSpPr>
        <p:spPr/>
        <p:txBody>
          <a:bodyPr/>
          <a:lstStyle/>
          <a:p>
            <a:fld id="{23AEF9EC-8318-4FF6-847E-A85BBD2B7E49}" type="slidenum">
              <a:rPr lang="en-US" smtClean="0"/>
              <a:t>22</a:t>
            </a:fld>
            <a:endParaRPr lang="en-US" dirty="0"/>
          </a:p>
        </p:txBody>
      </p:sp>
    </p:spTree>
    <p:extLst>
      <p:ext uri="{BB962C8B-B14F-4D97-AF65-F5344CB8AC3E}">
        <p14:creationId xmlns:p14="http://schemas.microsoft.com/office/powerpoint/2010/main" val="361299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Pilots have so much invested in their career</a:t>
            </a:r>
          </a:p>
          <a:p>
            <a:endParaRPr lang="en-US" dirty="0"/>
          </a:p>
          <a:p>
            <a:r>
              <a:rPr lang="en-US" dirty="0"/>
              <a:t>So much time</a:t>
            </a:r>
          </a:p>
          <a:p>
            <a:endParaRPr lang="en-US" dirty="0"/>
          </a:p>
          <a:p>
            <a:r>
              <a:rPr lang="en-US" dirty="0"/>
              <a:t>So much Money</a:t>
            </a:r>
          </a:p>
          <a:p>
            <a:endParaRPr lang="en-US" dirty="0"/>
          </a:p>
          <a:p>
            <a:r>
              <a:rPr lang="en-US" dirty="0"/>
              <a:t>They know addiction can take that away</a:t>
            </a:r>
          </a:p>
          <a:p>
            <a:endParaRPr lang="en-US" dirty="0"/>
          </a:p>
          <a:p>
            <a:r>
              <a:rPr lang="en-US" dirty="0"/>
              <a:t>So they build up this Barrier of Professionalism to protect them</a:t>
            </a:r>
          </a:p>
        </p:txBody>
      </p:sp>
      <p:sp>
        <p:nvSpPr>
          <p:cNvPr id="4" name="Slide Number Placeholder 3"/>
          <p:cNvSpPr>
            <a:spLocks noGrp="1"/>
          </p:cNvSpPr>
          <p:nvPr>
            <p:ph type="sldNum" sz="quarter" idx="5"/>
          </p:nvPr>
        </p:nvSpPr>
        <p:spPr/>
        <p:txBody>
          <a:bodyPr/>
          <a:lstStyle/>
          <a:p>
            <a:fld id="{23AEF9EC-8318-4FF6-847E-A85BBD2B7E49}" type="slidenum">
              <a:rPr lang="en-US" smtClean="0"/>
              <a:t>23</a:t>
            </a:fld>
            <a:endParaRPr lang="en-US" dirty="0"/>
          </a:p>
        </p:txBody>
      </p:sp>
    </p:spTree>
    <p:extLst>
      <p:ext uri="{BB962C8B-B14F-4D97-AF65-F5344CB8AC3E}">
        <p14:creationId xmlns:p14="http://schemas.microsoft.com/office/powerpoint/2010/main" val="155936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stems from the early days of military pilots</a:t>
            </a:r>
          </a:p>
          <a:p>
            <a:endParaRPr lang="en-US" dirty="0"/>
          </a:p>
          <a:p>
            <a:r>
              <a:rPr lang="en-US" dirty="0"/>
              <a:t>A Band of Brothers</a:t>
            </a:r>
          </a:p>
          <a:p>
            <a:endParaRPr lang="en-US" dirty="0"/>
          </a:p>
          <a:p>
            <a:r>
              <a:rPr lang="en-US" dirty="0"/>
              <a:t>I will do anything to protect my fellow Pilots</a:t>
            </a:r>
          </a:p>
          <a:p>
            <a:endParaRPr lang="en-US" dirty="0"/>
          </a:p>
          <a:p>
            <a:r>
              <a:rPr lang="en-US" dirty="0"/>
              <a:t>If you have a problem with drinking too much…I will protect you</a:t>
            </a:r>
          </a:p>
        </p:txBody>
      </p:sp>
      <p:sp>
        <p:nvSpPr>
          <p:cNvPr id="4" name="Slide Number Placeholder 3"/>
          <p:cNvSpPr>
            <a:spLocks noGrp="1"/>
          </p:cNvSpPr>
          <p:nvPr>
            <p:ph type="sldNum" sz="quarter" idx="5"/>
          </p:nvPr>
        </p:nvSpPr>
        <p:spPr/>
        <p:txBody>
          <a:bodyPr/>
          <a:lstStyle/>
          <a:p>
            <a:fld id="{23AEF9EC-8318-4FF6-847E-A85BBD2B7E49}" type="slidenum">
              <a:rPr lang="en-US" smtClean="0"/>
              <a:t>24</a:t>
            </a:fld>
            <a:endParaRPr lang="en-US" dirty="0"/>
          </a:p>
        </p:txBody>
      </p:sp>
    </p:spTree>
    <p:extLst>
      <p:ext uri="{BB962C8B-B14F-4D97-AF65-F5344CB8AC3E}">
        <p14:creationId xmlns:p14="http://schemas.microsoft.com/office/powerpoint/2010/main" val="213947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goes back to Professionalism</a:t>
            </a:r>
          </a:p>
          <a:p>
            <a:endParaRPr lang="en-US" dirty="0"/>
          </a:p>
          <a:p>
            <a:r>
              <a:rPr lang="en-US" dirty="0"/>
              <a:t>The Mission – Completing the Flight – Is the most important thing</a:t>
            </a:r>
          </a:p>
          <a:p>
            <a:endParaRPr lang="en-US" dirty="0"/>
          </a:p>
          <a:p>
            <a:r>
              <a:rPr lang="en-US" dirty="0"/>
              <a:t>I can put my Alcoholic Cravings on Hold to complete the mission</a:t>
            </a:r>
          </a:p>
          <a:p>
            <a:endParaRPr lang="en-US" dirty="0"/>
          </a:p>
          <a:p>
            <a:r>
              <a:rPr lang="en-US" dirty="0"/>
              <a:t>This makes Identification difficult – I haven’t had a drink in 4 Days….How can I have a Problem?</a:t>
            </a:r>
          </a:p>
        </p:txBody>
      </p:sp>
      <p:sp>
        <p:nvSpPr>
          <p:cNvPr id="4" name="Slide Number Placeholder 3"/>
          <p:cNvSpPr>
            <a:spLocks noGrp="1"/>
          </p:cNvSpPr>
          <p:nvPr>
            <p:ph type="sldNum" sz="quarter" idx="5"/>
          </p:nvPr>
        </p:nvSpPr>
        <p:spPr/>
        <p:txBody>
          <a:bodyPr/>
          <a:lstStyle/>
          <a:p>
            <a:fld id="{23AEF9EC-8318-4FF6-847E-A85BBD2B7E49}" type="slidenum">
              <a:rPr lang="en-US" smtClean="0"/>
              <a:t>25</a:t>
            </a:fld>
            <a:endParaRPr lang="en-US" dirty="0"/>
          </a:p>
        </p:txBody>
      </p:sp>
    </p:spTree>
    <p:extLst>
      <p:ext uri="{BB962C8B-B14F-4D97-AF65-F5344CB8AC3E}">
        <p14:creationId xmlns:p14="http://schemas.microsoft.com/office/powerpoint/2010/main" val="2133758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HIMS Basic Seminar Title Slide">
    <p:bg>
      <p:bgPr>
        <a:solidFill>
          <a:srgbClr val="2D3255"/>
        </a:solid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3860800" y="5105400"/>
            <a:ext cx="7721600" cy="457200"/>
          </a:xfrm>
          <a:prstGeom prst="rect">
            <a:avLst/>
          </a:prstGeom>
        </p:spPr>
        <p:txBody>
          <a:bodyPr vert="horz" lIns="91440" tIns="45720" rIns="91440" bIns="45720" rtlCol="0" anchor="t">
            <a:normAutofit/>
          </a:bodyPr>
          <a:lstStyle>
            <a:lvl1pPr algn="l">
              <a:lnSpc>
                <a:spcPct val="100000"/>
              </a:lnSpc>
              <a:defRPr sz="2200" b="0" i="0" baseline="0">
                <a:solidFill>
                  <a:srgbClr val="FFCC99"/>
                </a:solidFill>
                <a:latin typeface="Arial Black"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CCECFF"/>
                </a:solidFill>
                <a:effectLst/>
                <a:uLnTx/>
                <a:uFillTx/>
                <a:latin typeface="Arial" pitchFamily="34" charset="0"/>
                <a:ea typeface="+mj-ea"/>
                <a:cs typeface="Arial" pitchFamily="34" charset="0"/>
              </a:rPr>
              <a:t>HIMS Program – Introduction to the Basics</a:t>
            </a:r>
          </a:p>
        </p:txBody>
      </p:sp>
      <p:sp>
        <p:nvSpPr>
          <p:cNvPr id="8" name="Title 1"/>
          <p:cNvSpPr txBox="1">
            <a:spLocks/>
          </p:cNvSpPr>
          <p:nvPr userDrawn="1"/>
        </p:nvSpPr>
        <p:spPr>
          <a:xfrm>
            <a:off x="3860800" y="5562600"/>
            <a:ext cx="7721600" cy="533400"/>
          </a:xfrm>
          <a:prstGeom prst="rect">
            <a:avLst/>
          </a:prstGeom>
        </p:spPr>
        <p:txBody>
          <a:bodyPr vert="horz" lIns="91440" tIns="45720" rIns="91440" bIns="45720" rtlCol="0" anchor="t">
            <a:normAutofit lnSpcReduction="10000"/>
          </a:bodyPr>
          <a:lstStyle>
            <a:lvl1pPr algn="l">
              <a:lnSpc>
                <a:spcPct val="100000"/>
              </a:lnSpc>
              <a:defRPr sz="2200" b="0" i="0" baseline="0">
                <a:solidFill>
                  <a:srgbClr val="FFCC99"/>
                </a:solidFill>
                <a:latin typeface="Arial Black"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lumMod val="75000"/>
                  </a:schemeClr>
                </a:solidFill>
                <a:effectLst/>
                <a:uLnTx/>
                <a:uFillTx/>
                <a:latin typeface="+mj-lt"/>
                <a:ea typeface="+mj-ea"/>
                <a:cs typeface="+mj-cs"/>
              </a:rPr>
              <a:t>September 9 – 11, 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lumMod val="75000"/>
                  </a:schemeClr>
                </a:solidFill>
                <a:effectLst/>
                <a:uLnTx/>
                <a:uFillTx/>
                <a:latin typeface="+mj-lt"/>
                <a:ea typeface="+mj-ea"/>
                <a:cs typeface="+mj-cs"/>
              </a:rPr>
              <a:t>Westin DIA - Denver, CO</a:t>
            </a:r>
          </a:p>
        </p:txBody>
      </p:sp>
      <p:sp>
        <p:nvSpPr>
          <p:cNvPr id="10" name="Title 1"/>
          <p:cNvSpPr txBox="1">
            <a:spLocks/>
          </p:cNvSpPr>
          <p:nvPr userDrawn="1"/>
        </p:nvSpPr>
        <p:spPr>
          <a:xfrm>
            <a:off x="3860800" y="4724400"/>
            <a:ext cx="7721600" cy="457200"/>
          </a:xfrm>
          <a:prstGeom prst="rect">
            <a:avLst/>
          </a:prstGeom>
        </p:spPr>
        <p:txBody>
          <a:bodyPr vert="horz" lIns="91440" tIns="45720" rIns="91440" bIns="45720" rtlCol="0" anchor="t">
            <a:normAutofit/>
          </a:bodyPr>
          <a:lstStyle>
            <a:lvl1pPr algn="l">
              <a:lnSpc>
                <a:spcPct val="100000"/>
              </a:lnSpc>
              <a:defRPr sz="2200" b="0" i="0" baseline="0">
                <a:solidFill>
                  <a:srgbClr val="FFCC99"/>
                </a:solidFill>
                <a:latin typeface="Arial Black"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mj-lt"/>
                <a:ea typeface="+mj-ea"/>
                <a:cs typeface="Arial" pitchFamily="34" charset="0"/>
              </a:rPr>
              <a:t>2023 Basic Education Seminar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400" y="4495800"/>
            <a:ext cx="2794000" cy="1676400"/>
          </a:xfrm>
          <a:prstGeom prst="rect">
            <a:avLst/>
          </a:prstGeom>
        </p:spPr>
      </p:pic>
      <p:sp>
        <p:nvSpPr>
          <p:cNvPr id="4" name="Text Placeholder 3"/>
          <p:cNvSpPr>
            <a:spLocks noGrp="1"/>
          </p:cNvSpPr>
          <p:nvPr>
            <p:ph type="body" sz="quarter" idx="10" hasCustomPrompt="1"/>
          </p:nvPr>
        </p:nvSpPr>
        <p:spPr>
          <a:xfrm>
            <a:off x="406400" y="1409700"/>
            <a:ext cx="9956800" cy="685800"/>
          </a:xfrm>
        </p:spPr>
        <p:txBody>
          <a:bodyPr/>
          <a:lstStyle>
            <a:lvl1pPr marL="0" indent="0">
              <a:buNone/>
              <a:defRPr baseline="0">
                <a:solidFill>
                  <a:schemeClr val="bg1"/>
                </a:solidFill>
              </a:defRPr>
            </a:lvl1pPr>
            <a:lvl2pPr marL="457200" indent="0">
              <a:buNone/>
              <a:defRPr/>
            </a:lvl2pPr>
          </a:lstStyle>
          <a:p>
            <a:pPr lvl="0"/>
            <a:r>
              <a:rPr lang="en-US" dirty="0"/>
              <a:t>Presentation Name</a:t>
            </a:r>
          </a:p>
          <a:p>
            <a:pPr lvl="1"/>
            <a:endParaRPr lang="en-US" dirty="0"/>
          </a:p>
        </p:txBody>
      </p:sp>
      <p:sp>
        <p:nvSpPr>
          <p:cNvPr id="7" name="Text Placeholder 6"/>
          <p:cNvSpPr>
            <a:spLocks noGrp="1"/>
          </p:cNvSpPr>
          <p:nvPr>
            <p:ph type="body" sz="quarter" idx="11" hasCustomPrompt="1"/>
          </p:nvPr>
        </p:nvSpPr>
        <p:spPr>
          <a:xfrm>
            <a:off x="406400" y="2286000"/>
            <a:ext cx="9956800" cy="609600"/>
          </a:xfrm>
        </p:spPr>
        <p:txBody>
          <a:bodyPr>
            <a:normAutofit/>
          </a:bodyPr>
          <a:lstStyle>
            <a:lvl1pPr marL="0" indent="0">
              <a:buNone/>
              <a:defRPr sz="2400" baseline="0">
                <a:solidFill>
                  <a:srgbClr val="CCECFF"/>
                </a:solidFill>
              </a:defRPr>
            </a:lvl1pPr>
          </a:lstStyle>
          <a:p>
            <a:pPr lvl="0"/>
            <a:r>
              <a:rPr lang="en-US" sz="2400" dirty="0"/>
              <a:t>Your Name</a:t>
            </a:r>
            <a:endParaRPr lang="en-US" dirty="0"/>
          </a:p>
        </p:txBody>
      </p:sp>
    </p:spTree>
    <p:extLst>
      <p:ext uri="{BB962C8B-B14F-4D97-AF65-F5344CB8AC3E}">
        <p14:creationId xmlns:p14="http://schemas.microsoft.com/office/powerpoint/2010/main" val="272413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IMS Basic Seminar Title and Content">
    <p:spTree>
      <p:nvGrpSpPr>
        <p:cNvPr id="1" name=""/>
        <p:cNvGrpSpPr/>
        <p:nvPr/>
      </p:nvGrpSpPr>
      <p:grpSpPr>
        <a:xfrm>
          <a:off x="0" y="0"/>
          <a:ext cx="0" cy="0"/>
          <a:chOff x="0" y="0"/>
          <a:chExt cx="0" cy="0"/>
        </a:xfrm>
      </p:grpSpPr>
      <p:sp>
        <p:nvSpPr>
          <p:cNvPr id="8" name="Rectangle 7"/>
          <p:cNvSpPr/>
          <p:nvPr userDrawn="1"/>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a:xfrm>
            <a:off x="508000" y="1066805"/>
            <a:ext cx="11074400" cy="5059363"/>
          </a:xfrm>
        </p:spPr>
        <p:txBody>
          <a:bodyPr/>
          <a:lstStyle>
            <a:lvl1pPr>
              <a:defRPr>
                <a:solidFill>
                  <a:srgbClr val="000000"/>
                </a:solidFill>
              </a:defRPr>
            </a:lvl1pPr>
            <a:lvl2pPr>
              <a:defRPr sz="3000">
                <a:solidFill>
                  <a:srgbClr val="000000"/>
                </a:solidFill>
              </a:defRPr>
            </a:lvl2pPr>
            <a:lvl3pPr>
              <a:defRPr sz="2800">
                <a:solidFill>
                  <a:srgbClr val="000000"/>
                </a:solidFill>
              </a:defRPr>
            </a:lvl3pPr>
            <a:lvl4pPr>
              <a:defRPr sz="2600">
                <a:solidFill>
                  <a:srgbClr val="000000"/>
                </a:solidFill>
              </a:defRPr>
            </a:lvl4pPr>
            <a:lvl5pPr>
              <a:defRPr sz="2400">
                <a:solidFill>
                  <a:srgbClr val="000000"/>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hasCustomPrompt="1"/>
          </p:nvPr>
        </p:nvSpPr>
        <p:spPr>
          <a:xfrm>
            <a:off x="508000" y="274638"/>
            <a:ext cx="11074400" cy="715962"/>
          </a:xfrm>
        </p:spPr>
        <p:txBody>
          <a:bodyPr/>
          <a:lstStyle>
            <a:lvl1pPr>
              <a:defRPr baseline="0"/>
            </a:lvl1pPr>
          </a:lstStyle>
          <a:p>
            <a:r>
              <a:rPr lang="en-US" dirty="0"/>
              <a:t>Sample title style</a:t>
            </a:r>
          </a:p>
        </p:txBody>
      </p:sp>
      <p:sp>
        <p:nvSpPr>
          <p:cNvPr id="6" name="Slide Number Placeholder 5"/>
          <p:cNvSpPr>
            <a:spLocks noGrp="1"/>
          </p:cNvSpPr>
          <p:nvPr>
            <p:ph type="sldNum" sz="quarter" idx="12"/>
          </p:nvPr>
        </p:nvSpPr>
        <p:spPr>
          <a:xfrm>
            <a:off x="11074400" y="6400800"/>
            <a:ext cx="609600" cy="228600"/>
          </a:xfrm>
          <a:prstGeom prst="rect">
            <a:avLst/>
          </a:prstGeom>
        </p:spPr>
        <p:txBody>
          <a:bodyPr/>
          <a:lstStyle>
            <a:lvl1pPr algn="r">
              <a:defRPr sz="1200" b="1">
                <a:solidFill>
                  <a:schemeClr val="bg1"/>
                </a:solidFill>
              </a:defRPr>
            </a:lvl1pPr>
          </a:lstStyle>
          <a:p>
            <a:fld id="{50021088-4A68-45C2-A789-B57BB525981C}" type="slidenum">
              <a:rPr lang="en-US" smtClean="0"/>
              <a:pPr/>
              <a:t>‹#›</a:t>
            </a:fld>
            <a:endParaRPr lang="en-US" dirty="0"/>
          </a:p>
        </p:txBody>
      </p:sp>
      <p:sp>
        <p:nvSpPr>
          <p:cNvPr id="10" name="TextBox 9"/>
          <p:cNvSpPr txBox="1"/>
          <p:nvPr userDrawn="1"/>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the Basics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Tree>
    <p:extLst>
      <p:ext uri="{BB962C8B-B14F-4D97-AF65-F5344CB8AC3E}">
        <p14:creationId xmlns:p14="http://schemas.microsoft.com/office/powerpoint/2010/main" val="255950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9"/>
          <p:cNvSpPr/>
          <p:nvPr userDrawn="1"/>
        </p:nvSpPr>
        <p:spPr>
          <a:xfrm>
            <a:off x="11370172" y="6336268"/>
            <a:ext cx="466794" cy="369332"/>
          </a:xfrm>
          <a:prstGeom prst="rect">
            <a:avLst/>
          </a:prstGeom>
        </p:spPr>
        <p:txBody>
          <a:bodyPr wrap="none">
            <a:spAutoFit/>
          </a:bodyPr>
          <a:lstStyle/>
          <a:p>
            <a:fld id="{50021088-4A68-45C2-A789-B57BB525981C}" type="slidenum">
              <a:rPr lang="en-US" sz="1800" smtClean="0"/>
              <a:pPr/>
              <a:t>‹#›</a:t>
            </a:fld>
            <a:endParaRPr lang="en-US" sz="1800" dirty="0"/>
          </a:p>
        </p:txBody>
      </p:sp>
      <p:sp>
        <p:nvSpPr>
          <p:cNvPr id="12" name="Rectangle 11"/>
          <p:cNvSpPr/>
          <p:nvPr userDrawn="1"/>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04BA94EA-45AF-432F-9611-1B78CE7049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9" name="TextBox 8">
            <a:extLst>
              <a:ext uri="{FF2B5EF4-FFF2-40B4-BE49-F238E27FC236}">
                <a16:creationId xmlns:a16="http://schemas.microsoft.com/office/drawing/2014/main" id="{41B174E7-60DF-4CFB-90B6-8FC8FB54B97C}"/>
              </a:ext>
            </a:extLst>
          </p:cNvPr>
          <p:cNvSpPr txBox="1"/>
          <p:nvPr userDrawn="1"/>
        </p:nvSpPr>
        <p:spPr>
          <a:xfrm>
            <a:off x="4362450" y="6284267"/>
            <a:ext cx="3467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a:t>
            </a:r>
            <a:r>
              <a:rPr lang="en-US" sz="1200" b="1">
                <a:solidFill>
                  <a:schemeClr val="tx2">
                    <a:lumMod val="40000"/>
                    <a:lumOff val="60000"/>
                  </a:schemeClr>
                </a:solidFill>
              </a:rPr>
              <a:t>to the </a:t>
            </a:r>
            <a:r>
              <a:rPr lang="en-US" sz="1200" b="1" dirty="0">
                <a:solidFill>
                  <a:schemeClr val="tx2">
                    <a:lumMod val="40000"/>
                    <a:lumOff val="60000"/>
                  </a:schemeClr>
                </a:solidFill>
              </a:rPr>
              <a:t>Basics</a:t>
            </a:r>
          </a:p>
          <a:p>
            <a:endParaRPr lang="en-US" sz="1200" b="1" dirty="0">
              <a:solidFill>
                <a:schemeClr val="tx2">
                  <a:lumMod val="40000"/>
                  <a:lumOff val="60000"/>
                </a:schemeClr>
              </a:solidFill>
            </a:endParaRPr>
          </a:p>
        </p:txBody>
      </p:sp>
      <p:sp>
        <p:nvSpPr>
          <p:cNvPr id="3" name="Slide Number Placeholder 2">
            <a:extLst>
              <a:ext uri="{FF2B5EF4-FFF2-40B4-BE49-F238E27FC236}">
                <a16:creationId xmlns:a16="http://schemas.microsoft.com/office/drawing/2014/main" id="{DBD985D2-CEC0-450A-827A-E8AA2FD0B251}"/>
              </a:ext>
            </a:extLst>
          </p:cNvPr>
          <p:cNvSpPr>
            <a:spLocks noGrp="1"/>
          </p:cNvSpPr>
          <p:nvPr>
            <p:ph type="sldNum" sz="quarter" idx="10"/>
          </p:nvPr>
        </p:nvSpPr>
        <p:spPr/>
        <p:txBody>
          <a:bodyPr/>
          <a:lstStyle>
            <a:lvl1pPr>
              <a:defRPr>
                <a:solidFill>
                  <a:schemeClr val="bg1"/>
                </a:solidFill>
              </a:defRPr>
            </a:lvl1pPr>
          </a:lstStyle>
          <a:p>
            <a:fld id="{50021088-4A68-45C2-A789-B57BB525981C}" type="slidenum">
              <a:rPr lang="en-US" smtClean="0"/>
              <a:pPr/>
              <a:t>‹#›</a:t>
            </a:fld>
            <a:endParaRPr lang="en-US" dirty="0"/>
          </a:p>
        </p:txBody>
      </p:sp>
    </p:spTree>
    <p:extLst>
      <p:ext uri="{BB962C8B-B14F-4D97-AF65-F5344CB8AC3E}">
        <p14:creationId xmlns:p14="http://schemas.microsoft.com/office/powerpoint/2010/main" val="115527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8" name="Rectangle 7"/>
          <p:cNvSpPr/>
          <p:nvPr userDrawn="1"/>
        </p:nvSpPr>
        <p:spPr>
          <a:xfrm>
            <a:off x="27709" y="6176963"/>
            <a:ext cx="12062691"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pic>
        <p:nvPicPr>
          <p:cNvPr id="6" name="Picture 5" descr="S:\Marketing\Publishing Graphics\Logos\HIMS\HIGHrezLogo-flat.TIF"/>
          <p:cNvPicPr/>
          <p:nvPr userDrawn="1"/>
        </p:nvPicPr>
        <p:blipFill>
          <a:blip r:embed="rId2" cstate="print"/>
          <a:srcRect/>
          <a:stretch>
            <a:fillRect/>
          </a:stretch>
        </p:blipFill>
        <p:spPr bwMode="auto">
          <a:xfrm>
            <a:off x="228600" y="6310312"/>
            <a:ext cx="1219200" cy="457200"/>
          </a:xfrm>
          <a:prstGeom prst="rect">
            <a:avLst/>
          </a:prstGeom>
          <a:noFill/>
        </p:spPr>
      </p:pic>
      <p:sp>
        <p:nvSpPr>
          <p:cNvPr id="5" name="Slide Number Placeholder 4"/>
          <p:cNvSpPr>
            <a:spLocks noGrp="1"/>
          </p:cNvSpPr>
          <p:nvPr>
            <p:ph type="sldNum" sz="quarter" idx="12"/>
          </p:nvPr>
        </p:nvSpPr>
        <p:spPr>
          <a:xfrm>
            <a:off x="10972800" y="6364224"/>
            <a:ext cx="609600" cy="228600"/>
          </a:xfrm>
        </p:spPr>
        <p:txBody>
          <a:bodyPr/>
          <a:lstStyle/>
          <a:p>
            <a:fld id="{BE0BD2EA-1DE8-4E41-889B-851A3C5A7779}" type="slidenum">
              <a:rPr lang="en-US" smtClean="0"/>
              <a:t>‹#›</a:t>
            </a:fld>
            <a:endParaRPr lang="en-US" dirty="0"/>
          </a:p>
        </p:txBody>
      </p:sp>
      <p:sp>
        <p:nvSpPr>
          <p:cNvPr id="9" name="TextBox 8"/>
          <p:cNvSpPr txBox="1"/>
          <p:nvPr userDrawn="1"/>
        </p:nvSpPr>
        <p:spPr>
          <a:xfrm>
            <a:off x="1682557" y="6289031"/>
            <a:ext cx="5689600" cy="461665"/>
          </a:xfrm>
          <a:prstGeom prst="rect">
            <a:avLst/>
          </a:prstGeom>
          <a:noFill/>
        </p:spPr>
        <p:txBody>
          <a:bodyPr wrap="square" rtlCol="0">
            <a:spAutoFit/>
          </a:bodyPr>
          <a:lstStyle/>
          <a:p>
            <a:r>
              <a:rPr lang="en-US" sz="1200" b="1" dirty="0">
                <a:solidFill>
                  <a:schemeClr val="bg1"/>
                </a:solidFill>
              </a:rPr>
              <a:t>2019 Basic</a:t>
            </a:r>
            <a:r>
              <a:rPr lang="en-US" sz="1200" b="1" baseline="0" dirty="0">
                <a:solidFill>
                  <a:schemeClr val="bg1"/>
                </a:solidFill>
              </a:rPr>
              <a:t> Education</a:t>
            </a:r>
            <a:r>
              <a:rPr lang="en-US" sz="1200" b="1" dirty="0">
                <a:solidFill>
                  <a:schemeClr val="bg1"/>
                </a:solidFill>
              </a:rPr>
              <a:t> Seminar</a:t>
            </a:r>
            <a:br>
              <a:rPr lang="en-US" sz="1200" dirty="0">
                <a:solidFill>
                  <a:schemeClr val="bg1"/>
                </a:solidFill>
              </a:rPr>
            </a:br>
            <a:r>
              <a:rPr lang="en-US" sz="1200" b="1" dirty="0">
                <a:solidFill>
                  <a:srgbClr val="ED9720"/>
                </a:solidFill>
              </a:rPr>
              <a:t>Think Big, Work Small</a:t>
            </a:r>
          </a:p>
        </p:txBody>
      </p:sp>
    </p:spTree>
    <p:extLst>
      <p:ext uri="{BB962C8B-B14F-4D97-AF65-F5344CB8AC3E}">
        <p14:creationId xmlns:p14="http://schemas.microsoft.com/office/powerpoint/2010/main" val="256012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IMS Basic Seminar Title Slide">
    <p:bg>
      <p:bgPr>
        <a:solidFill>
          <a:srgbClr val="2D3255"/>
        </a:solid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3860800" y="5105400"/>
            <a:ext cx="7721600" cy="457200"/>
          </a:xfrm>
          <a:prstGeom prst="rect">
            <a:avLst/>
          </a:prstGeom>
        </p:spPr>
        <p:txBody>
          <a:bodyPr vert="horz" lIns="91440" tIns="45720" rIns="91440" bIns="45720" rtlCol="0" anchor="t">
            <a:normAutofit/>
          </a:bodyPr>
          <a:lstStyle>
            <a:lvl1pPr algn="l">
              <a:lnSpc>
                <a:spcPct val="100000"/>
              </a:lnSpc>
              <a:defRPr sz="2200" b="0" i="0" baseline="0">
                <a:solidFill>
                  <a:srgbClr val="FFCC99"/>
                </a:solidFill>
                <a:latin typeface="Arial Black"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CCECFF"/>
                </a:solidFill>
                <a:effectLst/>
                <a:uLnTx/>
                <a:uFillTx/>
                <a:latin typeface="Arial" pitchFamily="34" charset="0"/>
                <a:ea typeface="+mj-ea"/>
                <a:cs typeface="Arial" pitchFamily="34" charset="0"/>
              </a:rPr>
              <a:t>HIMS Program – Introduction to the Basics</a:t>
            </a:r>
          </a:p>
        </p:txBody>
      </p:sp>
      <p:sp>
        <p:nvSpPr>
          <p:cNvPr id="8" name="Title 1"/>
          <p:cNvSpPr txBox="1">
            <a:spLocks/>
          </p:cNvSpPr>
          <p:nvPr userDrawn="1"/>
        </p:nvSpPr>
        <p:spPr>
          <a:xfrm>
            <a:off x="3860800" y="5562600"/>
            <a:ext cx="7721600" cy="533400"/>
          </a:xfrm>
          <a:prstGeom prst="rect">
            <a:avLst/>
          </a:prstGeom>
        </p:spPr>
        <p:txBody>
          <a:bodyPr vert="horz" lIns="91440" tIns="45720" rIns="91440" bIns="45720" rtlCol="0" anchor="t">
            <a:normAutofit lnSpcReduction="10000"/>
          </a:bodyPr>
          <a:lstStyle>
            <a:lvl1pPr algn="l">
              <a:lnSpc>
                <a:spcPct val="100000"/>
              </a:lnSpc>
              <a:defRPr sz="2200" b="0" i="0" baseline="0">
                <a:solidFill>
                  <a:srgbClr val="FFCC99"/>
                </a:solidFill>
                <a:latin typeface="Arial Black"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lumMod val="75000"/>
                  </a:schemeClr>
                </a:solidFill>
                <a:effectLst/>
                <a:uLnTx/>
                <a:uFillTx/>
                <a:latin typeface="+mj-lt"/>
                <a:ea typeface="+mj-ea"/>
                <a:cs typeface="+mj-cs"/>
              </a:rPr>
              <a:t>September 9 – 11, 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lumMod val="75000"/>
                  </a:schemeClr>
                </a:solidFill>
                <a:effectLst/>
                <a:uLnTx/>
                <a:uFillTx/>
                <a:latin typeface="+mj-lt"/>
                <a:ea typeface="+mj-ea"/>
                <a:cs typeface="+mj-cs"/>
              </a:rPr>
              <a:t>Westin DIA - Denver, CO</a:t>
            </a:r>
          </a:p>
        </p:txBody>
      </p:sp>
      <p:sp>
        <p:nvSpPr>
          <p:cNvPr id="10" name="Title 1"/>
          <p:cNvSpPr txBox="1">
            <a:spLocks/>
          </p:cNvSpPr>
          <p:nvPr userDrawn="1"/>
        </p:nvSpPr>
        <p:spPr>
          <a:xfrm>
            <a:off x="3860800" y="4724400"/>
            <a:ext cx="7721600" cy="457200"/>
          </a:xfrm>
          <a:prstGeom prst="rect">
            <a:avLst/>
          </a:prstGeom>
        </p:spPr>
        <p:txBody>
          <a:bodyPr vert="horz" lIns="91440" tIns="45720" rIns="91440" bIns="45720" rtlCol="0" anchor="t">
            <a:normAutofit/>
          </a:bodyPr>
          <a:lstStyle>
            <a:lvl1pPr algn="l">
              <a:lnSpc>
                <a:spcPct val="100000"/>
              </a:lnSpc>
              <a:defRPr sz="2200" b="0" i="0" baseline="0">
                <a:solidFill>
                  <a:srgbClr val="FFCC99"/>
                </a:solidFill>
                <a:latin typeface="Arial Black"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mj-lt"/>
                <a:ea typeface="+mj-ea"/>
                <a:cs typeface="Arial" pitchFamily="34" charset="0"/>
              </a:rPr>
              <a:t>2023 Basic Education Seminar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67" y="4495800"/>
            <a:ext cx="3725333" cy="1676400"/>
          </a:xfrm>
          <a:prstGeom prst="rect">
            <a:avLst/>
          </a:prstGeom>
        </p:spPr>
      </p:pic>
      <p:sp>
        <p:nvSpPr>
          <p:cNvPr id="4" name="Text Placeholder 3"/>
          <p:cNvSpPr>
            <a:spLocks noGrp="1"/>
          </p:cNvSpPr>
          <p:nvPr>
            <p:ph type="body" sz="quarter" idx="10" hasCustomPrompt="1"/>
          </p:nvPr>
        </p:nvSpPr>
        <p:spPr>
          <a:xfrm>
            <a:off x="406400" y="1409700"/>
            <a:ext cx="9956800" cy="685800"/>
          </a:xfrm>
        </p:spPr>
        <p:txBody>
          <a:bodyPr/>
          <a:lstStyle>
            <a:lvl1pPr marL="0" indent="0">
              <a:buNone/>
              <a:defRPr baseline="0">
                <a:solidFill>
                  <a:schemeClr val="bg1"/>
                </a:solidFill>
              </a:defRPr>
            </a:lvl1pPr>
            <a:lvl2pPr marL="457200" indent="0">
              <a:buNone/>
              <a:defRPr/>
            </a:lvl2pPr>
          </a:lstStyle>
          <a:p>
            <a:pPr lvl="0"/>
            <a:r>
              <a:rPr lang="en-US" dirty="0"/>
              <a:t>Presentation Name</a:t>
            </a:r>
          </a:p>
          <a:p>
            <a:pPr lvl="1"/>
            <a:endParaRPr lang="en-US" dirty="0"/>
          </a:p>
        </p:txBody>
      </p:sp>
      <p:sp>
        <p:nvSpPr>
          <p:cNvPr id="7" name="Text Placeholder 6"/>
          <p:cNvSpPr>
            <a:spLocks noGrp="1"/>
          </p:cNvSpPr>
          <p:nvPr>
            <p:ph type="body" sz="quarter" idx="11" hasCustomPrompt="1"/>
          </p:nvPr>
        </p:nvSpPr>
        <p:spPr>
          <a:xfrm>
            <a:off x="406400" y="2286000"/>
            <a:ext cx="9956800" cy="609600"/>
          </a:xfrm>
        </p:spPr>
        <p:txBody>
          <a:bodyPr>
            <a:normAutofit/>
          </a:bodyPr>
          <a:lstStyle>
            <a:lvl1pPr marL="0" indent="0">
              <a:buNone/>
              <a:defRPr sz="2400" baseline="0">
                <a:solidFill>
                  <a:srgbClr val="CCECFF"/>
                </a:solidFill>
              </a:defRPr>
            </a:lvl1pPr>
          </a:lstStyle>
          <a:p>
            <a:pPr lvl="0"/>
            <a:r>
              <a:rPr lang="en-US" sz="2400" dirty="0"/>
              <a:t>Your Name</a:t>
            </a:r>
            <a:endParaRPr lang="en-US" dirty="0"/>
          </a:p>
        </p:txBody>
      </p:sp>
    </p:spTree>
    <p:extLst>
      <p:ext uri="{BB962C8B-B14F-4D97-AF65-F5344CB8AC3E}">
        <p14:creationId xmlns:p14="http://schemas.microsoft.com/office/powerpoint/2010/main" val="165749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181644C-98E7-49A3-97F0-0AC5671F9560}" type="datetime1">
              <a:rPr lang="en-US" smtClean="0"/>
              <a:t>1/10/2024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Content Placeholder 2">
            <a:extLst>
              <a:ext uri="{FF2B5EF4-FFF2-40B4-BE49-F238E27FC236}">
                <a16:creationId xmlns:a16="http://schemas.microsoft.com/office/drawing/2014/main" id="{C4036C99-A57D-4A78-B01E-277548D07C1E}"/>
              </a:ext>
            </a:extLst>
          </p:cNvPr>
          <p:cNvSpPr>
            <a:spLocks noGrp="1"/>
          </p:cNvSpPr>
          <p:nvPr>
            <p:ph idx="1"/>
          </p:nvPr>
        </p:nvSpPr>
        <p:spPr>
          <a:xfrm>
            <a:off x="508000" y="1066805"/>
            <a:ext cx="11074400" cy="5059363"/>
          </a:xfrm>
        </p:spPr>
        <p:txBody>
          <a:bodyPr/>
          <a:lstStyle>
            <a:lvl1pPr>
              <a:defRPr>
                <a:solidFill>
                  <a:srgbClr val="000000"/>
                </a:solidFill>
              </a:defRPr>
            </a:lvl1pPr>
            <a:lvl2pPr>
              <a:defRPr sz="2250">
                <a:solidFill>
                  <a:srgbClr val="000000"/>
                </a:solidFill>
              </a:defRPr>
            </a:lvl2pPr>
            <a:lvl3pPr>
              <a:defRPr sz="2100">
                <a:solidFill>
                  <a:srgbClr val="000000"/>
                </a:solidFill>
              </a:defRPr>
            </a:lvl3pPr>
            <a:lvl4pPr>
              <a:defRPr sz="1950">
                <a:solidFill>
                  <a:srgbClr val="00000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3">
            <a:extLst>
              <a:ext uri="{FF2B5EF4-FFF2-40B4-BE49-F238E27FC236}">
                <a16:creationId xmlns:a16="http://schemas.microsoft.com/office/drawing/2014/main" id="{0C24EFEC-62B5-422E-9C88-7CEA5CA3E91D}"/>
              </a:ext>
            </a:extLst>
          </p:cNvPr>
          <p:cNvSpPr>
            <a:spLocks noGrp="1"/>
          </p:cNvSpPr>
          <p:nvPr>
            <p:ph type="title"/>
          </p:nvPr>
        </p:nvSpPr>
        <p:spPr>
          <a:xfrm>
            <a:off x="508000" y="274638"/>
            <a:ext cx="11074400" cy="715962"/>
          </a:xfrm>
        </p:spPr>
        <p:txBody>
          <a:bodyPr/>
          <a:lstStyle/>
          <a:p>
            <a:r>
              <a:rPr lang="en-US" dirty="0"/>
              <a:t>Click to edit Master title style</a:t>
            </a:r>
          </a:p>
        </p:txBody>
      </p:sp>
      <p:sp>
        <p:nvSpPr>
          <p:cNvPr id="20" name="Slide Number Placeholder 5">
            <a:extLst>
              <a:ext uri="{FF2B5EF4-FFF2-40B4-BE49-F238E27FC236}">
                <a16:creationId xmlns:a16="http://schemas.microsoft.com/office/drawing/2014/main" id="{5BB91011-63C7-40E4-9FED-A83FA198B98B}"/>
              </a:ext>
            </a:extLst>
          </p:cNvPr>
          <p:cNvSpPr txBox="1">
            <a:spLocks/>
          </p:cNvSpPr>
          <p:nvPr userDrawn="1"/>
        </p:nvSpPr>
        <p:spPr>
          <a:xfrm>
            <a:off x="11074400" y="6400800"/>
            <a:ext cx="609600" cy="228600"/>
          </a:xfrm>
          <a:prstGeom prst="rect">
            <a:avLst/>
          </a:prstGeom>
        </p:spPr>
        <p:txBody>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fld id="{50021088-4A68-45C2-A789-B57BB525981C}" type="slidenum">
              <a:rPr lang="en-US" sz="900" smtClean="0">
                <a:solidFill>
                  <a:prstClr val="white"/>
                </a:solidFill>
              </a:rPr>
              <a:pPr defTabSz="685800"/>
              <a:t>‹#›</a:t>
            </a:fld>
            <a:endParaRPr lang="en-US" sz="900" dirty="0">
              <a:solidFill>
                <a:prstClr val="white"/>
              </a:solidFill>
            </a:endParaRPr>
          </a:p>
        </p:txBody>
      </p:sp>
      <p:sp>
        <p:nvSpPr>
          <p:cNvPr id="11" name="Rectangle 10">
            <a:extLst>
              <a:ext uri="{FF2B5EF4-FFF2-40B4-BE49-F238E27FC236}">
                <a16:creationId xmlns:a16="http://schemas.microsoft.com/office/drawing/2014/main" id="{5815BE86-1235-4268-A28C-0F2A18F8B331}"/>
              </a:ext>
            </a:extLst>
          </p:cNvPr>
          <p:cNvSpPr/>
          <p:nvPr userDrawn="1"/>
        </p:nvSpPr>
        <p:spPr>
          <a:xfrm>
            <a:off x="0" y="6159239"/>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FBAA713F-65E6-46CF-9E15-54771B0DEEB7}"/>
              </a:ext>
            </a:extLst>
          </p:cNvPr>
          <p:cNvSpPr txBox="1"/>
          <p:nvPr userDrawn="1"/>
        </p:nvSpPr>
        <p:spPr>
          <a:xfrm>
            <a:off x="4068619" y="6284268"/>
            <a:ext cx="56896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the Basics</a:t>
            </a:r>
          </a:p>
        </p:txBody>
      </p:sp>
      <p:pic>
        <p:nvPicPr>
          <p:cNvPr id="15" name="Picture 14">
            <a:extLst>
              <a:ext uri="{FF2B5EF4-FFF2-40B4-BE49-F238E27FC236}">
                <a16:creationId xmlns:a16="http://schemas.microsoft.com/office/drawing/2014/main" id="{D48E2BBD-F6BF-43B5-BFAE-B370249E8E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597" y="6128772"/>
            <a:ext cx="1557603" cy="700921"/>
          </a:xfrm>
          <a:prstGeom prst="rect">
            <a:avLst/>
          </a:prstGeom>
        </p:spPr>
      </p:pic>
      <p:sp>
        <p:nvSpPr>
          <p:cNvPr id="2" name="Slide Number Placeholder 5">
            <a:extLst>
              <a:ext uri="{FF2B5EF4-FFF2-40B4-BE49-F238E27FC236}">
                <a16:creationId xmlns:a16="http://schemas.microsoft.com/office/drawing/2014/main" id="{D3486A2C-235F-6991-5E87-D59350536727}"/>
              </a:ext>
            </a:extLst>
          </p:cNvPr>
          <p:cNvSpPr>
            <a:spLocks noGrp="1"/>
          </p:cNvSpPr>
          <p:nvPr>
            <p:ph type="sldNum" sz="quarter" idx="4"/>
          </p:nvPr>
        </p:nvSpPr>
        <p:spPr>
          <a:xfrm>
            <a:off x="9347200" y="5934887"/>
            <a:ext cx="2844800" cy="228600"/>
          </a:xfrm>
          <a:prstGeom prst="rect">
            <a:avLst/>
          </a:prstGeom>
        </p:spPr>
        <p:txBody>
          <a:bodyPr/>
          <a:lstStyle>
            <a:lvl1pPr algn="r">
              <a:defRPr sz="900">
                <a:solidFill>
                  <a:schemeClr val="tx2"/>
                </a:solidFill>
              </a:defRPr>
            </a:lvl1pPr>
          </a:lstStyle>
          <a:p>
            <a:fld id="{50021088-4A68-45C2-A789-B57BB525981C}" type="slidenum">
              <a:rPr lang="en-US" smtClean="0"/>
              <a:pPr/>
              <a:t>‹#›</a:t>
            </a:fld>
            <a:endParaRPr lang="en-US" dirty="0"/>
          </a:p>
        </p:txBody>
      </p:sp>
    </p:spTree>
    <p:extLst>
      <p:ext uri="{BB962C8B-B14F-4D97-AF65-F5344CB8AC3E}">
        <p14:creationId xmlns:p14="http://schemas.microsoft.com/office/powerpoint/2010/main" val="548549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737600" y="6364224"/>
            <a:ext cx="2844800" cy="228600"/>
          </a:xfrm>
          <a:prstGeom prst="rect">
            <a:avLst/>
          </a:prstGeom>
        </p:spPr>
        <p:txBody>
          <a:bodyPr/>
          <a:lstStyle>
            <a:lvl1pPr algn="r">
              <a:defRPr sz="1200">
                <a:solidFill>
                  <a:schemeClr val="tx2"/>
                </a:solidFill>
              </a:defRPr>
            </a:lvl1pPr>
          </a:lstStyle>
          <a:p>
            <a:fld id="{50021088-4A68-45C2-A789-B57BB525981C}" type="slidenum">
              <a:rPr lang="en-US" smtClean="0"/>
              <a:pPr/>
              <a:t>‹#›</a:t>
            </a:fld>
            <a:endParaRPr lang="en-US" dirty="0"/>
          </a:p>
        </p:txBody>
      </p:sp>
    </p:spTree>
    <p:extLst>
      <p:ext uri="{BB962C8B-B14F-4D97-AF65-F5344CB8AC3E}">
        <p14:creationId xmlns:p14="http://schemas.microsoft.com/office/powerpoint/2010/main" val="353022341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60" r:id="rId4"/>
    <p:sldLayoutId id="2147483661" r:id="rId5"/>
    <p:sldLayoutId id="2147483662" r:id="rId6"/>
  </p:sldLayoutIdLst>
  <p:hf hdr="0" ftr="0" dt="0"/>
  <p:txStyles>
    <p:titleStyle>
      <a:lvl1pPr algn="l" defTabSz="914400" rtl="0" eaLnBrk="1" latinLnBrk="0" hangingPunct="1">
        <a:spcBef>
          <a:spcPct val="0"/>
        </a:spcBef>
        <a:buNone/>
        <a:defRPr sz="3600" b="1" kern="1200">
          <a:solidFill>
            <a:srgbClr val="0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3000" kern="120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kern="120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600" kern="120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aviationfamilyfund.org/"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6139182" TargetMode="External"/><Relationship Id="rId2" Type="http://schemas.openxmlformats.org/officeDocument/2006/relationships/hyperlink" Target="https://pixabay.com/users/mohamed_hassan-5229782/?utm_source=link-attribution&amp;utm_medium=referral&amp;utm_campaign=image&amp;utm_content=6139182" TargetMode="Externa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s://unsplash.com/@fl__q?utm_content=creditCopyText&amp;utm_medium=referral&amp;utm_source=unsplash" TargetMode="External"/><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hyperlink" Target="https://unsplash.com/photos/black-and-gray-audio-mixer-lq1KA7HAdH0?utm_content=creditCopyText&amp;utm_medium=referral&amp;utm_source=unsplash"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www.flydenver.com/dine"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2852153" TargetMode="External"/><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hyperlink" Target="https://pixabay.com/?utm_source=link-attribution&amp;utm_medium=referral&amp;utm_campaign=image&amp;utm_content=2852153"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hyperlink" Target="https://www.flickr.com/photos/blmoregon/29865028791" TargetMode="External"/><Relationship Id="rId2" Type="http://schemas.openxmlformats.org/officeDocument/2006/relationships/image" Target="../media/image93.jp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pixabay.com/users/graphicmama-team-2641041/?utm_source=link-attribution&amp;utm_medium=referral&amp;utm_campaign=image&amp;utm_content=1424831" TargetMode="External"/><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hyperlink" Target="https://pixabay.com/?utm_source=link-attribution&amp;utm_medium=referral&amp;utm_campaign=image&amp;utm_content=1424831"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pixabay.com/users/kdbcms-578901/?utm_source=link-attribution&amp;utm_medium=referral&amp;utm_campaign=image&amp;utm_content=2324009" TargetMode="External"/><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hyperlink" Target="https://pixabay.com/?utm_source=link-attribution&amp;utm_medium=referral&amp;utm_campaign=image&amp;utm_content=2324009"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6687412" TargetMode="External"/><Relationship Id="rId2" Type="http://schemas.openxmlformats.org/officeDocument/2006/relationships/hyperlink" Target="https://pixabay.com/users/videoplasty-19751245/?utm_source=link-attribution&amp;utm_medium=referral&amp;utm_campaign=image&amp;utm_content=6687412" TargetMode="Externa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124.xml.rels><?xml version="1.0" encoding="UTF-8" standalone="yes"?>
<Relationships xmlns="http://schemas.openxmlformats.org/package/2006/relationships"><Relationship Id="rId3" Type="http://schemas.openxmlformats.org/officeDocument/2006/relationships/hyperlink" Target="https://pixabay.com/users/videoplasty-19751245/?utm_source=link-attribution&amp;utm_medium=referral&amp;utm_campaign=image&amp;utm_content=6687412" TargetMode="External"/><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hyperlink" Target="https://pixabay.com/?utm_source=link-attribution&amp;utm_medium=referral&amp;utm_campaign=image&amp;utm_content=6687412"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6988157" TargetMode="External"/><Relationship Id="rId2" Type="http://schemas.openxmlformats.org/officeDocument/2006/relationships/hyperlink" Target="https://pixabay.com/users/mohamed_hassan-5229782/?utm_source=link-attribution&amp;utm_medium=referral&amp;utm_campaign=image&amp;utm_content=6988157" TargetMode="Externa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hyperlink" Target="https://pixabay.com/users/simisi1-5920903/?utm_source=link-attribution&amp;utm_medium=referral&amp;utm_campaign=image&amp;utm_content=5983810" TargetMode="External"/><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hyperlink" Target="https://pixabay.com/?utm_source=link-attribution&amp;utm_medium=referral&amp;utm_campaign=image&amp;utm_content=5983810"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6988157" TargetMode="External"/><Relationship Id="rId4" Type="http://schemas.openxmlformats.org/officeDocument/2006/relationships/hyperlink" Target="https://pixabay.com/users/mohamed_hassan-5229782/?utm_source=link-attribution&amp;utm_medium=referral&amp;utm_campaign=image&amp;utm_content=6988157"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pixabay.com/users/dapple-designers-7874104/?utm_source=link-attribution&amp;utm_medium=referral&amp;utm_campaign=image&amp;utm_content=4475604" TargetMode="External"/><Relationship Id="rId3" Type="http://schemas.openxmlformats.org/officeDocument/2006/relationships/image" Target="../media/image29.jpg"/><Relationship Id="rId7" Type="http://schemas.openxmlformats.org/officeDocument/2006/relationships/hyperlink" Target="https://pixabay.com/?utm_source=link-attribution&amp;utm_medium=referral&amp;utm_campaign=image&amp;utm_content=296966" TargetMode="External"/><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users/clker-free-vector-images-3736/?utm_source=link-attribution&amp;utm_medium=referral&amp;utm_campaign=image&amp;utm_content=296966" TargetMode="External"/><Relationship Id="rId11" Type="http://schemas.openxmlformats.org/officeDocument/2006/relationships/image" Target="../media/image31.png"/><Relationship Id="rId5" Type="http://schemas.openxmlformats.org/officeDocument/2006/relationships/hyperlink" Target="https://pixabay.com/?utm_source=link-attribution&amp;utm_medium=referral&amp;utm_campaign=image&amp;utm_content=1300206" TargetMode="External"/><Relationship Id="rId15" Type="http://schemas.openxmlformats.org/officeDocument/2006/relationships/image" Target="../media/image33.png"/><Relationship Id="rId10" Type="http://schemas.openxmlformats.org/officeDocument/2006/relationships/hyperlink" Target="https://pixabay.com/?utm_source=link-attribution&amp;utm_medium=referral&amp;utm_campaign=image&amp;utm_content=8436505" TargetMode="External"/><Relationship Id="rId4" Type="http://schemas.openxmlformats.org/officeDocument/2006/relationships/hyperlink" Target="https://pixabay.com/users/openclipart-vectors-30363/?utm_source=link-attribution&amp;utm_medium=referral&amp;utm_campaign=image&amp;utm_content=1300206" TargetMode="External"/><Relationship Id="rId9" Type="http://schemas.openxmlformats.org/officeDocument/2006/relationships/hyperlink" Target="https://pixabay.com/users/ray_shrewsberry-7673058/?utm_source=link-attribution&amp;utm_medium=referral&amp;utm_campaign=image&amp;utm_content=8436505" TargetMode="External"/><Relationship Id="rId14" Type="http://schemas.openxmlformats.org/officeDocument/2006/relationships/hyperlink" Target="https://pixabay.com/?utm_source=link-attribution&amp;utm_medium=referral&amp;utm_campaign=image&amp;utm_content=447560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6988157" TargetMode="External"/><Relationship Id="rId4" Type="http://schemas.openxmlformats.org/officeDocument/2006/relationships/hyperlink" Target="https://pixabay.com/users/mohamed_hassan-5229782/?utm_source=link-attribution&amp;utm_medium=referral&amp;utm_campaign=image&amp;utm_content=698815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6988157" TargetMode="External"/><Relationship Id="rId4" Type="http://schemas.openxmlformats.org/officeDocument/2006/relationships/hyperlink" Target="https://pixabay.com/users/mohamed_hassan-5229782/?utm_source=link-attribution&amp;utm_medium=referral&amp;utm_campaign=image&amp;utm_content=6988157"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users/janjf93-3084263/?utm_source=link-attribution&amp;utm_medium=referral&amp;utm_campaign=image&amp;utm_content=1714231"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pixabay.com/?utm_source=link-attribution&amp;utm_medium=referral&amp;utm_campaign=image&amp;utm_content=1714231"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pixabay.com/users/methodshop-1460919/?utm_source=link-attribution&amp;utm_medium=referral&amp;utm_campaign=image&amp;utm_content=8223858" TargetMode="External"/><Relationship Id="rId7" Type="http://schemas.openxmlformats.org/officeDocument/2006/relationships/image" Target="../media/image37.png"/><Relationship Id="rId12"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pixabay.com/?utm_source=link-attribution&amp;utm_medium=referral&amp;utm_campaign=image&amp;utm_content=1299943" TargetMode="External"/><Relationship Id="rId11" Type="http://schemas.openxmlformats.org/officeDocument/2006/relationships/hyperlink" Target="https://pixabay.com/?utm_source=link-attribution&amp;utm_medium=referral&amp;utm_campaign=image&amp;utm_content=3021264" TargetMode="External"/><Relationship Id="rId5" Type="http://schemas.openxmlformats.org/officeDocument/2006/relationships/hyperlink" Target="https://pixabay.com/users/openclipart-vectors-30363/?utm_source=link-attribution&amp;utm_medium=referral&amp;utm_campaign=image&amp;utm_content=1299943" TargetMode="External"/><Relationship Id="rId10" Type="http://schemas.openxmlformats.org/officeDocument/2006/relationships/hyperlink" Target="https://pixabay.com/users/mohamed_hassan-5229782/?utm_source=link-attribution&amp;utm_medium=referral&amp;utm_campaign=image&amp;utm_content=3021264" TargetMode="External"/><Relationship Id="rId4" Type="http://schemas.openxmlformats.org/officeDocument/2006/relationships/hyperlink" Target="https://pixabay.com/?utm_source=link-attribution&amp;utm_medium=referral&amp;utm_campaign=image&amp;utm_content=8223858" TargetMode="External"/><Relationship Id="rId9"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users/fshh-1451325/?utm_source=link-attribution&amp;utm_medium=referral&amp;utm_campaign=image&amp;utm_content=250001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pixabay.com/?utm_source=link-attribution&amp;utm_medium=referral&amp;utm_campaign=image&amp;utm_content=250001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ixabay.com/users/fshh-1451325/?utm_source=link-attribution&amp;utm_medium=referral&amp;utm_campaign=image&amp;utm_content=250001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pixabay.com/?utm_source=link-attribution&amp;utm_medium=referral&amp;utm_campaign=image&amp;utm_content=250001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users/fshh-1451325/?utm_source=link-attribution&amp;utm_medium=referral&amp;utm_campaign=image&amp;utm_content=250001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s://pixabay.com/?utm_source=link-attribution&amp;utm_medium=referral&amp;utm_campaign=image&amp;utm_content=250001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gif"/><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users/peggy_marco-1553824/?utm_source=link-attribution&amp;utm_medium=referral&amp;utm_campaign=image&amp;utm_content=1889053" TargetMode="External"/><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pixabay.com/?utm_source=link-attribution&amp;utm_medium=referral&amp;utm_campaign=image&amp;utm_content=188905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3042272" TargetMode="External"/><Relationship Id="rId4" Type="http://schemas.openxmlformats.org/officeDocument/2006/relationships/hyperlink" Target="https://pixabay.com/users/geralt-9301/?utm_source=link-attribution&amp;utm_medium=referral&amp;utm_campaign=image&amp;utm_content=3042272"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users/roszie-6000120/?utm_source=link-attribution&amp;utm_medium=referral&amp;utm_campaign=image&amp;utm_content=747656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s://pixabay.com/?utm_source=link-attribution&amp;utm_medium=referral&amp;utm_campaign=image&amp;utm_content=7476560"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276639" TargetMode="External"/><Relationship Id="rId4" Type="http://schemas.openxmlformats.org/officeDocument/2006/relationships/hyperlink" Target="https://pixabay.com/users/rudamese-2255584/?utm_source=link-attribution&amp;utm_medium=referral&amp;utm_campaign=image&amp;utm_content=1276639"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1015488" TargetMode="External"/><Relationship Id="rId2" Type="http://schemas.openxmlformats.org/officeDocument/2006/relationships/hyperlink" Target="https://pixabay.com/users/peggy_marco-1553824/?utm_source=link-attribution&amp;utm_medium=referral&amp;utm_campaign=image&amp;utm_content=1015488" TargetMode="Externa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users/deemar-230593/?utm_source=link-attribution&amp;utm_medium=referral&amp;utm_campaign=image&amp;utm_content=335298"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s://pixabay.com/?utm_source=link-attribution&amp;utm_medium=referral&amp;utm_campaign=image&amp;utm_content=335298"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ixabay.com/users/megan_rexazin_conde-6742250/?utm_source=link-attribution&amp;utm_medium=referral&amp;utm_campaign=image&amp;utm_content=5459630"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pixabay.com/?utm_source=link-attribution&amp;utm_medium=referral&amp;utm_campaign=image&amp;utm_content=5459630"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6988157" TargetMode="External"/><Relationship Id="rId4" Type="http://schemas.openxmlformats.org/officeDocument/2006/relationships/hyperlink" Target="https://pixabay.com/users/mohamed_hassan-5229782/?utm_source=link-attribution&amp;utm_medium=referral&amp;utm_campaign=image&amp;utm_content=6988157"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2899902" TargetMode="Externa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2899902"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niaaa.nih.gov/alcohols-effects-health/alcohol-topics/alcohol-facts-and-statistics/alcohol-related-emergencies-and-deaths-united-states" TargetMode="External"/><Relationship Id="rId2" Type="http://schemas.openxmlformats.org/officeDocument/2006/relationships/hyperlink" Target="http://www.cdc.gov/nchs/nvss/drug-overdose-deaths.htm#find-our-data"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himsprogram.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himsprogram.com/" TargetMode="Externa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149962" TargetMode="External"/><Relationship Id="rId4" Type="http://schemas.openxmlformats.org/officeDocument/2006/relationships/hyperlink" Target="https://pixabay.com/photos/?utm_source=link-attribution&amp;utm_medium=referral&amp;utm_campaign=image&amp;utm_content=1149962"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mailto:william.petersen@alpa.org" TargetMode="External"/><Relationship Id="rId2" Type="http://schemas.openxmlformats.org/officeDocument/2006/relationships/hyperlink" Target="mailto:corey.slone@alpa.org"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www.himsprogram.com/" TargetMode="External"/><Relationship Id="rId4" Type="http://schemas.openxmlformats.org/officeDocument/2006/relationships/hyperlink" Target="mailto:doctors@aviationmedicine.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8229400" TargetMode="External"/><Relationship Id="rId2" Type="http://schemas.openxmlformats.org/officeDocument/2006/relationships/hyperlink" Target="https://pixabay.com/users/cr-ai-tive-37787227/?utm_source=link-attribution&amp;utm_medium=referral&amp;utm_campaign=image&amp;utm_content=8229400"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users/mohamed_hassan-5229782/?utm_source=link-attribution&amp;utm_medium=referral&amp;utm_campaign=image&amp;utm_content=4860068"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4860068"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76.png"/><Relationship Id="rId4" Type="http://schemas.openxmlformats.org/officeDocument/2006/relationships/image" Target="../media/image77.emf"/></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6.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6.png"/><Relationship Id="rId5" Type="http://schemas.openxmlformats.org/officeDocument/2006/relationships/image" Target="../media/image2.png"/><Relationship Id="rId4" Type="http://schemas.openxmlformats.org/officeDocument/2006/relationships/image" Target="../media/image77.emf"/></Relationships>
</file>

<file path=ppt/slides/_rels/slide9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2.png"/><Relationship Id="rId4" Type="http://schemas.openxmlformats.org/officeDocument/2006/relationships/image" Target="../media/image81.png"/></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6.gif"/><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457200"/>
            <a:ext cx="11099800" cy="990600"/>
          </a:xfrm>
        </p:spPr>
        <p:txBody>
          <a:bodyPr>
            <a:normAutofit/>
          </a:bodyPr>
          <a:lstStyle/>
          <a:p>
            <a:r>
              <a:rPr lang="en-US" sz="3600" dirty="0"/>
              <a:t>HIMS Basic Education Seminar  2023   -  WELCOME</a:t>
            </a:r>
          </a:p>
        </p:txBody>
      </p:sp>
      <p:sp>
        <p:nvSpPr>
          <p:cNvPr id="3" name="Text Placeholder 2"/>
          <p:cNvSpPr>
            <a:spLocks noGrp="1"/>
          </p:cNvSpPr>
          <p:nvPr>
            <p:ph type="body" sz="quarter" idx="11"/>
          </p:nvPr>
        </p:nvSpPr>
        <p:spPr>
          <a:xfrm>
            <a:off x="406400" y="1828800"/>
            <a:ext cx="11223368" cy="2286000"/>
          </a:xfrm>
        </p:spPr>
        <p:txBody>
          <a:bodyPr>
            <a:normAutofit/>
          </a:bodyPr>
          <a:lstStyle/>
          <a:p>
            <a:endParaRPr lang="en-US" dirty="0"/>
          </a:p>
          <a:p>
            <a:r>
              <a:rPr lang="en-US" dirty="0"/>
              <a:t>Quay Snyder, MD, MSPH – FAA/ALPA  HIMS Program Manager</a:t>
            </a:r>
          </a:p>
          <a:p>
            <a:r>
              <a:rPr lang="en-US" dirty="0"/>
              <a:t>FO Craig Ohmsieder – Spirit Airlines – ALPA National HIMS Chairman</a:t>
            </a:r>
          </a:p>
          <a:p>
            <a:r>
              <a:rPr lang="en-US" dirty="0"/>
              <a:t>CPT Billy Petersen – Jet Blue Airlines – ALPA National HIMS Vice-Chairman</a:t>
            </a:r>
            <a:endParaRPr lang="en-US" sz="2000" dirty="0"/>
          </a:p>
        </p:txBody>
      </p:sp>
    </p:spTree>
    <p:extLst>
      <p:ext uri="{BB962C8B-B14F-4D97-AF65-F5344CB8AC3E}">
        <p14:creationId xmlns:p14="http://schemas.microsoft.com/office/powerpoint/2010/main" val="404060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9750" y="1066803"/>
            <a:ext cx="10610850" cy="5059363"/>
          </a:xfrm>
        </p:spPr>
        <p:txBody>
          <a:bodyPr>
            <a:normAutofit fontScale="92500" lnSpcReduction="20000"/>
          </a:bodyPr>
          <a:lstStyle/>
          <a:p>
            <a:pPr marL="0" indent="0">
              <a:buNone/>
            </a:pPr>
            <a:r>
              <a:rPr lang="en-US" dirty="0"/>
              <a:t>New to HIMS?</a:t>
            </a:r>
          </a:p>
          <a:p>
            <a:pPr marL="0" indent="0">
              <a:buNone/>
            </a:pPr>
            <a:endParaRPr lang="en-US" sz="1100" dirty="0"/>
          </a:p>
          <a:p>
            <a:pPr marL="0" indent="0">
              <a:buNone/>
            </a:pPr>
            <a:r>
              <a:rPr lang="en-US" sz="3200" u="sng" dirty="0"/>
              <a:t>In-Person</a:t>
            </a:r>
            <a:r>
              <a:rPr lang="en-US" sz="3200" dirty="0"/>
              <a:t> Attendees:</a:t>
            </a:r>
          </a:p>
          <a:p>
            <a:pPr marL="0" indent="0">
              <a:buNone/>
            </a:pPr>
            <a:r>
              <a:rPr lang="en-US" sz="3200" dirty="0">
                <a:solidFill>
                  <a:srgbClr val="0070C0"/>
                </a:solidFill>
              </a:rPr>
              <a:t>Visit the FAA information table near registration area.</a:t>
            </a:r>
          </a:p>
          <a:p>
            <a:pPr marL="0" indent="0" algn="ctr">
              <a:buNone/>
            </a:pPr>
            <a:endParaRPr lang="en-US" sz="1400" dirty="0"/>
          </a:p>
          <a:p>
            <a:pPr marL="0" indent="0" algn="ctr">
              <a:buNone/>
            </a:pPr>
            <a:endParaRPr lang="en-US" sz="1400" dirty="0"/>
          </a:p>
          <a:p>
            <a:pPr marL="0" indent="0">
              <a:buNone/>
            </a:pPr>
            <a:r>
              <a:rPr lang="en-US" sz="3200" u="sng" dirty="0"/>
              <a:t>Virtual</a:t>
            </a:r>
            <a:r>
              <a:rPr lang="en-US" sz="3200" dirty="0"/>
              <a:t> Attendees:</a:t>
            </a:r>
          </a:p>
          <a:p>
            <a:pPr marL="0" indent="0">
              <a:buNone/>
            </a:pPr>
            <a:r>
              <a:rPr lang="en-US" sz="3200" dirty="0">
                <a:solidFill>
                  <a:srgbClr val="0070C0"/>
                </a:solidFill>
              </a:rPr>
              <a:t>Email </a:t>
            </a:r>
            <a:r>
              <a:rPr lang="en-US" sz="3200" dirty="0"/>
              <a:t>9-AAM-HIMS@faa.gov </a:t>
            </a:r>
            <a:r>
              <a:rPr lang="en-US" sz="3200" dirty="0">
                <a:solidFill>
                  <a:srgbClr val="0070C0"/>
                </a:solidFill>
              </a:rPr>
              <a:t>for details.</a:t>
            </a:r>
          </a:p>
          <a:p>
            <a:pPr marL="0" indent="0">
              <a:spcBef>
                <a:spcPts val="0"/>
              </a:spcBef>
              <a:buNone/>
            </a:pPr>
            <a:endParaRPr lang="en-US" sz="1100" dirty="0">
              <a:solidFill>
                <a:srgbClr val="0070C0"/>
              </a:solidFill>
            </a:endParaRPr>
          </a:p>
          <a:p>
            <a:pPr marL="0" indent="0" algn="ctr">
              <a:spcBef>
                <a:spcPts val="0"/>
              </a:spcBef>
              <a:buNone/>
            </a:pPr>
            <a:endParaRPr lang="en-US" sz="1800" dirty="0"/>
          </a:p>
          <a:p>
            <a:pPr marL="0" indent="0" algn="ctr">
              <a:spcBef>
                <a:spcPts val="0"/>
              </a:spcBef>
              <a:buNone/>
            </a:pPr>
            <a:endParaRPr lang="en-US" sz="1800" dirty="0"/>
          </a:p>
          <a:p>
            <a:pPr marL="0" indent="0">
              <a:spcBef>
                <a:spcPts val="0"/>
              </a:spcBef>
              <a:buNone/>
            </a:pPr>
            <a:r>
              <a:rPr lang="en-US" dirty="0"/>
              <a:t>Current HIMS Provider?</a:t>
            </a:r>
          </a:p>
          <a:p>
            <a:pPr marL="0" indent="0">
              <a:spcBef>
                <a:spcPts val="0"/>
              </a:spcBef>
              <a:buNone/>
            </a:pPr>
            <a:endParaRPr lang="en-US" sz="1100" dirty="0">
              <a:solidFill>
                <a:srgbClr val="0070C0"/>
              </a:solidFill>
            </a:endParaRPr>
          </a:p>
          <a:p>
            <a:pPr marL="0" indent="0">
              <a:spcBef>
                <a:spcPts val="0"/>
              </a:spcBef>
              <a:buNone/>
            </a:pPr>
            <a:r>
              <a:rPr lang="en-US" sz="3200" dirty="0">
                <a:solidFill>
                  <a:srgbClr val="0070C0"/>
                </a:solidFill>
              </a:rPr>
              <a:t>If there is an update to your contact information,</a:t>
            </a:r>
          </a:p>
          <a:p>
            <a:pPr marL="0" indent="0">
              <a:spcBef>
                <a:spcPts val="0"/>
              </a:spcBef>
              <a:buNone/>
            </a:pPr>
            <a:r>
              <a:rPr lang="en-US" sz="3200" dirty="0">
                <a:solidFill>
                  <a:srgbClr val="0070C0"/>
                </a:solidFill>
              </a:rPr>
              <a:t>take the same steps as above.</a:t>
            </a:r>
          </a:p>
          <a:p>
            <a:endParaRPr lang="en-US" dirty="0">
              <a:latin typeface="Arial" pitchFamily="34" charset="0"/>
              <a:cs typeface="Arial" pitchFamily="34" charset="0"/>
              <a:sym typeface="Wingdings" pitchFamily="2" charset="2"/>
            </a:endParaRPr>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FAA HIMS AME &amp; PNP Listings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10</a:t>
            </a:fld>
            <a:endParaRPr lang="en-US" dirty="0"/>
          </a:p>
        </p:txBody>
      </p:sp>
    </p:spTree>
    <p:extLst>
      <p:ext uri="{BB962C8B-B14F-4D97-AF65-F5344CB8AC3E}">
        <p14:creationId xmlns:p14="http://schemas.microsoft.com/office/powerpoint/2010/main" val="182628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228600"/>
          <a:ext cx="8305800" cy="56388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6388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6"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7" name="Title 1"/>
          <p:cNvSpPr txBox="1">
            <a:spLocks/>
          </p:cNvSpPr>
          <p:nvPr/>
        </p:nvSpPr>
        <p:spPr>
          <a:xfrm>
            <a:off x="2249063" y="1637602"/>
            <a:ext cx="7693873" cy="12595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Airline Donations</a:t>
            </a:r>
          </a:p>
        </p:txBody>
      </p:sp>
      <p:sp>
        <p:nvSpPr>
          <p:cNvPr id="2" name="Slide Number Placeholder 3">
            <a:extLst>
              <a:ext uri="{FF2B5EF4-FFF2-40B4-BE49-F238E27FC236}">
                <a16:creationId xmlns:a16="http://schemas.microsoft.com/office/drawing/2014/main" id="{241392B1-617B-51B5-9FF4-ED9085C6A50A}"/>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100</a:t>
            </a:fld>
            <a:endParaRPr lang="en-US" dirty="0">
              <a:solidFill>
                <a:prstClr val="white"/>
              </a:solidFill>
            </a:endParaRPr>
          </a:p>
        </p:txBody>
      </p:sp>
      <p:sp>
        <p:nvSpPr>
          <p:cNvPr id="3" name="Rectangle 2">
            <a:extLst>
              <a:ext uri="{FF2B5EF4-FFF2-40B4-BE49-F238E27FC236}">
                <a16:creationId xmlns:a16="http://schemas.microsoft.com/office/drawing/2014/main" id="{D89571B1-4234-1A43-F039-BEE791B21121}"/>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A6D5C7F3-D3BA-C63A-858E-EE4CAF3DD9AB}"/>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5" name="Picture 14">
            <a:extLst>
              <a:ext uri="{FF2B5EF4-FFF2-40B4-BE49-F238E27FC236}">
                <a16:creationId xmlns:a16="http://schemas.microsoft.com/office/drawing/2014/main" id="{03B75479-9C3B-FE4A-D5A8-4DC75E06D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6" name="Slide Number Placeholder 2">
            <a:extLst>
              <a:ext uri="{FF2B5EF4-FFF2-40B4-BE49-F238E27FC236}">
                <a16:creationId xmlns:a16="http://schemas.microsoft.com/office/drawing/2014/main" id="{9C63656D-6C8E-3F38-6685-6993B6EE1693}"/>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13</a:t>
            </a:r>
          </a:p>
        </p:txBody>
      </p:sp>
      <p:pic>
        <p:nvPicPr>
          <p:cNvPr id="4" name="Picture 3" descr="A picture containing transport, aircraft, airplane&#10;&#10;Description automatically generated">
            <a:extLst>
              <a:ext uri="{FF2B5EF4-FFF2-40B4-BE49-F238E27FC236}">
                <a16:creationId xmlns:a16="http://schemas.microsoft.com/office/drawing/2014/main" id="{3A924108-86F4-38B5-53BE-46245937D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14600" y="-304800"/>
            <a:ext cx="7277101" cy="7277101"/>
          </a:xfrm>
          <a:prstGeom prst="rect">
            <a:avLst/>
          </a:prstGeom>
        </p:spPr>
      </p:pic>
      <p:sp>
        <p:nvSpPr>
          <p:cNvPr id="9" name="TextBox 8">
            <a:extLst>
              <a:ext uri="{FF2B5EF4-FFF2-40B4-BE49-F238E27FC236}">
                <a16:creationId xmlns:a16="http://schemas.microsoft.com/office/drawing/2014/main" id="{F638E53F-E8F4-1979-4C27-7A4C9814ED3A}"/>
              </a:ext>
            </a:extLst>
          </p:cNvPr>
          <p:cNvSpPr txBox="1"/>
          <p:nvPr/>
        </p:nvSpPr>
        <p:spPr>
          <a:xfrm>
            <a:off x="5049193" y="4648200"/>
            <a:ext cx="2398413" cy="215444"/>
          </a:xfrm>
          <a:prstGeom prst="rect">
            <a:avLst/>
          </a:prstGeom>
          <a:noFill/>
        </p:spPr>
        <p:txBody>
          <a:bodyPr wrap="none" rtlCol="0">
            <a:spAutoFit/>
          </a:bodyPr>
          <a:lstStyle/>
          <a:p>
            <a:r>
              <a:rPr lang="en-US" sz="800" dirty="0"/>
              <a:t>Source: https://www.freeiconspng.com/img/2495</a:t>
            </a:r>
          </a:p>
        </p:txBody>
      </p:sp>
    </p:spTree>
    <p:extLst>
      <p:ext uri="{BB962C8B-B14F-4D97-AF65-F5344CB8AC3E}">
        <p14:creationId xmlns:p14="http://schemas.microsoft.com/office/powerpoint/2010/main" val="15103417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152400"/>
          <a:ext cx="8305800" cy="57150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150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6"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7" name="Title 1"/>
          <p:cNvSpPr txBox="1">
            <a:spLocks/>
          </p:cNvSpPr>
          <p:nvPr/>
        </p:nvSpPr>
        <p:spPr>
          <a:xfrm>
            <a:off x="2209801" y="1526971"/>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In Conclusion</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8" name="Content Placeholder 2"/>
          <p:cNvSpPr txBox="1">
            <a:spLocks/>
          </p:cNvSpPr>
          <p:nvPr/>
        </p:nvSpPr>
        <p:spPr>
          <a:xfrm>
            <a:off x="1371600" y="2478435"/>
            <a:ext cx="9829800" cy="3276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Aviation Family Fund is a </a:t>
            </a:r>
            <a:r>
              <a:rPr kumimoji="0" lang="en-US" sz="2800" b="1" i="1" u="sng" strike="noStrike" kern="1200" cap="none" spc="0" normalizeH="0" baseline="0" noProof="0" dirty="0">
                <a:ln>
                  <a:noFill/>
                </a:ln>
                <a:solidFill>
                  <a:srgbClr val="000066"/>
                </a:solidFill>
                <a:effectLst/>
                <a:uLnTx/>
                <a:uFillTx/>
                <a:latin typeface="Calibri" panose="020F0502020204030204"/>
                <a:ea typeface="+mn-ea"/>
                <a:cs typeface="+mn-cs"/>
              </a:rPr>
              <a:t>true</a:t>
            </a:r>
            <a:r>
              <a:rPr kumimoji="0" lang="en-US" sz="2800" b="0" i="0" u="none" strike="noStrike" kern="1200" cap="none" spc="0" normalizeH="0" baseline="0" noProof="0" dirty="0">
                <a:ln>
                  <a:noFill/>
                </a:ln>
                <a:solidFill>
                  <a:srgbClr val="000066"/>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Nonprofit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sng" strike="noStrike" kern="1200" cap="none" spc="0" normalizeH="0" baseline="0" noProof="0" dirty="0">
                <a:ln>
                  <a:noFill/>
                </a:ln>
                <a:solidFill>
                  <a:sysClr val="windowText" lastClr="000000"/>
                </a:solidFill>
                <a:effectLst/>
                <a:uLnTx/>
                <a:uFillTx/>
                <a:latin typeface="Calibri" panose="020F0502020204030204"/>
                <a:ea typeface="+mn-ea"/>
                <a:cs typeface="+mn-cs"/>
              </a:rPr>
              <a:t>NO</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salaries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sng" strike="noStrike" kern="1200" cap="none" spc="0" normalizeH="0" baseline="0" noProof="0" dirty="0">
                <a:ln>
                  <a:noFill/>
                </a:ln>
                <a:solidFill>
                  <a:sysClr val="windowText" lastClr="000000"/>
                </a:solidFill>
                <a:effectLst/>
                <a:uLnTx/>
                <a:uFillTx/>
                <a:latin typeface="Calibri" panose="020F0502020204030204"/>
                <a:ea typeface="+mn-ea"/>
                <a:cs typeface="+mn-cs"/>
              </a:rPr>
              <a:t>NO</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expense accounts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sng" strike="noStrike" kern="1200" cap="none" spc="0" normalizeH="0" baseline="0" noProof="0" dirty="0">
                <a:ln>
                  <a:noFill/>
                </a:ln>
                <a:solidFill>
                  <a:sysClr val="windowText" lastClr="000000"/>
                </a:solidFill>
                <a:effectLst/>
                <a:uLnTx/>
                <a:uFillTx/>
                <a:latin typeface="Calibri" panose="020F0502020204030204"/>
                <a:ea typeface="+mn-ea"/>
                <a:cs typeface="+mn-cs"/>
              </a:rPr>
              <a:t>NO</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corporate jet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solidFill>
                <a:sysClr val="windowText" lastClr="000000"/>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Quickbooks</a:t>
            </a:r>
            <a:r>
              <a:rPr kumimoji="0" lang="en-US" sz="2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&amp; professional accountant services only</a:t>
            </a:r>
          </a:p>
        </p:txBody>
      </p:sp>
      <p:sp>
        <p:nvSpPr>
          <p:cNvPr id="2" name="Slide Number Placeholder 3">
            <a:extLst>
              <a:ext uri="{FF2B5EF4-FFF2-40B4-BE49-F238E27FC236}">
                <a16:creationId xmlns:a16="http://schemas.microsoft.com/office/drawing/2014/main" id="{3CD10269-DF1B-9EC2-4AFF-FD50E669399C}"/>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101</a:t>
            </a:fld>
            <a:endParaRPr lang="en-US" dirty="0">
              <a:solidFill>
                <a:prstClr val="white"/>
              </a:solidFill>
            </a:endParaRPr>
          </a:p>
        </p:txBody>
      </p:sp>
      <p:sp>
        <p:nvSpPr>
          <p:cNvPr id="3" name="Rectangle 2">
            <a:extLst>
              <a:ext uri="{FF2B5EF4-FFF2-40B4-BE49-F238E27FC236}">
                <a16:creationId xmlns:a16="http://schemas.microsoft.com/office/drawing/2014/main" id="{F046D15F-C1FF-6145-B64D-C44852D35ADC}"/>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D42B8FA6-2714-1F9C-EFCB-A7DE49B94132}"/>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5" name="Picture 14">
            <a:extLst>
              <a:ext uri="{FF2B5EF4-FFF2-40B4-BE49-F238E27FC236}">
                <a16:creationId xmlns:a16="http://schemas.microsoft.com/office/drawing/2014/main" id="{BA344F40-1D6F-5AD8-00C2-B0EFE5E27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6" name="Slide Number Placeholder 2">
            <a:extLst>
              <a:ext uri="{FF2B5EF4-FFF2-40B4-BE49-F238E27FC236}">
                <a16:creationId xmlns:a16="http://schemas.microsoft.com/office/drawing/2014/main" id="{F754A28B-22B9-EA74-6726-14B87E05709C}"/>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14</a:t>
            </a:r>
          </a:p>
        </p:txBody>
      </p:sp>
    </p:spTree>
    <p:extLst>
      <p:ext uri="{BB962C8B-B14F-4D97-AF65-F5344CB8AC3E}">
        <p14:creationId xmlns:p14="http://schemas.microsoft.com/office/powerpoint/2010/main" val="14707494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228600"/>
          <a:ext cx="8305800" cy="56388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6388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6"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7" name="Title 1"/>
          <p:cNvSpPr txBox="1">
            <a:spLocks/>
          </p:cNvSpPr>
          <p:nvPr/>
        </p:nvSpPr>
        <p:spPr>
          <a:xfrm>
            <a:off x="2270398" y="1569149"/>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Questions?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8" name="Content Placeholder 2"/>
          <p:cNvSpPr txBox="1">
            <a:spLocks/>
          </p:cNvSpPr>
          <p:nvPr/>
        </p:nvSpPr>
        <p:spPr>
          <a:xfrm>
            <a:off x="2438400" y="2541490"/>
            <a:ext cx="7353300" cy="3276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Contact Information:</a:t>
            </a:r>
            <a:r>
              <a:rPr kumimoji="0" lang="en-US" sz="2800" b="0" i="0" u="none" strike="noStrike" kern="1200" cap="none" spc="0" normalizeH="0" baseline="0" noProof="0" dirty="0">
                <a:ln>
                  <a:noFill/>
                </a:ln>
                <a:solidFill>
                  <a:srgbClr val="369C9C"/>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a:t>
            </a:r>
          </a:p>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66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aviationfamilyfund.org</a:t>
            </a:r>
            <a:endParaRPr kumimoji="0" lang="en-US" sz="2800" b="1" i="0" u="none" strike="noStrike" kern="1200" cap="none" spc="0" normalizeH="0" baseline="0" noProof="0" dirty="0">
              <a:ln>
                <a:noFill/>
              </a:ln>
              <a:solidFill>
                <a:srgbClr val="0066FF"/>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Dana Archibald, NCAC-1, SAP, LAP-C</a:t>
            </a:r>
          </a:p>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ysClr val="windowText" lastClr="000000"/>
                </a:solidFill>
                <a:latin typeface="Calibri" panose="020F0502020204030204"/>
              </a:rPr>
              <a:t>President</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(919)-608-1735</a:t>
            </a:r>
          </a:p>
          <a:p>
            <a:pPr marL="6858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Slide Number Placeholder 3">
            <a:extLst>
              <a:ext uri="{FF2B5EF4-FFF2-40B4-BE49-F238E27FC236}">
                <a16:creationId xmlns:a16="http://schemas.microsoft.com/office/drawing/2014/main" id="{AA1400E1-D32A-A40A-B932-3D5C56CBE25F}"/>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102</a:t>
            </a:fld>
            <a:endParaRPr lang="en-US" dirty="0">
              <a:solidFill>
                <a:prstClr val="white"/>
              </a:solidFill>
            </a:endParaRPr>
          </a:p>
        </p:txBody>
      </p:sp>
      <p:sp>
        <p:nvSpPr>
          <p:cNvPr id="3" name="Rectangle 2">
            <a:extLst>
              <a:ext uri="{FF2B5EF4-FFF2-40B4-BE49-F238E27FC236}">
                <a16:creationId xmlns:a16="http://schemas.microsoft.com/office/drawing/2014/main" id="{471848A7-98B6-721F-6C40-CAEF84B19F7F}"/>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DD30ADE9-F32D-8DB4-2C9C-CC650ABF7DC3}"/>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5" name="Picture 14">
            <a:extLst>
              <a:ext uri="{FF2B5EF4-FFF2-40B4-BE49-F238E27FC236}">
                <a16:creationId xmlns:a16="http://schemas.microsoft.com/office/drawing/2014/main" id="{92247640-C863-74F7-8FF8-EEC6EA8E8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6" name="Slide Number Placeholder 2">
            <a:extLst>
              <a:ext uri="{FF2B5EF4-FFF2-40B4-BE49-F238E27FC236}">
                <a16:creationId xmlns:a16="http://schemas.microsoft.com/office/drawing/2014/main" id="{62402C75-91B5-9A3B-85CF-B57DA54EAC72}"/>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15</a:t>
            </a:r>
          </a:p>
        </p:txBody>
      </p:sp>
    </p:spTree>
    <p:extLst>
      <p:ext uri="{BB962C8B-B14F-4D97-AF65-F5344CB8AC3E}">
        <p14:creationId xmlns:p14="http://schemas.microsoft.com/office/powerpoint/2010/main" val="13325474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8800" y="762000"/>
            <a:ext cx="7467600" cy="1333500"/>
          </a:xfrm>
        </p:spPr>
        <p:txBody>
          <a:bodyPr>
            <a:normAutofit/>
          </a:bodyPr>
          <a:lstStyle/>
          <a:p>
            <a:r>
              <a:rPr lang="en-US" sz="3600" dirty="0"/>
              <a:t>HIMS Psychiatric and Psychological Evaluation</a:t>
            </a:r>
          </a:p>
        </p:txBody>
      </p:sp>
      <p:sp>
        <p:nvSpPr>
          <p:cNvPr id="3" name="Text Placeholder 2"/>
          <p:cNvSpPr>
            <a:spLocks noGrp="1"/>
          </p:cNvSpPr>
          <p:nvPr>
            <p:ph type="body" sz="quarter" idx="11"/>
          </p:nvPr>
        </p:nvSpPr>
        <p:spPr>
          <a:xfrm>
            <a:off x="1828800" y="2286000"/>
            <a:ext cx="7543800" cy="1524000"/>
          </a:xfrm>
        </p:spPr>
        <p:txBody>
          <a:bodyPr>
            <a:normAutofit fontScale="92500" lnSpcReduction="20000"/>
          </a:bodyPr>
          <a:lstStyle/>
          <a:p>
            <a:r>
              <a:rPr lang="en-US" dirty="0"/>
              <a:t>Paul Sargent M.D., FAPA</a:t>
            </a:r>
            <a:br>
              <a:rPr lang="en-US" dirty="0"/>
            </a:br>
            <a:r>
              <a:rPr lang="en-US" dirty="0"/>
              <a:t>Psychiatry, Brain Injury Medicine</a:t>
            </a:r>
            <a:br>
              <a:rPr lang="en-US" dirty="0"/>
            </a:br>
            <a:br>
              <a:rPr lang="en-US" dirty="0"/>
            </a:br>
            <a:r>
              <a:rPr lang="en-US" dirty="0"/>
              <a:t>Dan DaSilva, Ph.D.</a:t>
            </a:r>
            <a:br>
              <a:rPr lang="en-US" dirty="0"/>
            </a:br>
            <a:r>
              <a:rPr lang="en-US" dirty="0"/>
              <a:t>Aviation and Pediatric Neuropsychology</a:t>
            </a:r>
          </a:p>
        </p:txBody>
      </p:sp>
      <p:sp>
        <p:nvSpPr>
          <p:cNvPr id="5" name="TextBox 4">
            <a:extLst>
              <a:ext uri="{FF2B5EF4-FFF2-40B4-BE49-F238E27FC236}">
                <a16:creationId xmlns:a16="http://schemas.microsoft.com/office/drawing/2014/main" id="{E8E7E848-10E4-485E-A0EA-5ED176A4DE73}"/>
              </a:ext>
            </a:extLst>
          </p:cNvPr>
          <p:cNvSpPr txBox="1"/>
          <p:nvPr/>
        </p:nvSpPr>
        <p:spPr>
          <a:xfrm>
            <a:off x="3810000" y="2277057"/>
            <a:ext cx="4572000" cy="923330"/>
          </a:xfrm>
          <a:prstGeom prst="rect">
            <a:avLst/>
          </a:prstGeom>
          <a:noFill/>
        </p:spPr>
        <p:txBody>
          <a:bodyPr wrap="square">
            <a:spAutoFit/>
          </a:bodyPr>
          <a:lstStyle/>
          <a:p>
            <a:br>
              <a:rPr lang="en-US" dirty="0">
                <a:solidFill>
                  <a:schemeClr val="bg1"/>
                </a:solidFill>
              </a:rPr>
            </a:br>
            <a:br>
              <a:rPr lang="en-US" dirty="0">
                <a:solidFill>
                  <a:schemeClr val="bg1"/>
                </a:solidFill>
                <a:latin typeface="Times" pitchFamily="18" charset="0"/>
              </a:rPr>
            </a:br>
            <a:endParaRPr lang="en-US" dirty="0">
              <a:solidFill>
                <a:schemeClr val="bg1"/>
              </a:solidFill>
            </a:endParaRPr>
          </a:p>
        </p:txBody>
      </p:sp>
    </p:spTree>
    <p:extLst>
      <p:ext uri="{BB962C8B-B14F-4D97-AF65-F5344CB8AC3E}">
        <p14:creationId xmlns:p14="http://schemas.microsoft.com/office/powerpoint/2010/main" val="10085336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8094" y="838200"/>
            <a:ext cx="8229600" cy="3825240"/>
          </a:xfrm>
        </p:spPr>
        <p:txBody>
          <a:bodyPr>
            <a:noAutofit/>
          </a:bodyPr>
          <a:lstStyle/>
          <a:p>
            <a:pPr>
              <a:lnSpc>
                <a:spcPts val="3375"/>
              </a:lnSpc>
            </a:pPr>
            <a:r>
              <a:rPr lang="en-US" dirty="0">
                <a:latin typeface="Calibri" panose="020F0502020204030204" pitchFamily="34" charset="0"/>
                <a:cs typeface="Calibri" panose="020F0502020204030204" pitchFamily="34" charset="0"/>
              </a:rPr>
              <a:t>Developing a </a:t>
            </a:r>
            <a:r>
              <a:rPr lang="en-US" b="1" u="sng" dirty="0">
                <a:latin typeface="Calibri" panose="020F0502020204030204" pitchFamily="34" charset="0"/>
                <a:cs typeface="Calibri" panose="020F0502020204030204" pitchFamily="34" charset="0"/>
              </a:rPr>
              <a:t>collaborative approach </a:t>
            </a:r>
            <a:r>
              <a:rPr lang="en-US" dirty="0">
                <a:latin typeface="Calibri" panose="020F0502020204030204" pitchFamily="34" charset="0"/>
                <a:cs typeface="Calibri" panose="020F0502020204030204" pitchFamily="34" charset="0"/>
              </a:rPr>
              <a:t>to evaluation / consultation. </a:t>
            </a:r>
          </a:p>
          <a:p>
            <a:pPr>
              <a:lnSpc>
                <a:spcPts val="3375"/>
              </a:lnSpc>
            </a:pPr>
            <a:r>
              <a:rPr lang="en-US" dirty="0">
                <a:latin typeface="Calibri" panose="020F0502020204030204" pitchFamily="34" charset="0"/>
                <a:cs typeface="Calibri" panose="020F0502020204030204" pitchFamily="34" charset="0"/>
              </a:rPr>
              <a:t>Improved familiarity / </a:t>
            </a:r>
            <a:r>
              <a:rPr lang="en-US" b="1" u="sng" dirty="0">
                <a:latin typeface="Calibri" panose="020F0502020204030204" pitchFamily="34" charset="0"/>
                <a:cs typeface="Calibri" panose="020F0502020204030204" pitchFamily="34" charset="0"/>
              </a:rPr>
              <a:t>FAA guidelines;</a:t>
            </a:r>
            <a:r>
              <a:rPr lang="en-US" dirty="0">
                <a:latin typeface="Calibri" panose="020F0502020204030204" pitchFamily="34" charset="0"/>
                <a:cs typeface="Calibri" panose="020F0502020204030204" pitchFamily="34" charset="0"/>
              </a:rPr>
              <a:t> 14CFR67. </a:t>
            </a:r>
          </a:p>
          <a:p>
            <a:pPr>
              <a:lnSpc>
                <a:spcPts val="3375"/>
              </a:lnSpc>
            </a:pPr>
            <a:r>
              <a:rPr lang="en-US" b="1" u="sng" dirty="0">
                <a:latin typeface="Calibri" panose="020F0502020204030204" pitchFamily="34" charset="0"/>
                <a:cs typeface="Calibri" panose="020F0502020204030204" pitchFamily="34" charset="0"/>
              </a:rPr>
              <a:t>Differences</a:t>
            </a:r>
            <a:r>
              <a:rPr lang="en-US" dirty="0">
                <a:latin typeface="Calibri" panose="020F0502020204030204" pitchFamily="34" charset="0"/>
                <a:cs typeface="Calibri" panose="020F0502020204030204" pitchFamily="34" charset="0"/>
              </a:rPr>
              <a:t> between DSM-IV, DSM 5, and 14CFR67 in diagnoses.</a:t>
            </a:r>
          </a:p>
          <a:p>
            <a:pPr>
              <a:lnSpc>
                <a:spcPts val="3375"/>
              </a:lnSpc>
            </a:pPr>
            <a:r>
              <a:rPr lang="en-US" dirty="0">
                <a:latin typeface="Calibri" panose="020F0502020204030204" pitchFamily="34" charset="0"/>
                <a:cs typeface="Calibri" panose="020F0502020204030204" pitchFamily="34" charset="0"/>
              </a:rPr>
              <a:t>“Rules of Engagement” for </a:t>
            </a:r>
            <a:r>
              <a:rPr lang="en-US" b="1" u="sng" dirty="0">
                <a:latin typeface="Calibri" panose="020F0502020204030204" pitchFamily="34" charset="0"/>
                <a:cs typeface="Calibri" panose="020F0502020204030204" pitchFamily="34" charset="0"/>
              </a:rPr>
              <a:t>independent </a:t>
            </a:r>
            <a:r>
              <a:rPr lang="en-US" dirty="0">
                <a:latin typeface="Calibri" panose="020F0502020204030204" pitchFamily="34" charset="0"/>
                <a:cs typeface="Calibri" panose="020F0502020204030204" pitchFamily="34" charset="0"/>
              </a:rPr>
              <a:t>evaluations.</a:t>
            </a:r>
          </a:p>
          <a:p>
            <a:pPr>
              <a:lnSpc>
                <a:spcPts val="3375"/>
              </a:lnSpc>
            </a:pPr>
            <a:r>
              <a:rPr lang="en-US" dirty="0">
                <a:latin typeface="Calibri" panose="020F0502020204030204" pitchFamily="34" charset="0"/>
                <a:cs typeface="Calibri" panose="020F0502020204030204" pitchFamily="34" charset="0"/>
              </a:rPr>
              <a:t>Gathering </a:t>
            </a:r>
            <a:r>
              <a:rPr lang="en-US" b="1" u="sng" dirty="0">
                <a:latin typeface="Calibri" panose="020F0502020204030204" pitchFamily="34" charset="0"/>
                <a:cs typeface="Calibri" panose="020F0502020204030204" pitchFamily="34" charset="0"/>
              </a:rPr>
              <a:t>collateral history and evidence </a:t>
            </a:r>
            <a:r>
              <a:rPr lang="en-US" dirty="0">
                <a:latin typeface="Calibri" panose="020F0502020204030204" pitchFamily="34" charset="0"/>
                <a:cs typeface="Calibri" panose="020F0502020204030204" pitchFamily="34" charset="0"/>
              </a:rPr>
              <a:t>to support conclusions.</a:t>
            </a:r>
          </a:p>
          <a:p>
            <a:pPr>
              <a:lnSpc>
                <a:spcPts val="3375"/>
              </a:lnSpc>
            </a:pPr>
            <a:r>
              <a:rPr lang="en-US" dirty="0">
                <a:latin typeface="Calibri" panose="020F0502020204030204" pitchFamily="34" charset="0"/>
                <a:cs typeface="Calibri" panose="020F0502020204030204" pitchFamily="34" charset="0"/>
              </a:rPr>
              <a:t>Evaluating the </a:t>
            </a:r>
            <a:r>
              <a:rPr lang="en-US" b="1" u="sng" dirty="0">
                <a:latin typeface="Calibri" panose="020F0502020204030204" pitchFamily="34" charset="0"/>
                <a:cs typeface="Calibri" panose="020F0502020204030204" pitchFamily="34" charset="0"/>
              </a:rPr>
              <a:t>quality</a:t>
            </a:r>
            <a:r>
              <a:rPr lang="en-US" dirty="0">
                <a:latin typeface="Calibri" panose="020F0502020204030204" pitchFamily="34" charset="0"/>
                <a:cs typeface="Calibri" panose="020F0502020204030204" pitchFamily="34" charset="0"/>
              </a:rPr>
              <a:t> of a recovery program and </a:t>
            </a:r>
            <a:r>
              <a:rPr lang="en-US" b="1" u="sng" dirty="0">
                <a:latin typeface="Calibri" panose="020F0502020204030204" pitchFamily="34" charset="0"/>
                <a:cs typeface="Calibri" panose="020F0502020204030204" pitchFamily="34" charset="0"/>
              </a:rPr>
              <a:t>risk</a:t>
            </a:r>
            <a:r>
              <a:rPr lang="en-US" dirty="0">
                <a:latin typeface="Calibri" panose="020F0502020204030204" pitchFamily="34" charset="0"/>
                <a:cs typeface="Calibri" panose="020F0502020204030204" pitchFamily="34" charset="0"/>
              </a:rPr>
              <a:t> for relapse.</a:t>
            </a:r>
          </a:p>
          <a:p>
            <a:pPr>
              <a:lnSpc>
                <a:spcPts val="3375"/>
              </a:lnSpc>
            </a:pPr>
            <a:r>
              <a:rPr lang="en-US" dirty="0">
                <a:latin typeface="Calibri" panose="020F0502020204030204" pitchFamily="34" charset="0"/>
                <a:cs typeface="Calibri" panose="020F0502020204030204" pitchFamily="34" charset="0"/>
              </a:rPr>
              <a:t>Developing an </a:t>
            </a:r>
            <a:r>
              <a:rPr lang="en-US" b="1" u="sng" dirty="0">
                <a:latin typeface="Calibri" panose="020F0502020204030204" pitchFamily="34" charset="0"/>
                <a:cs typeface="Calibri" panose="020F0502020204030204" pitchFamily="34" charset="0"/>
              </a:rPr>
              <a:t>effective</a:t>
            </a:r>
            <a:r>
              <a:rPr lang="en-US" dirty="0">
                <a:latin typeface="Calibri" panose="020F0502020204030204" pitchFamily="34" charset="0"/>
                <a:cs typeface="Calibri" panose="020F0502020204030204" pitchFamily="34" charset="0"/>
              </a:rPr>
              <a:t> plan for follow up and monitoring.</a:t>
            </a:r>
          </a:p>
          <a:p>
            <a:pPr>
              <a:lnSpc>
                <a:spcPts val="3375"/>
              </a:lnSpc>
            </a:pPr>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981200" y="76200"/>
            <a:ext cx="8229600" cy="857250"/>
          </a:xfrm>
        </p:spPr>
        <p:txBody>
          <a:bodyPr>
            <a:normAutofit/>
          </a:bodyPr>
          <a:lstStyle/>
          <a:p>
            <a:pPr algn="ctr"/>
            <a:r>
              <a:rPr lang="en-US" sz="3200" dirty="0">
                <a:solidFill>
                  <a:srgbClr val="00B0F0"/>
                </a:solidFill>
              </a:rPr>
              <a:t>Learning Objectives</a:t>
            </a:r>
          </a:p>
        </p:txBody>
      </p:sp>
      <p:sp>
        <p:nvSpPr>
          <p:cNvPr id="4" name="Slide Number Placeholder 3">
            <a:extLst>
              <a:ext uri="{FF2B5EF4-FFF2-40B4-BE49-F238E27FC236}">
                <a16:creationId xmlns:a16="http://schemas.microsoft.com/office/drawing/2014/main" id="{E04EFFF7-BFF0-689D-7BC4-4B637E5E44A7}"/>
              </a:ext>
            </a:extLst>
          </p:cNvPr>
          <p:cNvSpPr>
            <a:spLocks noGrp="1"/>
          </p:cNvSpPr>
          <p:nvPr>
            <p:ph type="sldNum" sz="quarter" idx="4"/>
          </p:nvPr>
        </p:nvSpPr>
        <p:spPr/>
        <p:txBody>
          <a:bodyPr/>
          <a:lstStyle/>
          <a:p>
            <a:fld id="{50021088-4A68-45C2-A789-B57BB525981C}" type="slidenum">
              <a:rPr lang="en-US" smtClean="0"/>
              <a:pPr/>
              <a:t>104</a:t>
            </a:fld>
            <a:endParaRPr lang="en-US" dirty="0"/>
          </a:p>
        </p:txBody>
      </p:sp>
    </p:spTree>
    <p:extLst>
      <p:ext uri="{BB962C8B-B14F-4D97-AF65-F5344CB8AC3E}">
        <p14:creationId xmlns:p14="http://schemas.microsoft.com/office/powerpoint/2010/main" val="17422648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28600"/>
            <a:ext cx="8229600" cy="727838"/>
          </a:xfrm>
        </p:spPr>
        <p:txBody>
          <a:bodyPr>
            <a:normAutofit/>
          </a:bodyPr>
          <a:lstStyle/>
          <a:p>
            <a:pPr algn="ctr"/>
            <a:r>
              <a:rPr lang="en-US" sz="3200" dirty="0">
                <a:solidFill>
                  <a:srgbClr val="00B0F0"/>
                </a:solidFill>
              </a:rPr>
              <a:t>The Role of the HIMS Psychiatrist</a:t>
            </a:r>
          </a:p>
        </p:txBody>
      </p:sp>
      <p:sp>
        <p:nvSpPr>
          <p:cNvPr id="4" name="Slide Number Placeholder 3">
            <a:extLst>
              <a:ext uri="{FF2B5EF4-FFF2-40B4-BE49-F238E27FC236}">
                <a16:creationId xmlns:a16="http://schemas.microsoft.com/office/drawing/2014/main" id="{AD0896C6-53FB-F3DD-43B7-9B252FE5303F}"/>
              </a:ext>
            </a:extLst>
          </p:cNvPr>
          <p:cNvSpPr>
            <a:spLocks noGrp="1"/>
          </p:cNvSpPr>
          <p:nvPr>
            <p:ph type="sldNum" sz="quarter" idx="4"/>
          </p:nvPr>
        </p:nvSpPr>
        <p:spPr/>
        <p:txBody>
          <a:bodyPr/>
          <a:lstStyle/>
          <a:p>
            <a:fld id="{50021088-4A68-45C2-A789-B57BB525981C}" type="slidenum">
              <a:rPr lang="en-US" smtClean="0"/>
              <a:pPr/>
              <a:t>105</a:t>
            </a:fld>
            <a:endParaRPr lang="en-US" dirty="0"/>
          </a:p>
        </p:txBody>
      </p:sp>
      <p:sp>
        <p:nvSpPr>
          <p:cNvPr id="6" name="TextBox 5">
            <a:extLst>
              <a:ext uri="{FF2B5EF4-FFF2-40B4-BE49-F238E27FC236}">
                <a16:creationId xmlns:a16="http://schemas.microsoft.com/office/drawing/2014/main" id="{57290259-D5E0-0C9E-26C1-A4F48693023C}"/>
              </a:ext>
            </a:extLst>
          </p:cNvPr>
          <p:cNvSpPr txBox="1"/>
          <p:nvPr/>
        </p:nvSpPr>
        <p:spPr>
          <a:xfrm>
            <a:off x="8305800" y="5941465"/>
            <a:ext cx="2209800" cy="215444"/>
          </a:xfrm>
          <a:prstGeom prst="rect">
            <a:avLst/>
          </a:prstGeom>
          <a:noFill/>
        </p:spPr>
        <p:txBody>
          <a:bodyPr wrap="square">
            <a:spAutoFit/>
          </a:bodyPr>
          <a:lstStyle/>
          <a:p>
            <a:pPr algn="ctr"/>
            <a:r>
              <a:rPr lang="en-US" sz="800" dirty="0">
                <a:solidFill>
                  <a:srgbClr val="191B26"/>
                </a:solidFill>
                <a:latin typeface="Open Sans" panose="020B0606030504020204" pitchFamily="34" charset="0"/>
              </a:rPr>
              <a:t>Image by </a:t>
            </a:r>
            <a:r>
              <a:rPr lang="en-US" sz="800" u="sng" dirty="0">
                <a:solidFill>
                  <a:srgbClr val="191B26"/>
                </a:solidFill>
                <a:latin typeface="Open Sans" panose="020B0606030504020204" pitchFamily="34" charset="0"/>
                <a:hlinkClick r:id="rId2"/>
              </a:rPr>
              <a:t>Mohamed Hassan</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3"/>
              </a:rPr>
              <a:t>Pixabay</a:t>
            </a:r>
            <a:endParaRPr lang="en-US" sz="800" dirty="0"/>
          </a:p>
        </p:txBody>
      </p:sp>
      <p:pic>
        <p:nvPicPr>
          <p:cNvPr id="8" name="Picture 7" descr="A person sitting on a chair and writing on a tablet&#10;&#10;Description automatically generated">
            <a:extLst>
              <a:ext uri="{FF2B5EF4-FFF2-40B4-BE49-F238E27FC236}">
                <a16:creationId xmlns:a16="http://schemas.microsoft.com/office/drawing/2014/main" id="{AF579B25-1625-6397-78F9-0EB09B7F1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6534" y="956438"/>
            <a:ext cx="3113666" cy="2109022"/>
          </a:xfrm>
          <a:prstGeom prst="rect">
            <a:avLst/>
          </a:prstGeom>
        </p:spPr>
      </p:pic>
      <p:sp>
        <p:nvSpPr>
          <p:cNvPr id="3" name="Content Placeholder 2"/>
          <p:cNvSpPr>
            <a:spLocks noGrp="1"/>
          </p:cNvSpPr>
          <p:nvPr>
            <p:ph idx="1"/>
          </p:nvPr>
        </p:nvSpPr>
        <p:spPr>
          <a:xfrm>
            <a:off x="1981201" y="1371601"/>
            <a:ext cx="8229600" cy="3436557"/>
          </a:xfrm>
        </p:spPr>
        <p:txBody>
          <a:bodyPr>
            <a:noAutofit/>
          </a:bodyPr>
          <a:lstStyle/>
          <a:p>
            <a:r>
              <a:rPr lang="en-US" dirty="0">
                <a:latin typeface="Calibri" panose="020F0502020204030204" pitchFamily="34" charset="0"/>
                <a:cs typeface="Calibri" panose="020F0502020204030204" pitchFamily="34" charset="0"/>
              </a:rPr>
              <a:t>Eyes, Ears, Critical Thinking all engaged.</a:t>
            </a:r>
          </a:p>
          <a:p>
            <a:r>
              <a:rPr lang="en-US" dirty="0">
                <a:latin typeface="Calibri" panose="020F0502020204030204" pitchFamily="34" charset="0"/>
                <a:cs typeface="Calibri" panose="020F0502020204030204" pitchFamily="34" charset="0"/>
              </a:rPr>
              <a:t>Independent stance. Not advocacy.</a:t>
            </a:r>
          </a:p>
          <a:p>
            <a:r>
              <a:rPr lang="en-US" dirty="0">
                <a:latin typeface="Calibri" panose="020F0502020204030204" pitchFamily="34" charset="0"/>
                <a:cs typeface="Calibri" panose="020F0502020204030204" pitchFamily="34" charset="0"/>
              </a:rPr>
              <a:t>Knowledge of psychopathology, prognostics, </a:t>
            </a:r>
          </a:p>
          <a:p>
            <a:pPr marL="0" indent="0">
              <a:buNone/>
            </a:pPr>
            <a:r>
              <a:rPr lang="en-US" dirty="0">
                <a:latin typeface="Calibri" panose="020F0502020204030204" pitchFamily="34" charset="0"/>
                <a:cs typeface="Calibri" panose="020F0502020204030204" pitchFamily="34" charset="0"/>
              </a:rPr>
              <a:t>    and regulations. Ability to integrate all 3.</a:t>
            </a:r>
          </a:p>
          <a:p>
            <a:r>
              <a:rPr lang="en-US" dirty="0">
                <a:latin typeface="Calibri" panose="020F0502020204030204" pitchFamily="34" charset="0"/>
                <a:cs typeface="Calibri" panose="020F0502020204030204" pitchFamily="34" charset="0"/>
              </a:rPr>
              <a:t>Conducting both initial SUD and/or P&amp;P.</a:t>
            </a:r>
          </a:p>
          <a:p>
            <a:r>
              <a:rPr lang="en-US" dirty="0">
                <a:latin typeface="Calibri" panose="020F0502020204030204" pitchFamily="34" charset="0"/>
                <a:cs typeface="Calibri" panose="020F0502020204030204" pitchFamily="34" charset="0"/>
              </a:rPr>
              <a:t>Part of  TEAM which includes Neuropsychologist,  AME, Aftercare provider, and FAA SME.  </a:t>
            </a:r>
          </a:p>
          <a:p>
            <a:r>
              <a:rPr lang="en-US" b="1" dirty="0">
                <a:solidFill>
                  <a:srgbClr val="002060"/>
                </a:solidFill>
                <a:latin typeface="Calibri" panose="020F0502020204030204" pitchFamily="34" charset="0"/>
                <a:cs typeface="Calibri" panose="020F0502020204030204" pitchFamily="34" charset="0"/>
              </a:rPr>
              <a:t>Disagreements are best handled verbally before doing so in writing. Team has the SAME GOAL…..SAFETY!</a:t>
            </a:r>
          </a:p>
        </p:txBody>
      </p:sp>
    </p:spTree>
    <p:extLst>
      <p:ext uri="{BB962C8B-B14F-4D97-AF65-F5344CB8AC3E}">
        <p14:creationId xmlns:p14="http://schemas.microsoft.com/office/powerpoint/2010/main" val="36548994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7924" y="1143001"/>
            <a:ext cx="8229600" cy="4305775"/>
          </a:xfrm>
        </p:spPr>
        <p:txBody>
          <a:bodyPr>
            <a:noAutofit/>
          </a:bodyPr>
          <a:lstStyle/>
          <a:p>
            <a:r>
              <a:rPr lang="en-US" dirty="0">
                <a:latin typeface="Calibri" panose="020F0502020204030204" pitchFamily="34" charset="0"/>
                <a:cs typeface="Calibri" panose="020F0502020204030204" pitchFamily="34" charset="0"/>
              </a:rPr>
              <a:t>61 YO Single, Caucasian male  seeking 3</a:t>
            </a:r>
            <a:r>
              <a:rPr lang="en-US" baseline="30000" dirty="0">
                <a:latin typeface="Calibri" panose="020F0502020204030204" pitchFamily="34" charset="0"/>
                <a:cs typeface="Calibri" panose="020F0502020204030204" pitchFamily="34" charset="0"/>
              </a:rPr>
              <a:t>rd</a:t>
            </a:r>
            <a:r>
              <a:rPr lang="en-US" dirty="0">
                <a:latin typeface="Calibri" panose="020F0502020204030204" pitchFamily="34" charset="0"/>
                <a:cs typeface="Calibri" panose="020F0502020204030204" pitchFamily="34" charset="0"/>
              </a:rPr>
              <a:t> Class Medical.</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Age 18-23. 8-10 beers. Weekends only.  Army.  Honorable discharge.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Age 24-27. Binge drinking while in college. 6-8 beers, 4 days per week. No blackouts. No problem with relationships or academic performance. Graduated on time with 2.9 GPA.</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Age  27-49 Collegiate sports coach. Drinking limited Weekends only.</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981200" y="152400"/>
            <a:ext cx="8229600" cy="857250"/>
          </a:xfrm>
        </p:spPr>
        <p:txBody>
          <a:bodyPr>
            <a:normAutofit/>
          </a:bodyPr>
          <a:lstStyle/>
          <a:p>
            <a:pPr algn="ctr"/>
            <a:r>
              <a:rPr lang="en-US" sz="3200" dirty="0">
                <a:solidFill>
                  <a:srgbClr val="00B0F0"/>
                </a:solidFill>
              </a:rPr>
              <a:t>Introductory Case - SUD referral</a:t>
            </a:r>
          </a:p>
        </p:txBody>
      </p:sp>
      <p:sp>
        <p:nvSpPr>
          <p:cNvPr id="4" name="Slide Number Placeholder 3">
            <a:extLst>
              <a:ext uri="{FF2B5EF4-FFF2-40B4-BE49-F238E27FC236}">
                <a16:creationId xmlns:a16="http://schemas.microsoft.com/office/drawing/2014/main" id="{21D008D4-9EF5-1C8A-A283-D16872A82B7A}"/>
              </a:ext>
            </a:extLst>
          </p:cNvPr>
          <p:cNvSpPr>
            <a:spLocks noGrp="1"/>
          </p:cNvSpPr>
          <p:nvPr>
            <p:ph type="sldNum" sz="quarter" idx="4"/>
          </p:nvPr>
        </p:nvSpPr>
        <p:spPr/>
        <p:txBody>
          <a:bodyPr/>
          <a:lstStyle/>
          <a:p>
            <a:fld id="{50021088-4A68-45C2-A789-B57BB525981C}" type="slidenum">
              <a:rPr lang="en-US" smtClean="0"/>
              <a:pPr/>
              <a:t>106</a:t>
            </a:fld>
            <a:endParaRPr lang="en-US" dirty="0"/>
          </a:p>
        </p:txBody>
      </p:sp>
    </p:spTree>
    <p:extLst>
      <p:ext uri="{BB962C8B-B14F-4D97-AF65-F5344CB8AC3E}">
        <p14:creationId xmlns:p14="http://schemas.microsoft.com/office/powerpoint/2010/main" val="20421951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0"/>
            <a:ext cx="8229600" cy="3794760"/>
          </a:xfrm>
        </p:spPr>
        <p:txBody>
          <a:bodyPr>
            <a:normAutofit fontScale="70000" lnSpcReduction="20000"/>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Age 49-54. After 3</a:t>
            </a:r>
            <a:r>
              <a:rPr lang="en-US" baseline="30000" dirty="0">
                <a:latin typeface="Calibri" panose="020F0502020204030204" pitchFamily="34" charset="0"/>
                <a:cs typeface="Calibri" panose="020F0502020204030204" pitchFamily="34" charset="0"/>
              </a:rPr>
              <a:t>rd</a:t>
            </a:r>
            <a:r>
              <a:rPr lang="en-US" dirty="0">
                <a:latin typeface="Calibri" panose="020F0502020204030204" pitchFamily="34" charset="0"/>
                <a:cs typeface="Calibri" panose="020F0502020204030204" pitchFamily="34" charset="0"/>
              </a:rPr>
              <a:t> DUI had 5 years of sobriety/ abstinence. Court incentivized program.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3 DUIs. Age 33 (BAC 0.1%) Age 38 (BAC 0.1%), Age 49 (0.19%).</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Last DUI occurred after an MVA in which he was driving with open container but the OTHER driver ran a red light and hit him. Poor insight into his role…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Currently 2 Light beers, twice per month x 6 years</a:t>
            </a:r>
          </a:p>
          <a:p>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2743200" y="381000"/>
            <a:ext cx="7315200" cy="857250"/>
          </a:xfrm>
        </p:spPr>
        <p:txBody>
          <a:bodyPr>
            <a:normAutofit fontScale="90000"/>
          </a:bodyPr>
          <a:lstStyle/>
          <a:p>
            <a:r>
              <a:rPr lang="en-US" dirty="0">
                <a:solidFill>
                  <a:srgbClr val="00B0F0"/>
                </a:solidFill>
              </a:rPr>
              <a:t>Introductory Case - SUD referral …</a:t>
            </a:r>
            <a:br>
              <a:rPr lang="en-US" dirty="0">
                <a:solidFill>
                  <a:srgbClr val="00B0F0"/>
                </a:solidFill>
              </a:rPr>
            </a:br>
            <a:r>
              <a:rPr lang="en-US" dirty="0">
                <a:solidFill>
                  <a:srgbClr val="00B0F0"/>
                </a:solidFill>
              </a:rPr>
              <a:t>(Cont’d)</a:t>
            </a:r>
          </a:p>
        </p:txBody>
      </p:sp>
      <p:sp>
        <p:nvSpPr>
          <p:cNvPr id="4" name="Slide Number Placeholder 3">
            <a:extLst>
              <a:ext uri="{FF2B5EF4-FFF2-40B4-BE49-F238E27FC236}">
                <a16:creationId xmlns:a16="http://schemas.microsoft.com/office/drawing/2014/main" id="{474F905A-1A24-BB58-E740-FEDC305D6738}"/>
              </a:ext>
            </a:extLst>
          </p:cNvPr>
          <p:cNvSpPr>
            <a:spLocks noGrp="1"/>
          </p:cNvSpPr>
          <p:nvPr>
            <p:ph type="sldNum" sz="quarter" idx="4"/>
          </p:nvPr>
        </p:nvSpPr>
        <p:spPr/>
        <p:txBody>
          <a:bodyPr/>
          <a:lstStyle/>
          <a:p>
            <a:fld id="{50021088-4A68-45C2-A789-B57BB525981C}" type="slidenum">
              <a:rPr lang="en-US" smtClean="0"/>
              <a:pPr/>
              <a:t>107</a:t>
            </a:fld>
            <a:endParaRPr lang="en-US" dirty="0"/>
          </a:p>
        </p:txBody>
      </p:sp>
    </p:spTree>
    <p:extLst>
      <p:ext uri="{BB962C8B-B14F-4D97-AF65-F5344CB8AC3E}">
        <p14:creationId xmlns:p14="http://schemas.microsoft.com/office/powerpoint/2010/main" val="2537048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857250"/>
          </a:xfrm>
        </p:spPr>
        <p:txBody>
          <a:bodyPr>
            <a:normAutofit/>
          </a:bodyPr>
          <a:lstStyle/>
          <a:p>
            <a:pPr algn="ctr"/>
            <a:r>
              <a:rPr lang="en-US" sz="3200" dirty="0">
                <a:solidFill>
                  <a:srgbClr val="00B0F0"/>
                </a:solidFill>
              </a:rPr>
              <a:t>What’s the Correct Diagnosis?</a:t>
            </a:r>
          </a:p>
        </p:txBody>
      </p:sp>
      <p:sp>
        <p:nvSpPr>
          <p:cNvPr id="3" name="Slide Number Placeholder 2">
            <a:extLst>
              <a:ext uri="{FF2B5EF4-FFF2-40B4-BE49-F238E27FC236}">
                <a16:creationId xmlns:a16="http://schemas.microsoft.com/office/drawing/2014/main" id="{344123AF-9306-EC1D-C9C1-AD7C40A6E8DD}"/>
              </a:ext>
            </a:extLst>
          </p:cNvPr>
          <p:cNvSpPr>
            <a:spLocks noGrp="1"/>
          </p:cNvSpPr>
          <p:nvPr>
            <p:ph type="sldNum" sz="quarter" idx="4"/>
          </p:nvPr>
        </p:nvSpPr>
        <p:spPr/>
        <p:txBody>
          <a:bodyPr/>
          <a:lstStyle/>
          <a:p>
            <a:fld id="{50021088-4A68-45C2-A789-B57BB525981C}" type="slidenum">
              <a:rPr lang="en-US" smtClean="0"/>
              <a:pPr/>
              <a:t>108</a:t>
            </a:fld>
            <a:endParaRPr lang="en-US" dirty="0"/>
          </a:p>
        </p:txBody>
      </p:sp>
      <p:pic>
        <p:nvPicPr>
          <p:cNvPr id="1026" name="Picture 2" descr="black and gray audio mixer">
            <a:extLst>
              <a:ext uri="{FF2B5EF4-FFF2-40B4-BE49-F238E27FC236}">
                <a16:creationId xmlns:a16="http://schemas.microsoft.com/office/drawing/2014/main" id="{E287A9B4-C85B-B222-C6F4-1FEE2B466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49769"/>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47618C-66D5-E7F1-0A52-FAB444499250}"/>
              </a:ext>
            </a:extLst>
          </p:cNvPr>
          <p:cNvSpPr txBox="1"/>
          <p:nvPr/>
        </p:nvSpPr>
        <p:spPr>
          <a:xfrm>
            <a:off x="7162800" y="5376088"/>
            <a:ext cx="1828800" cy="215444"/>
          </a:xfrm>
          <a:prstGeom prst="rect">
            <a:avLst/>
          </a:prstGeom>
          <a:noFill/>
        </p:spPr>
        <p:txBody>
          <a:bodyPr wrap="square">
            <a:spAutoFit/>
          </a:bodyPr>
          <a:lstStyle/>
          <a:p>
            <a:r>
              <a:rPr lang="en-US" sz="800" dirty="0">
                <a:solidFill>
                  <a:srgbClr val="111111"/>
                </a:solidFill>
                <a:latin typeface="-apple-system"/>
              </a:rPr>
              <a:t>Photo by </a:t>
            </a:r>
            <a:r>
              <a:rPr lang="en-US" sz="800" dirty="0">
                <a:latin typeface="-apple-system"/>
                <a:hlinkClick r:id="rId3"/>
              </a:rPr>
              <a:t>Taiki Ishikawa</a:t>
            </a:r>
            <a:r>
              <a:rPr lang="en-US" sz="800" dirty="0">
                <a:solidFill>
                  <a:srgbClr val="111111"/>
                </a:solidFill>
                <a:latin typeface="-apple-system"/>
              </a:rPr>
              <a:t> on </a:t>
            </a:r>
            <a:r>
              <a:rPr lang="en-US" sz="800" dirty="0" err="1">
                <a:latin typeface="-apple-system"/>
                <a:hlinkClick r:id="rId4"/>
              </a:rPr>
              <a:t>Unsplash</a:t>
            </a:r>
            <a:endParaRPr lang="en-US" sz="800" dirty="0"/>
          </a:p>
        </p:txBody>
      </p:sp>
    </p:spTree>
    <p:extLst>
      <p:ext uri="{BB962C8B-B14F-4D97-AF65-F5344CB8AC3E}">
        <p14:creationId xmlns:p14="http://schemas.microsoft.com/office/powerpoint/2010/main" val="23493340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219201"/>
            <a:ext cx="8229600" cy="3916679"/>
          </a:xfrm>
        </p:spPr>
        <p:txBody>
          <a:bodyPr>
            <a:noAutofit/>
          </a:bodyPr>
          <a:lstStyle/>
          <a:p>
            <a:r>
              <a:rPr lang="en-US" dirty="0">
                <a:effectLst/>
                <a:latin typeface="Calibri" panose="020F0502020204030204" pitchFamily="34" charset="0"/>
                <a:cs typeface="Calibri" panose="020F0502020204030204" pitchFamily="34" charset="0"/>
              </a:rPr>
              <a:t>No medical history or clinical diagnosis of any of the following: </a:t>
            </a:r>
          </a:p>
          <a:p>
            <a:pPr lvl="1"/>
            <a:r>
              <a:rPr lang="en-US" sz="2400" dirty="0">
                <a:latin typeface="Calibri" panose="020F0502020204030204" pitchFamily="34" charset="0"/>
                <a:cs typeface="Calibri" panose="020F0502020204030204" pitchFamily="34" charset="0"/>
              </a:rPr>
              <a:t>Personality Disorder “repeated overt acts”</a:t>
            </a:r>
          </a:p>
          <a:p>
            <a:pPr lvl="1"/>
            <a:r>
              <a:rPr lang="en-US" sz="2400" dirty="0">
                <a:latin typeface="Calibri" panose="020F0502020204030204" pitchFamily="34" charset="0"/>
                <a:cs typeface="Calibri" panose="020F0502020204030204" pitchFamily="34" charset="0"/>
              </a:rPr>
              <a:t>Psychosis </a:t>
            </a:r>
          </a:p>
          <a:p>
            <a:pPr lvl="1"/>
            <a:r>
              <a:rPr lang="en-US" sz="2400" dirty="0">
                <a:latin typeface="Calibri" panose="020F0502020204030204" pitchFamily="34" charset="0"/>
                <a:cs typeface="Calibri" panose="020F0502020204030204" pitchFamily="34" charset="0"/>
              </a:rPr>
              <a:t>Bipolar Disorder</a:t>
            </a:r>
          </a:p>
          <a:p>
            <a:pPr lvl="1"/>
            <a:r>
              <a:rPr lang="en-US" sz="2400" dirty="0">
                <a:latin typeface="Calibri" panose="020F0502020204030204" pitchFamily="34" charset="0"/>
                <a:cs typeface="Calibri" panose="020F0502020204030204" pitchFamily="34" charset="0"/>
              </a:rPr>
              <a:t>Substance Dependence (unless 2 yrs. of sobriety) </a:t>
            </a:r>
          </a:p>
          <a:p>
            <a:pPr lvl="1"/>
            <a:r>
              <a:rPr lang="en-US" sz="2400" dirty="0">
                <a:latin typeface="Calibri" panose="020F0502020204030204" pitchFamily="34" charset="0"/>
                <a:cs typeface="Calibri" panose="020F0502020204030204" pitchFamily="34" charset="0"/>
              </a:rPr>
              <a:t>No other personality disorder, neurosis, or other mental condition that may make the person unable to safely perform the duties of an airman.</a:t>
            </a:r>
          </a:p>
          <a:p>
            <a:pPr lvl="1"/>
            <a:r>
              <a:rPr lang="en-US" sz="2400" dirty="0">
                <a:latin typeface="Calibri" panose="020F0502020204030204" pitchFamily="34" charset="0"/>
                <a:cs typeface="Calibri" panose="020F0502020204030204" pitchFamily="34" charset="0"/>
              </a:rPr>
              <a:t>Substance Abuse within the last 2 years.</a:t>
            </a:r>
          </a:p>
          <a:p>
            <a:pPr lvl="1"/>
            <a:endParaRPr lang="en-US" sz="2400"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969993" y="533400"/>
            <a:ext cx="8229600" cy="727838"/>
          </a:xfrm>
        </p:spPr>
        <p:txBody>
          <a:bodyPr>
            <a:normAutofit fontScale="90000"/>
          </a:bodyPr>
          <a:lstStyle/>
          <a:p>
            <a:pPr algn="ctr"/>
            <a:r>
              <a:rPr lang="en-US" dirty="0">
                <a:solidFill>
                  <a:srgbClr val="00B0F0"/>
                </a:solidFill>
              </a:rPr>
              <a:t>FAA Medical Standards </a:t>
            </a:r>
            <a:r>
              <a:rPr lang="en-US" dirty="0">
                <a:latin typeface="Calibri" panose="020F0502020204030204" pitchFamily="34" charset="0"/>
                <a:cs typeface="Calibri" panose="020F0502020204030204" pitchFamily="34" charset="0"/>
              </a:rPr>
              <a:t>14 CFR 67.107/ .207/ .307- Mental</a:t>
            </a:r>
            <a:br>
              <a:rPr lang="en-US" dirty="0">
                <a:latin typeface="Calibri" panose="020F0502020204030204" pitchFamily="34" charset="0"/>
                <a:cs typeface="Calibri" panose="020F0502020204030204" pitchFamily="34" charset="0"/>
              </a:rPr>
            </a:br>
            <a:endParaRPr lang="en-US" dirty="0">
              <a:solidFill>
                <a:srgbClr val="00B0F0"/>
              </a:solidFill>
            </a:endParaRPr>
          </a:p>
        </p:txBody>
      </p:sp>
      <p:sp>
        <p:nvSpPr>
          <p:cNvPr id="4" name="Slide Number Placeholder 3">
            <a:extLst>
              <a:ext uri="{FF2B5EF4-FFF2-40B4-BE49-F238E27FC236}">
                <a16:creationId xmlns:a16="http://schemas.microsoft.com/office/drawing/2014/main" id="{0E53895C-A5E3-B065-9B95-395AE4A35D2A}"/>
              </a:ext>
            </a:extLst>
          </p:cNvPr>
          <p:cNvSpPr>
            <a:spLocks noGrp="1"/>
          </p:cNvSpPr>
          <p:nvPr>
            <p:ph type="sldNum" sz="quarter" idx="4"/>
          </p:nvPr>
        </p:nvSpPr>
        <p:spPr/>
        <p:txBody>
          <a:bodyPr/>
          <a:lstStyle/>
          <a:p>
            <a:fld id="{50021088-4A68-45C2-A789-B57BB525981C}" type="slidenum">
              <a:rPr lang="en-US" smtClean="0"/>
              <a:pPr/>
              <a:t>109</a:t>
            </a:fld>
            <a:endParaRPr lang="en-US" dirty="0"/>
          </a:p>
        </p:txBody>
      </p:sp>
    </p:spTree>
    <p:extLst>
      <p:ext uri="{BB962C8B-B14F-4D97-AF65-F5344CB8AC3E}">
        <p14:creationId xmlns:p14="http://schemas.microsoft.com/office/powerpoint/2010/main" val="1412182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650" y="1019157"/>
            <a:ext cx="11715750" cy="5059363"/>
          </a:xfrm>
        </p:spPr>
        <p:txBody>
          <a:bodyPr>
            <a:normAutofit lnSpcReduction="10000"/>
          </a:bodyPr>
          <a:lstStyle/>
          <a:p>
            <a:pPr>
              <a:buNone/>
            </a:pPr>
            <a:r>
              <a:rPr lang="en-US" sz="4000" dirty="0">
                <a:latin typeface="Arial" pitchFamily="34" charset="0"/>
                <a:cs typeface="Arial" pitchFamily="34" charset="0"/>
              </a:rPr>
              <a:t>Dinner Options</a:t>
            </a:r>
          </a:p>
          <a:p>
            <a:r>
              <a:rPr lang="en-US" dirty="0">
                <a:latin typeface="Arial" pitchFamily="34" charset="0"/>
                <a:cs typeface="Arial" pitchFamily="34" charset="0"/>
              </a:rPr>
              <a:t>Hotel Restaurant –Airport Outside Security – 6 Locations</a:t>
            </a:r>
          </a:p>
          <a:p>
            <a:r>
              <a:rPr lang="en-US" dirty="0">
                <a:latin typeface="Arial" pitchFamily="34" charset="0"/>
                <a:cs typeface="Arial" pitchFamily="34" charset="0"/>
              </a:rPr>
              <a:t>Airport Inside Security – 90 Locations </a:t>
            </a:r>
            <a:r>
              <a:rPr lang="en-US" dirty="0">
                <a:latin typeface="Arial" pitchFamily="34" charset="0"/>
                <a:cs typeface="Arial" pitchFamily="34" charset="0"/>
                <a:hlinkClick r:id="rId2"/>
              </a:rPr>
              <a:t>www.flydenver.com/dine</a:t>
            </a:r>
            <a:r>
              <a:rPr lang="en-US" dirty="0">
                <a:latin typeface="Arial" pitchFamily="34" charset="0"/>
                <a:cs typeface="Arial" pitchFamily="34" charset="0"/>
              </a:rPr>
              <a:t> </a:t>
            </a:r>
          </a:p>
          <a:p>
            <a:pPr lvl="1"/>
            <a:r>
              <a:rPr lang="en-US" dirty="0">
                <a:latin typeface="Arial" pitchFamily="34" charset="0"/>
                <a:cs typeface="Arial" pitchFamily="34" charset="0"/>
              </a:rPr>
              <a:t>Know Crew Member</a:t>
            </a:r>
          </a:p>
          <a:p>
            <a:pPr lvl="1"/>
            <a:r>
              <a:rPr lang="en-US" dirty="0">
                <a:latin typeface="Arial" pitchFamily="34" charset="0"/>
                <a:cs typeface="Arial" pitchFamily="34" charset="0"/>
              </a:rPr>
              <a:t>Driver’s License in AM</a:t>
            </a:r>
          </a:p>
          <a:p>
            <a:r>
              <a:rPr lang="en-US" dirty="0">
                <a:latin typeface="Arial" pitchFamily="34" charset="0"/>
                <a:cs typeface="Arial" pitchFamily="34" charset="0"/>
              </a:rPr>
              <a:t>Light Rail - $10.50 ($5.25/Free) daily pass to Denver LoDo</a:t>
            </a:r>
          </a:p>
          <a:p>
            <a:r>
              <a:rPr lang="en-US" dirty="0">
                <a:latin typeface="Arial" pitchFamily="34" charset="0"/>
                <a:cs typeface="Arial" pitchFamily="34" charset="0"/>
              </a:rPr>
              <a:t>Uber and Taxis</a:t>
            </a:r>
          </a:p>
          <a:p>
            <a:r>
              <a:rPr lang="en-US" dirty="0">
                <a:latin typeface="Arial" pitchFamily="34" charset="0"/>
                <a:cs typeface="Arial" pitchFamily="34" charset="0"/>
              </a:rPr>
              <a:t>Hotel shuttles to Tower Blvd</a:t>
            </a:r>
          </a:p>
          <a:p>
            <a:r>
              <a:rPr lang="en-US" dirty="0">
                <a:latin typeface="Arial" pitchFamily="34" charset="0"/>
                <a:cs typeface="Arial" pitchFamily="34" charset="0"/>
              </a:rPr>
              <a:t>URL in app</a:t>
            </a:r>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Meals and Transportation</a:t>
            </a:r>
          </a:p>
        </p:txBody>
      </p:sp>
      <p:sp>
        <p:nvSpPr>
          <p:cNvPr id="4" name="Slide Number Placeholder 3"/>
          <p:cNvSpPr>
            <a:spLocks noGrp="1"/>
          </p:cNvSpPr>
          <p:nvPr>
            <p:ph type="sldNum" sz="quarter" idx="12"/>
          </p:nvPr>
        </p:nvSpPr>
        <p:spPr/>
        <p:txBody>
          <a:bodyPr/>
          <a:lstStyle/>
          <a:p>
            <a:fld id="{50021088-4A68-45C2-A789-B57BB525981C}" type="slidenum">
              <a:rPr lang="en-US" smtClean="0"/>
              <a:pPr/>
              <a:t>11</a:t>
            </a:fld>
            <a:endParaRPr lang="en-US" dirty="0"/>
          </a:p>
        </p:txBody>
      </p:sp>
      <p:sp>
        <p:nvSpPr>
          <p:cNvPr id="8198" name="AutoShape 6" descr="Image result for images denver international airpo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200" name="AutoShape 8" descr="Image result for images denver international airpo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202" name="AutoShape 10" descr="Image result for images denver international airpo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204" name="AutoShape 12" descr="Image result for images denver international airpo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206" name="AutoShape 14" descr="Image result for images denver international airpor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456061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1F305-770C-4107-8571-9F61D95F7690}"/>
              </a:ext>
            </a:extLst>
          </p:cNvPr>
          <p:cNvSpPr>
            <a:spLocks noGrp="1"/>
          </p:cNvSpPr>
          <p:nvPr>
            <p:ph idx="1"/>
          </p:nvPr>
        </p:nvSpPr>
        <p:spPr>
          <a:xfrm>
            <a:off x="2039472" y="1524000"/>
            <a:ext cx="8211671" cy="3394472"/>
          </a:xfrm>
        </p:spPr>
        <p:txBody>
          <a:bodyPr>
            <a:noAutofit/>
          </a:bodyPr>
          <a:lstStyle/>
          <a:p>
            <a:r>
              <a:rPr lang="en-US" dirty="0">
                <a:latin typeface="Calibri" panose="020F0502020204030204" pitchFamily="34" charset="0"/>
                <a:cs typeface="Calibri" panose="020F0502020204030204" pitchFamily="34" charset="0"/>
              </a:rPr>
              <a:t>Repeated use of a substance in a physically hazardous situation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Positive DOT test for drug or alcohol (BAC 0.04%)</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Misuse of a substance which the Federal Air Surgeon finds make the user unable to safely perform the duties of an airman, or may reasonably be expected to make the person unable to perform those duties in the future.</a:t>
            </a:r>
          </a:p>
        </p:txBody>
      </p:sp>
      <p:sp>
        <p:nvSpPr>
          <p:cNvPr id="2" name="Title 1">
            <a:extLst>
              <a:ext uri="{FF2B5EF4-FFF2-40B4-BE49-F238E27FC236}">
                <a16:creationId xmlns:a16="http://schemas.microsoft.com/office/drawing/2014/main" id="{297531B5-F2CD-447E-A561-6CD8450A3344}"/>
              </a:ext>
            </a:extLst>
          </p:cNvPr>
          <p:cNvSpPr>
            <a:spLocks noGrp="1"/>
          </p:cNvSpPr>
          <p:nvPr>
            <p:ph type="title"/>
          </p:nvPr>
        </p:nvSpPr>
        <p:spPr>
          <a:xfrm>
            <a:off x="2039471" y="152400"/>
            <a:ext cx="8153400" cy="857250"/>
          </a:xfrm>
        </p:spPr>
        <p:txBody>
          <a:bodyPr>
            <a:normAutofit/>
          </a:bodyPr>
          <a:lstStyle/>
          <a:p>
            <a:pPr algn="ctr"/>
            <a:r>
              <a:rPr lang="en-US" sz="3200" dirty="0">
                <a:solidFill>
                  <a:srgbClr val="00B0F0"/>
                </a:solidFill>
              </a:rPr>
              <a:t>Broad Definition of Substance </a:t>
            </a:r>
            <a:r>
              <a:rPr lang="en-US" sz="3200" u="sng" dirty="0">
                <a:solidFill>
                  <a:srgbClr val="00B0F0"/>
                </a:solidFill>
              </a:rPr>
              <a:t>Abuse</a:t>
            </a:r>
          </a:p>
        </p:txBody>
      </p:sp>
      <p:sp>
        <p:nvSpPr>
          <p:cNvPr id="4" name="Slide Number Placeholder 3">
            <a:extLst>
              <a:ext uri="{FF2B5EF4-FFF2-40B4-BE49-F238E27FC236}">
                <a16:creationId xmlns:a16="http://schemas.microsoft.com/office/drawing/2014/main" id="{DEE98AD6-3EE3-C34F-1CF2-6C6BFFEDAE06}"/>
              </a:ext>
            </a:extLst>
          </p:cNvPr>
          <p:cNvSpPr>
            <a:spLocks noGrp="1"/>
          </p:cNvSpPr>
          <p:nvPr>
            <p:ph type="sldNum" sz="quarter" idx="4"/>
          </p:nvPr>
        </p:nvSpPr>
        <p:spPr/>
        <p:txBody>
          <a:bodyPr/>
          <a:lstStyle/>
          <a:p>
            <a:fld id="{50021088-4A68-45C2-A789-B57BB525981C}" type="slidenum">
              <a:rPr lang="en-US" smtClean="0"/>
              <a:pPr/>
              <a:t>110</a:t>
            </a:fld>
            <a:endParaRPr lang="en-US" dirty="0"/>
          </a:p>
        </p:txBody>
      </p:sp>
    </p:spTree>
    <p:extLst>
      <p:ext uri="{BB962C8B-B14F-4D97-AF65-F5344CB8AC3E}">
        <p14:creationId xmlns:p14="http://schemas.microsoft.com/office/powerpoint/2010/main" val="36981316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B4702F-613F-472F-B416-54936E038F7E}"/>
              </a:ext>
            </a:extLst>
          </p:cNvPr>
          <p:cNvSpPr>
            <a:spLocks noGrp="1"/>
          </p:cNvSpPr>
          <p:nvPr>
            <p:ph type="sldNum" sz="quarter" idx="4"/>
          </p:nvPr>
        </p:nvSpPr>
        <p:spPr>
          <a:xfrm>
            <a:off x="8077200" y="6364224"/>
            <a:ext cx="2133600" cy="228600"/>
          </a:xfrm>
        </p:spPr>
        <p:txBody>
          <a:bodyPr/>
          <a:lstStyle/>
          <a:p>
            <a:fld id="{DF28FB93-0A08-4E7D-8E63-9EFA29F1E093}" type="slidenum">
              <a:rPr lang="en-US" smtClean="0"/>
              <a:pPr/>
              <a:t>111</a:t>
            </a:fld>
            <a:endParaRPr lang="en-US" dirty="0"/>
          </a:p>
        </p:txBody>
      </p:sp>
      <p:sp>
        <p:nvSpPr>
          <p:cNvPr id="4" name="Title 3">
            <a:extLst>
              <a:ext uri="{FF2B5EF4-FFF2-40B4-BE49-F238E27FC236}">
                <a16:creationId xmlns:a16="http://schemas.microsoft.com/office/drawing/2014/main" id="{AD9A369B-4CEC-4563-B8ED-4C4215B4A61E}"/>
              </a:ext>
            </a:extLst>
          </p:cNvPr>
          <p:cNvSpPr>
            <a:spLocks noGrp="1"/>
          </p:cNvSpPr>
          <p:nvPr>
            <p:ph type="title"/>
          </p:nvPr>
        </p:nvSpPr>
        <p:spPr>
          <a:xfrm>
            <a:off x="1981200" y="228600"/>
            <a:ext cx="8229600" cy="838200"/>
          </a:xfrm>
        </p:spPr>
        <p:txBody>
          <a:bodyPr>
            <a:normAutofit fontScale="90000"/>
          </a:bodyPr>
          <a:lstStyle/>
          <a:p>
            <a:pPr algn="ctr"/>
            <a:r>
              <a:rPr lang="en-US" sz="3200" dirty="0">
                <a:solidFill>
                  <a:srgbClr val="00B0F0"/>
                </a:solidFill>
              </a:rPr>
              <a:t>Disambiguation of Classification Systems</a:t>
            </a:r>
          </a:p>
        </p:txBody>
      </p:sp>
      <p:pic>
        <p:nvPicPr>
          <p:cNvPr id="5" name="Picture 4">
            <a:extLst>
              <a:ext uri="{FF2B5EF4-FFF2-40B4-BE49-F238E27FC236}">
                <a16:creationId xmlns:a16="http://schemas.microsoft.com/office/drawing/2014/main" id="{40C60EC7-C57C-4226-B515-65D3E6232D89}"/>
              </a:ext>
            </a:extLst>
          </p:cNvPr>
          <p:cNvPicPr>
            <a:picLocks noChangeAspect="1"/>
          </p:cNvPicPr>
          <p:nvPr/>
        </p:nvPicPr>
        <p:blipFill rotWithShape="1">
          <a:blip r:embed="rId2">
            <a:extLst>
              <a:ext uri="{28A0092B-C50C-407E-A947-70E740481C1C}">
                <a14:useLocalDpi xmlns:a14="http://schemas.microsoft.com/office/drawing/2010/main"/>
              </a:ext>
            </a:extLst>
          </a:blip>
          <a:srcRect l="1667" r="2500" b="8519"/>
          <a:stretch/>
        </p:blipFill>
        <p:spPr>
          <a:xfrm>
            <a:off x="1676400" y="1243810"/>
            <a:ext cx="8763000" cy="4705350"/>
          </a:xfrm>
          <a:prstGeom prst="rect">
            <a:avLst/>
          </a:prstGeom>
        </p:spPr>
      </p:pic>
    </p:spTree>
    <p:extLst>
      <p:ext uri="{BB962C8B-B14F-4D97-AF65-F5344CB8AC3E}">
        <p14:creationId xmlns:p14="http://schemas.microsoft.com/office/powerpoint/2010/main" val="2219087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E8E4BF-1E87-4FE7-BF60-99C563B5ADC7}"/>
              </a:ext>
            </a:extLst>
          </p:cNvPr>
          <p:cNvSpPr>
            <a:spLocks noGrp="1"/>
          </p:cNvSpPr>
          <p:nvPr>
            <p:ph idx="1"/>
          </p:nvPr>
        </p:nvSpPr>
        <p:spPr>
          <a:xfrm>
            <a:off x="1981200" y="1085851"/>
            <a:ext cx="8229600" cy="4095749"/>
          </a:xfrm>
        </p:spPr>
        <p:txBody>
          <a:bodyPr>
            <a:noAutofit/>
          </a:bodyPr>
          <a:lstStyle/>
          <a:p>
            <a:pPr marL="27675" indent="0">
              <a:buNone/>
            </a:pPr>
            <a:r>
              <a:rPr lang="en-US" u="sng" dirty="0">
                <a:latin typeface="Calibri" panose="020F0502020204030204" pitchFamily="34" charset="0"/>
                <a:cs typeface="Calibri" panose="020F0502020204030204" pitchFamily="34" charset="0"/>
              </a:rPr>
              <a:t>Be candid right up front. Verbally AND in in writing.</a:t>
            </a:r>
          </a:p>
          <a:p>
            <a:r>
              <a:rPr lang="en-US" dirty="0">
                <a:latin typeface="Calibri" panose="020F0502020204030204" pitchFamily="34" charset="0"/>
                <a:cs typeface="Calibri" panose="020F0502020204030204" pitchFamily="34" charset="0"/>
              </a:rPr>
              <a:t>There is no “Treatment Relationship,” confidentiality modified.</a:t>
            </a:r>
          </a:p>
          <a:p>
            <a:r>
              <a:rPr lang="en-US" dirty="0">
                <a:latin typeface="Calibri" panose="020F0502020204030204" pitchFamily="34" charset="0"/>
                <a:cs typeface="Calibri" panose="020F0502020204030204" pitchFamily="34" charset="0"/>
              </a:rPr>
              <a:t>Regardless of who pays the bill, you do not work for the client.</a:t>
            </a:r>
          </a:p>
          <a:p>
            <a:r>
              <a:rPr lang="en-US" dirty="0">
                <a:latin typeface="Calibri" panose="020F0502020204030204" pitchFamily="34" charset="0"/>
                <a:cs typeface="Calibri" panose="020F0502020204030204" pitchFamily="34" charset="0"/>
              </a:rPr>
              <a:t>You also do not technically work for the FAA.</a:t>
            </a:r>
          </a:p>
          <a:p>
            <a:r>
              <a:rPr lang="en-US" dirty="0">
                <a:latin typeface="Calibri" panose="020F0502020204030204" pitchFamily="34" charset="0"/>
                <a:cs typeface="Calibri" panose="020F0502020204030204" pitchFamily="34" charset="0"/>
              </a:rPr>
              <a:t>Your job is to gather information, understand the situation, and apply FAA criteria, The FAA will make the disposition.</a:t>
            </a:r>
          </a:p>
          <a:p>
            <a:r>
              <a:rPr lang="en-US" dirty="0">
                <a:latin typeface="Calibri" panose="020F0502020204030204" pitchFamily="34" charset="0"/>
                <a:cs typeface="Calibri" panose="020F0502020204030204" pitchFamily="34" charset="0"/>
              </a:rPr>
              <a:t>Any information revealed in records, interview, or by collateral sources then </a:t>
            </a:r>
            <a:r>
              <a:rPr lang="en-US" u="sng" dirty="0">
                <a:latin typeface="Calibri" panose="020F0502020204030204" pitchFamily="34" charset="0"/>
                <a:cs typeface="Calibri" panose="020F0502020204030204" pitchFamily="34" charset="0"/>
              </a:rPr>
              <a:t>it will be in the report</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4C477BF-F9ED-4C19-907E-F7B57EA4AECE}"/>
              </a:ext>
            </a:extLst>
          </p:cNvPr>
          <p:cNvSpPr>
            <a:spLocks noGrp="1"/>
          </p:cNvSpPr>
          <p:nvPr>
            <p:ph type="title"/>
          </p:nvPr>
        </p:nvSpPr>
        <p:spPr>
          <a:xfrm>
            <a:off x="1524000" y="228600"/>
            <a:ext cx="9144000" cy="857250"/>
          </a:xfrm>
        </p:spPr>
        <p:txBody>
          <a:bodyPr>
            <a:noAutofit/>
          </a:bodyPr>
          <a:lstStyle/>
          <a:p>
            <a:pPr algn="ctr"/>
            <a:r>
              <a:rPr lang="en-US" sz="2600" dirty="0">
                <a:solidFill>
                  <a:srgbClr val="00B0F0"/>
                </a:solidFill>
              </a:rPr>
              <a:t>“Rules of Engagement” for an </a:t>
            </a:r>
            <a:r>
              <a:rPr lang="en-US" sz="2600" u="sng" dirty="0">
                <a:solidFill>
                  <a:srgbClr val="00B0F0"/>
                </a:solidFill>
              </a:rPr>
              <a:t>Independent</a:t>
            </a:r>
            <a:r>
              <a:rPr lang="en-US" sz="2600" dirty="0">
                <a:solidFill>
                  <a:srgbClr val="00B0F0"/>
                </a:solidFill>
              </a:rPr>
              <a:t> Evaluation</a:t>
            </a:r>
            <a:br>
              <a:rPr lang="en-US" sz="2600" dirty="0">
                <a:solidFill>
                  <a:srgbClr val="00B0F0"/>
                </a:solidFill>
              </a:rPr>
            </a:br>
            <a:endParaRPr lang="en-US" sz="2600" dirty="0">
              <a:solidFill>
                <a:srgbClr val="00B0F0"/>
              </a:solidFill>
            </a:endParaRPr>
          </a:p>
        </p:txBody>
      </p:sp>
      <p:sp>
        <p:nvSpPr>
          <p:cNvPr id="4" name="Slide Number Placeholder 3">
            <a:extLst>
              <a:ext uri="{FF2B5EF4-FFF2-40B4-BE49-F238E27FC236}">
                <a16:creationId xmlns:a16="http://schemas.microsoft.com/office/drawing/2014/main" id="{1BA48B63-D734-8D49-1089-B43DEB632F1F}"/>
              </a:ext>
            </a:extLst>
          </p:cNvPr>
          <p:cNvSpPr>
            <a:spLocks noGrp="1"/>
          </p:cNvSpPr>
          <p:nvPr>
            <p:ph type="sldNum" sz="quarter" idx="4"/>
          </p:nvPr>
        </p:nvSpPr>
        <p:spPr/>
        <p:txBody>
          <a:bodyPr/>
          <a:lstStyle/>
          <a:p>
            <a:fld id="{50021088-4A68-45C2-A789-B57BB525981C}" type="slidenum">
              <a:rPr lang="en-US" smtClean="0"/>
              <a:pPr/>
              <a:t>112</a:t>
            </a:fld>
            <a:endParaRPr lang="en-US" dirty="0"/>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E68FF883-ABAE-6FF6-6F4B-D3B917D1D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9536" y="4075693"/>
            <a:ext cx="1921265" cy="1989659"/>
          </a:xfrm>
          <a:prstGeom prst="rect">
            <a:avLst/>
          </a:prstGeom>
        </p:spPr>
      </p:pic>
      <p:sp>
        <p:nvSpPr>
          <p:cNvPr id="12" name="TextBox 11">
            <a:extLst>
              <a:ext uri="{FF2B5EF4-FFF2-40B4-BE49-F238E27FC236}">
                <a16:creationId xmlns:a16="http://schemas.microsoft.com/office/drawing/2014/main" id="{77F585AC-D044-19BB-3A40-6968B84B1CFD}"/>
              </a:ext>
            </a:extLst>
          </p:cNvPr>
          <p:cNvSpPr txBox="1"/>
          <p:nvPr/>
        </p:nvSpPr>
        <p:spPr>
          <a:xfrm>
            <a:off x="6727435" y="5898975"/>
            <a:ext cx="2209800" cy="215444"/>
          </a:xfrm>
          <a:prstGeom prst="rect">
            <a:avLst/>
          </a:prstGeom>
          <a:noFill/>
        </p:spPr>
        <p:txBody>
          <a:bodyPr wrap="square">
            <a:spAutoFit/>
          </a:bodyPr>
          <a:lstStyle/>
          <a:p>
            <a:pPr algn="ctr"/>
            <a:r>
              <a:rPr lang="en-US" sz="800" dirty="0">
                <a:solidFill>
                  <a:srgbClr val="191B26"/>
                </a:solidFill>
                <a:latin typeface="Open Sans" panose="020B0606030504020204" pitchFamily="34" charset="0"/>
              </a:rPr>
              <a:t>Image by </a:t>
            </a:r>
            <a:r>
              <a:rPr lang="en-US" sz="800" u="sng" dirty="0">
                <a:solidFill>
                  <a:srgbClr val="191B26"/>
                </a:solidFill>
                <a:latin typeface="Open Sans" panose="020B0606030504020204" pitchFamily="34" charset="0"/>
                <a:hlinkClick r:id="rId3"/>
              </a:rPr>
              <a:t>Mohamed Hassan</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4"/>
              </a:rPr>
              <a:t>Pixabay</a:t>
            </a:r>
            <a:endParaRPr lang="en-US" sz="800" dirty="0"/>
          </a:p>
        </p:txBody>
      </p:sp>
    </p:spTree>
    <p:extLst>
      <p:ext uri="{BB962C8B-B14F-4D97-AF65-F5344CB8AC3E}">
        <p14:creationId xmlns:p14="http://schemas.microsoft.com/office/powerpoint/2010/main" val="34819266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94636-0D3B-4D47-AE85-C375F8A03898}"/>
              </a:ext>
            </a:extLst>
          </p:cNvPr>
          <p:cNvSpPr>
            <a:spLocks noGrp="1"/>
          </p:cNvSpPr>
          <p:nvPr>
            <p:ph idx="1"/>
          </p:nvPr>
        </p:nvSpPr>
        <p:spPr>
          <a:xfrm>
            <a:off x="1981200" y="1259769"/>
            <a:ext cx="8229600" cy="3692898"/>
          </a:xfrm>
        </p:spPr>
        <p:txBody>
          <a:bodyPr>
            <a:noAutofit/>
          </a:bodyPr>
          <a:lstStyle/>
          <a:p>
            <a:r>
              <a:rPr lang="en-US" dirty="0">
                <a:latin typeface="Calibri" panose="020F0502020204030204" pitchFamily="34" charset="0"/>
                <a:cs typeface="Calibri" panose="020F0502020204030204" pitchFamily="34" charset="0"/>
              </a:rPr>
              <a:t>Be affable and warm.</a:t>
            </a:r>
          </a:p>
          <a:p>
            <a:r>
              <a:rPr lang="en-US" dirty="0">
                <a:latin typeface="Calibri" panose="020F0502020204030204" pitchFamily="34" charset="0"/>
                <a:cs typeface="Calibri" panose="020F0502020204030204" pitchFamily="34" charset="0"/>
              </a:rPr>
              <a:t>Plan for a long appt. 90 min?</a:t>
            </a:r>
          </a:p>
          <a:p>
            <a:r>
              <a:rPr lang="en-US" dirty="0">
                <a:latin typeface="Calibri" panose="020F0502020204030204" pitchFamily="34" charset="0"/>
                <a:cs typeface="Calibri" panose="020F0502020204030204" pitchFamily="34" charset="0"/>
              </a:rPr>
              <a:t>Remind them that FAA makes final decisions. Not you.</a:t>
            </a:r>
          </a:p>
          <a:p>
            <a:r>
              <a:rPr lang="en-US" dirty="0">
                <a:latin typeface="Calibri" panose="020F0502020204030204" pitchFamily="34" charset="0"/>
                <a:cs typeface="Calibri" panose="020F0502020204030204" pitchFamily="34" charset="0"/>
              </a:rPr>
              <a:t>Invite them to tell their own story.</a:t>
            </a:r>
          </a:p>
          <a:p>
            <a:r>
              <a:rPr lang="en-US" dirty="0">
                <a:latin typeface="Calibri" panose="020F0502020204030204" pitchFamily="34" charset="0"/>
                <a:cs typeface="Calibri" panose="020F0502020204030204" pitchFamily="34" charset="0"/>
              </a:rPr>
              <a:t>Use reflective statements, open ended questions. </a:t>
            </a:r>
          </a:p>
          <a:p>
            <a:r>
              <a:rPr lang="en-US" dirty="0">
                <a:latin typeface="Calibri" panose="020F0502020204030204" pitchFamily="34" charset="0"/>
                <a:cs typeface="Calibri" panose="020F0502020204030204" pitchFamily="34" charset="0"/>
              </a:rPr>
              <a:t>Once you have all the basic info, circle back with some probing questions, later, if needed, offer challenging observations.</a:t>
            </a:r>
          </a:p>
          <a:p>
            <a:r>
              <a:rPr lang="en-US" b="1" dirty="0">
                <a:solidFill>
                  <a:srgbClr val="002060"/>
                </a:solidFill>
                <a:latin typeface="Calibri" panose="020F0502020204030204" pitchFamily="34" charset="0"/>
                <a:cs typeface="Calibri" panose="020F0502020204030204" pitchFamily="34" charset="0"/>
              </a:rPr>
              <a:t> Asking a series of closed ended questions increases defensiveness.</a:t>
            </a:r>
          </a:p>
          <a:p>
            <a:endParaRPr lang="en-US"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11E5057-0D2A-4A4A-B0B3-4217E5AF675A}"/>
              </a:ext>
            </a:extLst>
          </p:cNvPr>
          <p:cNvSpPr>
            <a:spLocks noGrp="1"/>
          </p:cNvSpPr>
          <p:nvPr>
            <p:ph type="title"/>
          </p:nvPr>
        </p:nvSpPr>
        <p:spPr>
          <a:xfrm>
            <a:off x="1981200" y="498313"/>
            <a:ext cx="8229600" cy="727838"/>
          </a:xfrm>
        </p:spPr>
        <p:txBody>
          <a:bodyPr>
            <a:noAutofit/>
          </a:bodyPr>
          <a:lstStyle/>
          <a:p>
            <a:pPr algn="ctr"/>
            <a:r>
              <a:rPr lang="en-US" sz="2800" dirty="0">
                <a:solidFill>
                  <a:srgbClr val="00B0F0"/>
                </a:solidFill>
              </a:rPr>
              <a:t>Tips to Interview a Potentially </a:t>
            </a:r>
            <a:r>
              <a:rPr lang="en-US" sz="2800" u="sng" dirty="0">
                <a:solidFill>
                  <a:srgbClr val="00B0F0"/>
                </a:solidFill>
              </a:rPr>
              <a:t>Defensive</a:t>
            </a:r>
            <a:r>
              <a:rPr lang="en-US" sz="2800" dirty="0">
                <a:solidFill>
                  <a:srgbClr val="00B0F0"/>
                </a:solidFill>
              </a:rPr>
              <a:t> Client.</a:t>
            </a:r>
            <a:br>
              <a:rPr lang="en-US" sz="2800" dirty="0">
                <a:solidFill>
                  <a:srgbClr val="00B0F0"/>
                </a:solidFill>
              </a:rPr>
            </a:br>
            <a:endParaRPr lang="en-US" sz="2800" dirty="0">
              <a:solidFill>
                <a:srgbClr val="00B0F0"/>
              </a:solidFill>
            </a:endParaRPr>
          </a:p>
        </p:txBody>
      </p:sp>
      <p:sp>
        <p:nvSpPr>
          <p:cNvPr id="4" name="Slide Number Placeholder 3">
            <a:extLst>
              <a:ext uri="{FF2B5EF4-FFF2-40B4-BE49-F238E27FC236}">
                <a16:creationId xmlns:a16="http://schemas.microsoft.com/office/drawing/2014/main" id="{038B8A3F-71B3-1E38-3965-35D55F454CE8}"/>
              </a:ext>
            </a:extLst>
          </p:cNvPr>
          <p:cNvSpPr>
            <a:spLocks noGrp="1"/>
          </p:cNvSpPr>
          <p:nvPr>
            <p:ph type="sldNum" sz="quarter" idx="4"/>
          </p:nvPr>
        </p:nvSpPr>
        <p:spPr/>
        <p:txBody>
          <a:bodyPr/>
          <a:lstStyle/>
          <a:p>
            <a:fld id="{50021088-4A68-45C2-A789-B57BB525981C}" type="slidenum">
              <a:rPr lang="en-US" smtClean="0"/>
              <a:pPr/>
              <a:t>113</a:t>
            </a:fld>
            <a:endParaRPr lang="en-US" dirty="0"/>
          </a:p>
        </p:txBody>
      </p:sp>
    </p:spTree>
    <p:extLst>
      <p:ext uri="{BB962C8B-B14F-4D97-AF65-F5344CB8AC3E}">
        <p14:creationId xmlns:p14="http://schemas.microsoft.com/office/powerpoint/2010/main" val="508042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77F5-4682-4195-82F6-DB13C5EE57F4}"/>
              </a:ext>
            </a:extLst>
          </p:cNvPr>
          <p:cNvSpPr>
            <a:spLocks noGrp="1"/>
          </p:cNvSpPr>
          <p:nvPr>
            <p:ph type="title"/>
          </p:nvPr>
        </p:nvSpPr>
        <p:spPr>
          <a:xfrm>
            <a:off x="1981201" y="379512"/>
            <a:ext cx="8229599" cy="2033882"/>
          </a:xfrm>
        </p:spPr>
        <p:txBody>
          <a:bodyPr>
            <a:normAutofit/>
          </a:bodyPr>
          <a:lstStyle/>
          <a:p>
            <a:pPr algn="ctr"/>
            <a:r>
              <a:rPr lang="en-US" dirty="0"/>
              <a:t>You learn more about a horse if you let it run around the corral than if you watch it in the stall.</a:t>
            </a:r>
          </a:p>
        </p:txBody>
      </p:sp>
      <p:pic>
        <p:nvPicPr>
          <p:cNvPr id="5" name="Picture 4" descr="A horse standing in a field&#10;&#10;Description automatically generated">
            <a:extLst>
              <a:ext uri="{FF2B5EF4-FFF2-40B4-BE49-F238E27FC236}">
                <a16:creationId xmlns:a16="http://schemas.microsoft.com/office/drawing/2014/main" id="{77BC54FE-D216-8754-FF97-1FEC18E0A8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19499" y="2057401"/>
            <a:ext cx="4953000" cy="3303613"/>
          </a:xfrm>
          <a:prstGeom prst="rect">
            <a:avLst/>
          </a:prstGeom>
        </p:spPr>
      </p:pic>
      <p:sp>
        <p:nvSpPr>
          <p:cNvPr id="6" name="TextBox 5">
            <a:extLst>
              <a:ext uri="{FF2B5EF4-FFF2-40B4-BE49-F238E27FC236}">
                <a16:creationId xmlns:a16="http://schemas.microsoft.com/office/drawing/2014/main" id="{15CAE4D3-EFF9-403D-6FC7-04B2A9484406}"/>
              </a:ext>
            </a:extLst>
          </p:cNvPr>
          <p:cNvSpPr txBox="1"/>
          <p:nvPr/>
        </p:nvSpPr>
        <p:spPr>
          <a:xfrm>
            <a:off x="3619499" y="5361013"/>
            <a:ext cx="4953000" cy="215444"/>
          </a:xfrm>
          <a:prstGeom prst="rect">
            <a:avLst/>
          </a:prstGeom>
          <a:noFill/>
        </p:spPr>
        <p:txBody>
          <a:bodyPr wrap="square" rtlCol="0">
            <a:spAutoFit/>
          </a:bodyPr>
          <a:lstStyle/>
          <a:p>
            <a:pPr algn="ctr"/>
            <a:r>
              <a:rPr lang="en-US" sz="800" dirty="0">
                <a:hlinkClick r:id="rId3" tooltip="https://www.flickr.com/photos/blmoregon/29865028791"/>
              </a:rPr>
              <a:t>This Photo</a:t>
            </a:r>
            <a:r>
              <a:rPr lang="en-US" sz="800" dirty="0"/>
              <a:t> by Unknown Author is licensed under </a:t>
            </a:r>
            <a:r>
              <a:rPr lang="en-US" sz="800" dirty="0">
                <a:hlinkClick r:id="rId4" tooltip="https://creativecommons.org/licenses/by/3.0/"/>
              </a:rPr>
              <a:t>CC BY</a:t>
            </a:r>
            <a:endParaRPr lang="en-US" sz="800" dirty="0"/>
          </a:p>
        </p:txBody>
      </p:sp>
      <p:sp>
        <p:nvSpPr>
          <p:cNvPr id="3" name="Slide Number Placeholder 2">
            <a:extLst>
              <a:ext uri="{FF2B5EF4-FFF2-40B4-BE49-F238E27FC236}">
                <a16:creationId xmlns:a16="http://schemas.microsoft.com/office/drawing/2014/main" id="{E45A1BC4-1843-9622-6C76-4D28A6990DA3}"/>
              </a:ext>
            </a:extLst>
          </p:cNvPr>
          <p:cNvSpPr>
            <a:spLocks noGrp="1"/>
          </p:cNvSpPr>
          <p:nvPr>
            <p:ph type="sldNum" sz="quarter" idx="4"/>
          </p:nvPr>
        </p:nvSpPr>
        <p:spPr/>
        <p:txBody>
          <a:bodyPr/>
          <a:lstStyle/>
          <a:p>
            <a:fld id="{50021088-4A68-45C2-A789-B57BB525981C}" type="slidenum">
              <a:rPr lang="en-US" smtClean="0"/>
              <a:pPr/>
              <a:t>114</a:t>
            </a:fld>
            <a:endParaRPr lang="en-US" dirty="0"/>
          </a:p>
        </p:txBody>
      </p:sp>
    </p:spTree>
    <p:extLst>
      <p:ext uri="{BB962C8B-B14F-4D97-AF65-F5344CB8AC3E}">
        <p14:creationId xmlns:p14="http://schemas.microsoft.com/office/powerpoint/2010/main" val="17007277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E1CAC-61B4-4084-80C6-CBD9AE0DDD83}"/>
              </a:ext>
            </a:extLst>
          </p:cNvPr>
          <p:cNvSpPr>
            <a:spLocks noGrp="1"/>
          </p:cNvSpPr>
          <p:nvPr>
            <p:ph idx="1"/>
          </p:nvPr>
        </p:nvSpPr>
        <p:spPr>
          <a:xfrm>
            <a:off x="1981201" y="3191496"/>
            <a:ext cx="8245033" cy="2079005"/>
          </a:xfrm>
        </p:spPr>
        <p:txBody>
          <a:bodyPr>
            <a:noAutofit/>
          </a:bodyPr>
          <a:lstStyle/>
          <a:p>
            <a:r>
              <a:rPr lang="en-US" dirty="0">
                <a:latin typeface="Calibri" panose="020F0502020204030204" pitchFamily="34" charset="0"/>
                <a:cs typeface="Calibri" panose="020F0502020204030204" pitchFamily="34" charset="0"/>
              </a:rPr>
              <a:t>Get police reports or ER records if BAC not documented in FAA record.</a:t>
            </a:r>
          </a:p>
          <a:p>
            <a:r>
              <a:rPr lang="en-US" dirty="0">
                <a:latin typeface="Calibri" panose="020F0502020204030204" pitchFamily="34" charset="0"/>
                <a:cs typeface="Calibri" panose="020F0502020204030204" pitchFamily="34" charset="0"/>
              </a:rPr>
              <a:t>Get releases of information up front, usually eliciting information more than providing it.</a:t>
            </a:r>
          </a:p>
          <a:p>
            <a:r>
              <a:rPr lang="en-US" b="1" dirty="0">
                <a:solidFill>
                  <a:srgbClr val="002060"/>
                </a:solidFill>
                <a:latin typeface="Calibri" panose="020F0502020204030204" pitchFamily="34" charset="0"/>
                <a:cs typeface="Calibri" panose="020F0502020204030204" pitchFamily="34" charset="0"/>
              </a:rPr>
              <a:t>Information gathering and documentation must be comprehensive and will likely take several hours.</a:t>
            </a:r>
          </a:p>
        </p:txBody>
      </p:sp>
      <p:sp>
        <p:nvSpPr>
          <p:cNvPr id="2" name="Title 1">
            <a:extLst>
              <a:ext uri="{FF2B5EF4-FFF2-40B4-BE49-F238E27FC236}">
                <a16:creationId xmlns:a16="http://schemas.microsoft.com/office/drawing/2014/main" id="{74CDFD70-DE5B-4C89-9787-A8D342FAC1E7}"/>
              </a:ext>
            </a:extLst>
          </p:cNvPr>
          <p:cNvSpPr>
            <a:spLocks noGrp="1"/>
          </p:cNvSpPr>
          <p:nvPr>
            <p:ph type="title"/>
          </p:nvPr>
        </p:nvSpPr>
        <p:spPr>
          <a:xfrm>
            <a:off x="1531715" y="481962"/>
            <a:ext cx="9144000" cy="727838"/>
          </a:xfrm>
        </p:spPr>
        <p:txBody>
          <a:bodyPr>
            <a:normAutofit/>
          </a:bodyPr>
          <a:lstStyle/>
          <a:p>
            <a:pPr algn="ctr"/>
            <a:r>
              <a:rPr lang="en-US" sz="3200" dirty="0">
                <a:solidFill>
                  <a:srgbClr val="00B0F0"/>
                </a:solidFill>
              </a:rPr>
              <a:t>Gathering Collateral History and Evidence</a:t>
            </a:r>
          </a:p>
        </p:txBody>
      </p:sp>
      <p:sp>
        <p:nvSpPr>
          <p:cNvPr id="5" name="TextBox 4">
            <a:extLst>
              <a:ext uri="{FF2B5EF4-FFF2-40B4-BE49-F238E27FC236}">
                <a16:creationId xmlns:a16="http://schemas.microsoft.com/office/drawing/2014/main" id="{F580695D-0E49-4856-8959-13E72DE5FD38}"/>
              </a:ext>
            </a:extLst>
          </p:cNvPr>
          <p:cNvSpPr txBox="1"/>
          <p:nvPr/>
        </p:nvSpPr>
        <p:spPr>
          <a:xfrm>
            <a:off x="1981200" y="1630740"/>
            <a:ext cx="655320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Have client request FAA records </a:t>
            </a:r>
            <a:r>
              <a:rPr lang="en-US" sz="2400" b="1" u="sng" dirty="0">
                <a:solidFill>
                  <a:srgbClr val="000000"/>
                </a:solidFill>
                <a:latin typeface="Calibri" panose="020F0502020204030204" pitchFamily="34" charset="0"/>
                <a:cs typeface="Calibri" panose="020F0502020204030204" pitchFamily="34" charset="0"/>
              </a:rPr>
              <a:t>BEFORE</a:t>
            </a:r>
            <a:r>
              <a:rPr lang="en-US" sz="2400" dirty="0">
                <a:solidFill>
                  <a:srgbClr val="000000"/>
                </a:solidFill>
                <a:latin typeface="Calibri" panose="020F0502020204030204" pitchFamily="34" charset="0"/>
                <a:cs typeface="Calibri" panose="020F0502020204030204" pitchFamily="34" charset="0"/>
              </a:rPr>
              <a:t> you schedule the appointment. </a:t>
            </a:r>
          </a:p>
          <a:p>
            <a:pPr marL="342900"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Be prepared to review and store large files of paper. But electronic is now an option!</a:t>
            </a:r>
          </a:p>
        </p:txBody>
      </p:sp>
      <p:sp>
        <p:nvSpPr>
          <p:cNvPr id="4" name="Slide Number Placeholder 3">
            <a:extLst>
              <a:ext uri="{FF2B5EF4-FFF2-40B4-BE49-F238E27FC236}">
                <a16:creationId xmlns:a16="http://schemas.microsoft.com/office/drawing/2014/main" id="{9CA0AE57-0CF0-6DB4-80A6-AB263839A39F}"/>
              </a:ext>
            </a:extLst>
          </p:cNvPr>
          <p:cNvSpPr>
            <a:spLocks noGrp="1"/>
          </p:cNvSpPr>
          <p:nvPr>
            <p:ph type="sldNum" sz="quarter" idx="4"/>
          </p:nvPr>
        </p:nvSpPr>
        <p:spPr/>
        <p:txBody>
          <a:bodyPr/>
          <a:lstStyle/>
          <a:p>
            <a:fld id="{50021088-4A68-45C2-A789-B57BB525981C}" type="slidenum">
              <a:rPr lang="en-US" smtClean="0"/>
              <a:pPr/>
              <a:t>115</a:t>
            </a:fld>
            <a:endParaRPr lang="en-US" dirty="0"/>
          </a:p>
        </p:txBody>
      </p:sp>
      <p:pic>
        <p:nvPicPr>
          <p:cNvPr id="7" name="Picture 6" descr="Cartoon a cartoon of a person holding a magnifying glass&#10;&#10;Description automatically generated">
            <a:extLst>
              <a:ext uri="{FF2B5EF4-FFF2-40B4-BE49-F238E27FC236}">
                <a16:creationId xmlns:a16="http://schemas.microsoft.com/office/drawing/2014/main" id="{1DEEB673-328F-C0A0-F516-FF346FE97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570" y="1248147"/>
            <a:ext cx="1887141" cy="1905000"/>
          </a:xfrm>
          <a:prstGeom prst="rect">
            <a:avLst/>
          </a:prstGeom>
        </p:spPr>
      </p:pic>
      <p:sp>
        <p:nvSpPr>
          <p:cNvPr id="9" name="TextBox 8">
            <a:extLst>
              <a:ext uri="{FF2B5EF4-FFF2-40B4-BE49-F238E27FC236}">
                <a16:creationId xmlns:a16="http://schemas.microsoft.com/office/drawing/2014/main" id="{66284BE6-C3E0-0395-5014-7B2EB81E4785}"/>
              </a:ext>
            </a:extLst>
          </p:cNvPr>
          <p:cNvSpPr txBox="1"/>
          <p:nvPr/>
        </p:nvSpPr>
        <p:spPr>
          <a:xfrm>
            <a:off x="8112685" y="5942183"/>
            <a:ext cx="2262909" cy="214008"/>
          </a:xfrm>
          <a:prstGeom prst="rect">
            <a:avLst/>
          </a:prstGeom>
          <a:noFill/>
        </p:spPr>
        <p:txBody>
          <a:bodyPr wrap="square">
            <a:spAutoFit/>
          </a:bodyPr>
          <a:lstStyle/>
          <a:p>
            <a:r>
              <a:rPr lang="en-US" sz="800" dirty="0">
                <a:solidFill>
                  <a:srgbClr val="191B26"/>
                </a:solidFill>
                <a:latin typeface="Open Sans" panose="020B0606030504020204" pitchFamily="34" charset="0"/>
              </a:rPr>
              <a:t>Image by </a:t>
            </a:r>
            <a:r>
              <a:rPr lang="en-US" sz="800" u="sng" dirty="0" err="1">
                <a:solidFill>
                  <a:srgbClr val="191B26"/>
                </a:solidFill>
                <a:latin typeface="Open Sans" panose="020B0606030504020204" pitchFamily="34" charset="0"/>
                <a:hlinkClick r:id="rId3"/>
              </a:rPr>
              <a:t>GraphicMama</a:t>
            </a:r>
            <a:r>
              <a:rPr lang="en-US" sz="800" u="sng" dirty="0">
                <a:solidFill>
                  <a:srgbClr val="191B26"/>
                </a:solidFill>
                <a:latin typeface="Open Sans" panose="020B0606030504020204" pitchFamily="34" charset="0"/>
                <a:hlinkClick r:id="rId3"/>
              </a:rPr>
              <a:t>-team</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4"/>
              </a:rPr>
              <a:t>Pixabay</a:t>
            </a:r>
            <a:endParaRPr lang="en-US" sz="800" dirty="0"/>
          </a:p>
        </p:txBody>
      </p:sp>
    </p:spTree>
    <p:extLst>
      <p:ext uri="{BB962C8B-B14F-4D97-AF65-F5344CB8AC3E}">
        <p14:creationId xmlns:p14="http://schemas.microsoft.com/office/powerpoint/2010/main" val="1718043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E1CAC-61B4-4084-80C6-CBD9AE0DDD83}"/>
              </a:ext>
            </a:extLst>
          </p:cNvPr>
          <p:cNvSpPr>
            <a:spLocks noGrp="1"/>
          </p:cNvSpPr>
          <p:nvPr>
            <p:ph idx="1"/>
          </p:nvPr>
        </p:nvSpPr>
        <p:spPr>
          <a:xfrm>
            <a:off x="1524001" y="2128994"/>
            <a:ext cx="4221956" cy="2994258"/>
          </a:xfrm>
        </p:spPr>
        <p:txBody>
          <a:bodyPr>
            <a:noAutofit/>
          </a:bodyPr>
          <a:lstStyle/>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The FAA</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Their AME</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Their Neuropsychologist</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Their Aftercare Provider</a:t>
            </a:r>
          </a:p>
          <a:p>
            <a:pPr lvl="1">
              <a:buFont typeface="Arial" panose="020B0604020202020204" pitchFamily="34" charset="0"/>
              <a:buChar char="•"/>
            </a:pPr>
            <a:r>
              <a:rPr lang="en-US" sz="2400" dirty="0">
                <a:latin typeface="Calibri" panose="020F0502020204030204" pitchFamily="34" charset="0"/>
                <a:cs typeface="Calibri" panose="020F0502020204030204" pitchFamily="34" charset="0"/>
              </a:rPr>
              <a:t>Their psychotherapist and/or treating psychiatrist</a:t>
            </a:r>
          </a:p>
          <a:p>
            <a:pPr marL="680400" lvl="1" indent="-342900"/>
            <a:endParaRPr lang="en-US"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4CDFD70-DE5B-4C89-9787-A8D342FAC1E7}"/>
              </a:ext>
            </a:extLst>
          </p:cNvPr>
          <p:cNvSpPr>
            <a:spLocks noGrp="1"/>
          </p:cNvSpPr>
          <p:nvPr>
            <p:ph type="title"/>
          </p:nvPr>
        </p:nvSpPr>
        <p:spPr>
          <a:xfrm>
            <a:off x="1904999" y="378467"/>
            <a:ext cx="8382001" cy="727838"/>
          </a:xfrm>
        </p:spPr>
        <p:txBody>
          <a:bodyPr>
            <a:normAutofit fontScale="90000"/>
          </a:bodyPr>
          <a:lstStyle/>
          <a:p>
            <a:r>
              <a:rPr lang="en-US" dirty="0">
                <a:solidFill>
                  <a:srgbClr val="00B0F0"/>
                </a:solidFill>
              </a:rPr>
              <a:t>Gathering Collateral History and Evidence</a:t>
            </a:r>
            <a:br>
              <a:rPr lang="en-US" dirty="0">
                <a:solidFill>
                  <a:srgbClr val="00B0F0"/>
                </a:solidFill>
              </a:rPr>
            </a:br>
            <a:r>
              <a:rPr lang="en-US" dirty="0">
                <a:solidFill>
                  <a:srgbClr val="00B0F0"/>
                </a:solidFill>
              </a:rPr>
              <a:t>(Cont’d)</a:t>
            </a:r>
          </a:p>
        </p:txBody>
      </p:sp>
      <p:sp>
        <p:nvSpPr>
          <p:cNvPr id="4" name="TextBox 3">
            <a:extLst>
              <a:ext uri="{FF2B5EF4-FFF2-40B4-BE49-F238E27FC236}">
                <a16:creationId xmlns:a16="http://schemas.microsoft.com/office/drawing/2014/main" id="{E76A89DD-5BEF-4FF3-9BC8-5AF7ED224F90}"/>
              </a:ext>
            </a:extLst>
          </p:cNvPr>
          <p:cNvSpPr txBox="1"/>
          <p:nvPr/>
        </p:nvSpPr>
        <p:spPr>
          <a:xfrm>
            <a:off x="5745956" y="3521869"/>
            <a:ext cx="685800" cy="300082"/>
          </a:xfrm>
          <a:prstGeom prst="rect">
            <a:avLst/>
          </a:prstGeom>
          <a:noFill/>
        </p:spPr>
        <p:txBody>
          <a:bodyPr wrap="square" rtlCol="0">
            <a:spAutoFit/>
          </a:bodyPr>
          <a:lstStyle/>
          <a:p>
            <a:endParaRPr lang="en-US" sz="1350" dirty="0"/>
          </a:p>
        </p:txBody>
      </p:sp>
      <p:sp>
        <p:nvSpPr>
          <p:cNvPr id="9" name="TextBox 8">
            <a:extLst>
              <a:ext uri="{FF2B5EF4-FFF2-40B4-BE49-F238E27FC236}">
                <a16:creationId xmlns:a16="http://schemas.microsoft.com/office/drawing/2014/main" id="{2D2E3D15-8524-4B35-93B7-977824465807}"/>
              </a:ext>
            </a:extLst>
          </p:cNvPr>
          <p:cNvSpPr txBox="1"/>
          <p:nvPr/>
        </p:nvSpPr>
        <p:spPr>
          <a:xfrm>
            <a:off x="6031708" y="2128996"/>
            <a:ext cx="4536281" cy="3254737"/>
          </a:xfrm>
          <a:prstGeom prst="rect">
            <a:avLst/>
          </a:prstGeom>
          <a:noFill/>
        </p:spPr>
        <p:txBody>
          <a:bodyPr wrap="square" rtlCol="0">
            <a:spAutoFit/>
          </a:bodyPr>
          <a:lstStyle/>
          <a:p>
            <a:pPr marL="685800" lvl="1"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Their supervisor</a:t>
            </a:r>
          </a:p>
          <a:p>
            <a:pPr marL="685800" lvl="1"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Their sponsor</a:t>
            </a:r>
          </a:p>
          <a:p>
            <a:pPr marL="685800" lvl="1"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Their spouse, partner, or ex-spouse</a:t>
            </a:r>
          </a:p>
          <a:p>
            <a:pPr marL="685800" lvl="1"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Their CFI or someone who has flown with them</a:t>
            </a:r>
          </a:p>
          <a:p>
            <a:pPr marL="685800" lvl="1"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Their union representative</a:t>
            </a:r>
          </a:p>
          <a:p>
            <a:pPr marL="685800" lvl="1" indent="-3429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Any friends or co-workers</a:t>
            </a:r>
          </a:p>
          <a:p>
            <a:endParaRPr lang="en-US" sz="1350" dirty="0"/>
          </a:p>
        </p:txBody>
      </p:sp>
      <p:sp>
        <p:nvSpPr>
          <p:cNvPr id="10" name="TextBox 9">
            <a:extLst>
              <a:ext uri="{FF2B5EF4-FFF2-40B4-BE49-F238E27FC236}">
                <a16:creationId xmlns:a16="http://schemas.microsoft.com/office/drawing/2014/main" id="{499DB364-26EC-46D0-B43C-2810B5A76D79}"/>
              </a:ext>
            </a:extLst>
          </p:cNvPr>
          <p:cNvSpPr txBox="1"/>
          <p:nvPr/>
        </p:nvSpPr>
        <p:spPr>
          <a:xfrm>
            <a:off x="1981200" y="1282943"/>
            <a:ext cx="8229601" cy="669414"/>
          </a:xfrm>
          <a:prstGeom prst="rect">
            <a:avLst/>
          </a:prstGeom>
          <a:noFill/>
        </p:spPr>
        <p:txBody>
          <a:bodyPr wrap="square" rtlCol="0">
            <a:spAutoFit/>
          </a:bodyPr>
          <a:lstStyle/>
          <a:p>
            <a:pPr algn="ctr"/>
            <a:r>
              <a:rPr lang="en-US" sz="2400" u="sng" dirty="0">
                <a:latin typeface="Calibri" panose="020F0502020204030204" pitchFamily="34" charset="0"/>
                <a:cs typeface="Calibri" panose="020F0502020204030204" pitchFamily="34" charset="0"/>
              </a:rPr>
              <a:t>What does COMPREHENSIVE Collateral history mean?</a:t>
            </a:r>
          </a:p>
          <a:p>
            <a:endParaRPr lang="en-US" sz="1350" dirty="0"/>
          </a:p>
        </p:txBody>
      </p:sp>
      <p:sp>
        <p:nvSpPr>
          <p:cNvPr id="5" name="Slide Number Placeholder 4">
            <a:extLst>
              <a:ext uri="{FF2B5EF4-FFF2-40B4-BE49-F238E27FC236}">
                <a16:creationId xmlns:a16="http://schemas.microsoft.com/office/drawing/2014/main" id="{BE0B5F0A-B25E-0A73-A58C-35655EF747F0}"/>
              </a:ext>
            </a:extLst>
          </p:cNvPr>
          <p:cNvSpPr>
            <a:spLocks noGrp="1"/>
          </p:cNvSpPr>
          <p:nvPr>
            <p:ph type="sldNum" sz="quarter" idx="4"/>
          </p:nvPr>
        </p:nvSpPr>
        <p:spPr/>
        <p:txBody>
          <a:bodyPr/>
          <a:lstStyle/>
          <a:p>
            <a:fld id="{50021088-4A68-45C2-A789-B57BB525981C}" type="slidenum">
              <a:rPr lang="en-US" smtClean="0"/>
              <a:pPr/>
              <a:t>116</a:t>
            </a:fld>
            <a:endParaRPr lang="en-US" dirty="0"/>
          </a:p>
        </p:txBody>
      </p:sp>
    </p:spTree>
    <p:extLst>
      <p:ext uri="{BB962C8B-B14F-4D97-AF65-F5344CB8AC3E}">
        <p14:creationId xmlns:p14="http://schemas.microsoft.com/office/powerpoint/2010/main" val="11163058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3339" y="1448162"/>
            <a:ext cx="8149861" cy="3402203"/>
          </a:xfrm>
        </p:spPr>
        <p:txBody>
          <a:bodyPr>
            <a:noAutofit/>
          </a:bodyPr>
          <a:lstStyle/>
          <a:p>
            <a:r>
              <a:rPr lang="en-US" sz="2800" dirty="0">
                <a:latin typeface="Calibri" panose="020F0502020204030204" pitchFamily="34" charset="0"/>
                <a:cs typeface="Calibri" panose="020F0502020204030204" pitchFamily="34" charset="0"/>
              </a:rPr>
              <a:t>Strong in sobriety ≠ Working a strong program</a:t>
            </a:r>
          </a:p>
          <a:p>
            <a:r>
              <a:rPr lang="en-US" sz="2800" dirty="0">
                <a:latin typeface="Calibri" panose="020F0502020204030204" pitchFamily="34" charset="0"/>
                <a:cs typeface="Calibri" panose="020F0502020204030204" pitchFamily="34" charset="0"/>
              </a:rPr>
              <a:t>Acceptance of the disorder</a:t>
            </a:r>
          </a:p>
          <a:p>
            <a:r>
              <a:rPr lang="en-US" sz="2800" dirty="0">
                <a:latin typeface="Calibri" panose="020F0502020204030204" pitchFamily="34" charset="0"/>
                <a:cs typeface="Calibri" panose="020F0502020204030204" pitchFamily="34" charset="0"/>
              </a:rPr>
              <a:t>90/90 followed by 3-5 meetings per week x 1 year (Established home group)</a:t>
            </a:r>
          </a:p>
          <a:p>
            <a:r>
              <a:rPr lang="en-US" sz="2800" dirty="0">
                <a:latin typeface="Calibri" panose="020F0502020204030204" pitchFamily="34" charset="0"/>
                <a:cs typeface="Calibri" panose="020F0502020204030204" pitchFamily="34" charset="0"/>
              </a:rPr>
              <a:t>Active engagement with sponsor, working 12 steps.</a:t>
            </a:r>
          </a:p>
          <a:p>
            <a:r>
              <a:rPr lang="en-US" sz="2800" dirty="0">
                <a:latin typeface="Calibri" panose="020F0502020204030204" pitchFamily="34" charset="0"/>
                <a:cs typeface="Calibri" panose="020F0502020204030204" pitchFamily="34" charset="0"/>
              </a:rPr>
              <a:t>Active stress management program</a:t>
            </a:r>
          </a:p>
          <a:p>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672193" y="590911"/>
            <a:ext cx="8847614" cy="857250"/>
          </a:xfrm>
        </p:spPr>
        <p:txBody>
          <a:bodyPr>
            <a:normAutofit fontScale="90000"/>
          </a:bodyPr>
          <a:lstStyle/>
          <a:p>
            <a:pPr algn="ctr"/>
            <a:r>
              <a:rPr lang="en-US" dirty="0">
                <a:solidFill>
                  <a:srgbClr val="00B0F0"/>
                </a:solidFill>
                <a:latin typeface="Calibri" panose="020F0502020204030204" pitchFamily="34" charset="0"/>
                <a:cs typeface="Calibri" panose="020F0502020204030204" pitchFamily="34" charset="0"/>
              </a:rPr>
              <a:t>Evaluating </a:t>
            </a:r>
            <a:r>
              <a:rPr lang="en-US" b="1" u="sng" dirty="0">
                <a:solidFill>
                  <a:srgbClr val="00B0F0"/>
                </a:solidFill>
                <a:latin typeface="Calibri" panose="020F0502020204030204" pitchFamily="34" charset="0"/>
                <a:cs typeface="Calibri" panose="020F0502020204030204" pitchFamily="34" charset="0"/>
              </a:rPr>
              <a:t>QUALITY</a:t>
            </a:r>
            <a:r>
              <a:rPr lang="en-US" dirty="0">
                <a:solidFill>
                  <a:srgbClr val="00B0F0"/>
                </a:solidFill>
                <a:latin typeface="Calibri" panose="020F0502020204030204" pitchFamily="34" charset="0"/>
                <a:cs typeface="Calibri" panose="020F0502020204030204" pitchFamily="34" charset="0"/>
              </a:rPr>
              <a:t> of recovery program. Identifying </a:t>
            </a:r>
            <a:r>
              <a:rPr lang="en-US" b="1" u="sng" dirty="0">
                <a:solidFill>
                  <a:srgbClr val="00B0F0"/>
                </a:solidFill>
                <a:latin typeface="Calibri" panose="020F0502020204030204" pitchFamily="34" charset="0"/>
                <a:cs typeface="Calibri" panose="020F0502020204030204" pitchFamily="34" charset="0"/>
              </a:rPr>
              <a:t>risk</a:t>
            </a:r>
            <a:r>
              <a:rPr lang="en-US" dirty="0">
                <a:solidFill>
                  <a:srgbClr val="00B0F0"/>
                </a:solidFill>
                <a:latin typeface="Calibri" panose="020F0502020204030204" pitchFamily="34" charset="0"/>
                <a:cs typeface="Calibri" panose="020F0502020204030204" pitchFamily="34" charset="0"/>
              </a:rPr>
              <a:t> for relapse.</a:t>
            </a:r>
            <a:br>
              <a:rPr lang="en-US" dirty="0">
                <a:solidFill>
                  <a:srgbClr val="00B0F0"/>
                </a:solidFill>
                <a:latin typeface="Calibri" panose="020F0502020204030204" pitchFamily="34" charset="0"/>
                <a:cs typeface="Calibri" panose="020F0502020204030204" pitchFamily="34" charset="0"/>
              </a:rPr>
            </a:br>
            <a:endParaRPr lang="en-US" dirty="0">
              <a:solidFill>
                <a:srgbClr val="00B0F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B754E43-7772-4DDC-3C40-4999EBD506DE}"/>
              </a:ext>
            </a:extLst>
          </p:cNvPr>
          <p:cNvSpPr>
            <a:spLocks noGrp="1"/>
          </p:cNvSpPr>
          <p:nvPr>
            <p:ph type="sldNum" sz="quarter" idx="4"/>
          </p:nvPr>
        </p:nvSpPr>
        <p:spPr/>
        <p:txBody>
          <a:bodyPr/>
          <a:lstStyle/>
          <a:p>
            <a:fld id="{50021088-4A68-45C2-A789-B57BB525981C}" type="slidenum">
              <a:rPr lang="en-US" smtClean="0"/>
              <a:pPr/>
              <a:t>117</a:t>
            </a:fld>
            <a:endParaRPr lang="en-US" dirty="0"/>
          </a:p>
        </p:txBody>
      </p:sp>
    </p:spTree>
    <p:extLst>
      <p:ext uri="{BB962C8B-B14F-4D97-AF65-F5344CB8AC3E}">
        <p14:creationId xmlns:p14="http://schemas.microsoft.com/office/powerpoint/2010/main" val="21750473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1"/>
            <a:ext cx="8229600" cy="3402203"/>
          </a:xfrm>
        </p:spPr>
        <p:txBody>
          <a:bodyPr>
            <a:noAutofit/>
          </a:bodyPr>
          <a:lstStyle/>
          <a:p>
            <a:r>
              <a:rPr lang="en-US" sz="2800" dirty="0">
                <a:latin typeface="Calibri" panose="020F0502020204030204" pitchFamily="34" charset="0"/>
                <a:cs typeface="Calibri" panose="020F0502020204030204" pitchFamily="34" charset="0"/>
              </a:rPr>
              <a:t>In addition to a strong program, the airman must continue to have a “Monitored Recovery”</a:t>
            </a:r>
          </a:p>
          <a:p>
            <a:pPr marL="0" indent="0">
              <a:buNone/>
            </a:pPr>
            <a:endParaRPr lang="en-US" sz="2800" dirty="0">
              <a:latin typeface="Calibri" panose="020F0502020204030204" pitchFamily="34" charset="0"/>
              <a:cs typeface="Calibri" panose="020F0502020204030204" pitchFamily="34" charset="0"/>
            </a:endParaRPr>
          </a:p>
          <a:p>
            <a:pPr marL="27675" indent="0">
              <a:buNone/>
            </a:pPr>
            <a:r>
              <a:rPr lang="en-US" sz="2800" dirty="0">
                <a:latin typeface="Calibri" panose="020F0502020204030204" pitchFamily="34" charset="0"/>
                <a:cs typeface="Calibri" panose="020F0502020204030204" pitchFamily="34" charset="0"/>
              </a:rPr>
              <a:t>FACTORS WHICH AFFECT RISK FOR RELAPSE</a:t>
            </a:r>
          </a:p>
          <a:p>
            <a:r>
              <a:rPr lang="en-US" sz="2800" dirty="0">
                <a:latin typeface="Calibri" panose="020F0502020204030204" pitchFamily="34" charset="0"/>
                <a:cs typeface="Calibri" panose="020F0502020204030204" pitchFamily="34" charset="0"/>
              </a:rPr>
              <a:t>Past relapses, Compulsive behaviors, co-morbid psychiatric disorders, Life Stressors, non-acceptance of diagnosis, lack of “bonding” with 12 step program.</a:t>
            </a:r>
          </a:p>
          <a:p>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1672193" y="457200"/>
            <a:ext cx="8847614" cy="857250"/>
          </a:xfrm>
        </p:spPr>
        <p:txBody>
          <a:bodyPr>
            <a:normAutofit fontScale="90000"/>
          </a:bodyPr>
          <a:lstStyle/>
          <a:p>
            <a:pPr algn="ctr"/>
            <a:r>
              <a:rPr lang="en-US" dirty="0">
                <a:solidFill>
                  <a:srgbClr val="00B0F0"/>
                </a:solidFill>
                <a:latin typeface="Calibri" panose="020F0502020204030204" pitchFamily="34" charset="0"/>
                <a:cs typeface="Calibri" panose="020F0502020204030204" pitchFamily="34" charset="0"/>
              </a:rPr>
              <a:t>Evaluating </a:t>
            </a:r>
            <a:r>
              <a:rPr lang="en-US" b="1" u="sng" dirty="0">
                <a:solidFill>
                  <a:srgbClr val="00B0F0"/>
                </a:solidFill>
                <a:latin typeface="Calibri" panose="020F0502020204030204" pitchFamily="34" charset="0"/>
                <a:cs typeface="Calibri" panose="020F0502020204030204" pitchFamily="34" charset="0"/>
              </a:rPr>
              <a:t>QUALITY</a:t>
            </a:r>
            <a:r>
              <a:rPr lang="en-US" dirty="0">
                <a:solidFill>
                  <a:srgbClr val="00B0F0"/>
                </a:solidFill>
                <a:latin typeface="Calibri" panose="020F0502020204030204" pitchFamily="34" charset="0"/>
                <a:cs typeface="Calibri" panose="020F0502020204030204" pitchFamily="34" charset="0"/>
              </a:rPr>
              <a:t> of recovery program. Identifying </a:t>
            </a:r>
            <a:r>
              <a:rPr lang="en-US" b="1" u="sng" dirty="0">
                <a:solidFill>
                  <a:srgbClr val="00B0F0"/>
                </a:solidFill>
                <a:latin typeface="Calibri" panose="020F0502020204030204" pitchFamily="34" charset="0"/>
                <a:cs typeface="Calibri" panose="020F0502020204030204" pitchFamily="34" charset="0"/>
              </a:rPr>
              <a:t>risk</a:t>
            </a:r>
            <a:r>
              <a:rPr lang="en-US" dirty="0">
                <a:solidFill>
                  <a:srgbClr val="00B0F0"/>
                </a:solidFill>
                <a:latin typeface="Calibri" panose="020F0502020204030204" pitchFamily="34" charset="0"/>
                <a:cs typeface="Calibri" panose="020F0502020204030204" pitchFamily="34" charset="0"/>
              </a:rPr>
              <a:t> for relapse.</a:t>
            </a:r>
            <a:br>
              <a:rPr lang="en-US" dirty="0">
                <a:solidFill>
                  <a:srgbClr val="00B0F0"/>
                </a:solidFill>
                <a:latin typeface="Calibri" panose="020F0502020204030204" pitchFamily="34" charset="0"/>
                <a:cs typeface="Calibri" panose="020F0502020204030204" pitchFamily="34" charset="0"/>
              </a:rPr>
            </a:br>
            <a:endParaRPr lang="en-US" dirty="0">
              <a:solidFill>
                <a:srgbClr val="00B0F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DD52E70-8E16-ED31-0900-793379C9368B}"/>
              </a:ext>
            </a:extLst>
          </p:cNvPr>
          <p:cNvSpPr>
            <a:spLocks noGrp="1"/>
          </p:cNvSpPr>
          <p:nvPr>
            <p:ph type="sldNum" sz="quarter" idx="4"/>
          </p:nvPr>
        </p:nvSpPr>
        <p:spPr/>
        <p:txBody>
          <a:bodyPr/>
          <a:lstStyle/>
          <a:p>
            <a:fld id="{50021088-4A68-45C2-A789-B57BB525981C}" type="slidenum">
              <a:rPr lang="en-US" smtClean="0"/>
              <a:pPr/>
              <a:t>118</a:t>
            </a:fld>
            <a:endParaRPr lang="en-US" dirty="0"/>
          </a:p>
        </p:txBody>
      </p:sp>
    </p:spTree>
    <p:extLst>
      <p:ext uri="{BB962C8B-B14F-4D97-AF65-F5344CB8AC3E}">
        <p14:creationId xmlns:p14="http://schemas.microsoft.com/office/powerpoint/2010/main" val="40531885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44005D-5DBE-4548-A189-86842137FBD2}"/>
              </a:ext>
            </a:extLst>
          </p:cNvPr>
          <p:cNvSpPr>
            <a:spLocks noGrp="1"/>
          </p:cNvSpPr>
          <p:nvPr>
            <p:ph idx="1"/>
          </p:nvPr>
        </p:nvSpPr>
        <p:spPr>
          <a:xfrm>
            <a:off x="1905001" y="1536569"/>
            <a:ext cx="3684309" cy="3794522"/>
          </a:xfrm>
        </p:spPr>
        <p:txBody>
          <a:bodyPr>
            <a:normAutofit/>
          </a:bodyPr>
          <a:lstStyle/>
          <a:p>
            <a:r>
              <a:rPr lang="en-US" sz="2800" dirty="0"/>
              <a:t>Sponsor</a:t>
            </a:r>
          </a:p>
          <a:p>
            <a:r>
              <a:rPr lang="en-US" sz="2800" dirty="0"/>
              <a:t>Three Mtgs./wk.</a:t>
            </a:r>
          </a:p>
          <a:p>
            <a:r>
              <a:rPr lang="en-US" sz="2800" dirty="0"/>
              <a:t>Reading the Book/ Working the Steps</a:t>
            </a:r>
          </a:p>
          <a:p>
            <a:r>
              <a:rPr lang="en-US" sz="2800" dirty="0"/>
              <a:t>OWN IT!</a:t>
            </a:r>
          </a:p>
          <a:p>
            <a:r>
              <a:rPr lang="en-US" sz="2800" dirty="0"/>
              <a:t>Ninety in Ninety</a:t>
            </a:r>
          </a:p>
          <a:p>
            <a:r>
              <a:rPr lang="en-US" sz="2800" dirty="0"/>
              <a:t>Group (Home)</a:t>
            </a:r>
          </a:p>
        </p:txBody>
      </p:sp>
      <p:sp>
        <p:nvSpPr>
          <p:cNvPr id="4" name="Title 3">
            <a:extLst>
              <a:ext uri="{FF2B5EF4-FFF2-40B4-BE49-F238E27FC236}">
                <a16:creationId xmlns:a16="http://schemas.microsoft.com/office/drawing/2014/main" id="{72A2D22E-AFCF-4E40-A2C2-EC28BD07BFEA}"/>
              </a:ext>
            </a:extLst>
          </p:cNvPr>
          <p:cNvSpPr>
            <a:spLocks noGrp="1"/>
          </p:cNvSpPr>
          <p:nvPr>
            <p:ph type="title"/>
          </p:nvPr>
        </p:nvSpPr>
        <p:spPr>
          <a:xfrm>
            <a:off x="1981200" y="274638"/>
            <a:ext cx="8229600" cy="715962"/>
          </a:xfrm>
        </p:spPr>
        <p:txBody>
          <a:bodyPr>
            <a:normAutofit/>
          </a:bodyPr>
          <a:lstStyle/>
          <a:p>
            <a:pPr algn="ctr"/>
            <a:r>
              <a:rPr lang="en-US" sz="3200" u="sng" dirty="0"/>
              <a:t>S.T.R.O.N.G.   P.R.O.G.R.A.M.</a:t>
            </a:r>
          </a:p>
        </p:txBody>
      </p:sp>
      <p:sp>
        <p:nvSpPr>
          <p:cNvPr id="8" name="TextBox 7">
            <a:extLst>
              <a:ext uri="{FF2B5EF4-FFF2-40B4-BE49-F238E27FC236}">
                <a16:creationId xmlns:a16="http://schemas.microsoft.com/office/drawing/2014/main" id="{FCC9EC6A-A4BC-455C-A9F5-C22B54D99F93}"/>
              </a:ext>
            </a:extLst>
          </p:cNvPr>
          <p:cNvSpPr txBox="1"/>
          <p:nvPr/>
        </p:nvSpPr>
        <p:spPr>
          <a:xfrm>
            <a:off x="5589310" y="1600201"/>
            <a:ext cx="5078691"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tx1">
                    <a:lumMod val="50000"/>
                  </a:schemeClr>
                </a:solidFill>
              </a:rPr>
              <a:t>Professional/ Recovery balanced</a:t>
            </a:r>
          </a:p>
          <a:p>
            <a:pPr marL="342900" indent="-342900">
              <a:buFont typeface="Arial" panose="020B0604020202020204" pitchFamily="34" charset="0"/>
              <a:buChar char="•"/>
            </a:pPr>
            <a:r>
              <a:rPr lang="en-US" sz="2800" dirty="0">
                <a:solidFill>
                  <a:schemeClr val="tx1">
                    <a:lumMod val="50000"/>
                  </a:schemeClr>
                </a:solidFill>
              </a:rPr>
              <a:t>Resentments (dealing with)</a:t>
            </a:r>
          </a:p>
          <a:p>
            <a:pPr marL="342900" indent="-342900">
              <a:buFont typeface="Arial" panose="020B0604020202020204" pitchFamily="34" charset="0"/>
              <a:buChar char="•"/>
            </a:pPr>
            <a:r>
              <a:rPr lang="en-US" sz="2800" dirty="0">
                <a:solidFill>
                  <a:schemeClr val="tx1">
                    <a:lumMod val="50000"/>
                  </a:schemeClr>
                </a:solidFill>
              </a:rPr>
              <a:t>Outlets (fitness/ hobbies)</a:t>
            </a:r>
          </a:p>
          <a:p>
            <a:pPr marL="342900" indent="-342900">
              <a:buFont typeface="Arial" panose="020B0604020202020204" pitchFamily="34" charset="0"/>
              <a:buChar char="•"/>
            </a:pPr>
            <a:r>
              <a:rPr lang="en-US" sz="2800" dirty="0">
                <a:solidFill>
                  <a:schemeClr val="tx1">
                    <a:lumMod val="50000"/>
                  </a:schemeClr>
                </a:solidFill>
              </a:rPr>
              <a:t>Growth Mindset</a:t>
            </a:r>
          </a:p>
          <a:p>
            <a:pPr marL="342900" indent="-342900">
              <a:buFont typeface="Arial" panose="020B0604020202020204" pitchFamily="34" charset="0"/>
              <a:buChar char="•"/>
            </a:pPr>
            <a:r>
              <a:rPr lang="en-US" sz="2800" dirty="0">
                <a:solidFill>
                  <a:schemeClr val="tx1">
                    <a:lumMod val="50000"/>
                  </a:schemeClr>
                </a:solidFill>
              </a:rPr>
              <a:t>Relationships </a:t>
            </a:r>
          </a:p>
          <a:p>
            <a:pPr marL="342900" indent="-342900">
              <a:buFont typeface="Arial" panose="020B0604020202020204" pitchFamily="34" charset="0"/>
              <a:buChar char="•"/>
            </a:pPr>
            <a:r>
              <a:rPr lang="en-US" sz="2800" dirty="0">
                <a:solidFill>
                  <a:schemeClr val="tx1">
                    <a:lumMod val="50000"/>
                  </a:schemeClr>
                </a:solidFill>
              </a:rPr>
              <a:t>Aftercare</a:t>
            </a:r>
          </a:p>
          <a:p>
            <a:pPr marL="342900" indent="-342900">
              <a:buFont typeface="Arial" panose="020B0604020202020204" pitchFamily="34" charset="0"/>
              <a:buChar char="•"/>
            </a:pPr>
            <a:r>
              <a:rPr lang="en-US" sz="2800" dirty="0">
                <a:solidFill>
                  <a:schemeClr val="tx1">
                    <a:lumMod val="50000"/>
                  </a:schemeClr>
                </a:solidFill>
              </a:rPr>
              <a:t>Monitoring</a:t>
            </a:r>
          </a:p>
        </p:txBody>
      </p:sp>
      <p:sp>
        <p:nvSpPr>
          <p:cNvPr id="2" name="Slide Number Placeholder 1">
            <a:extLst>
              <a:ext uri="{FF2B5EF4-FFF2-40B4-BE49-F238E27FC236}">
                <a16:creationId xmlns:a16="http://schemas.microsoft.com/office/drawing/2014/main" id="{AE32AF47-9765-A1A4-258B-654E482CAA85}"/>
              </a:ext>
            </a:extLst>
          </p:cNvPr>
          <p:cNvSpPr>
            <a:spLocks noGrp="1"/>
          </p:cNvSpPr>
          <p:nvPr>
            <p:ph type="sldNum" sz="quarter" idx="4"/>
          </p:nvPr>
        </p:nvSpPr>
        <p:spPr/>
        <p:txBody>
          <a:bodyPr/>
          <a:lstStyle/>
          <a:p>
            <a:fld id="{50021088-4A68-45C2-A789-B57BB525981C}" type="slidenum">
              <a:rPr lang="en-US" smtClean="0"/>
              <a:pPr/>
              <a:t>119</a:t>
            </a:fld>
            <a:endParaRPr lang="en-US" dirty="0"/>
          </a:p>
        </p:txBody>
      </p:sp>
    </p:spTree>
    <p:extLst>
      <p:ext uri="{BB962C8B-B14F-4D97-AF65-F5344CB8AC3E}">
        <p14:creationId xmlns:p14="http://schemas.microsoft.com/office/powerpoint/2010/main" val="268936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9750" y="1066803"/>
            <a:ext cx="8705850" cy="5059363"/>
          </a:xfrm>
        </p:spPr>
        <p:txBody>
          <a:bodyPr>
            <a:normAutofit lnSpcReduction="10000"/>
          </a:bodyPr>
          <a:lstStyle/>
          <a:p>
            <a:pPr>
              <a:buNone/>
            </a:pPr>
            <a:r>
              <a:rPr lang="en-US" dirty="0">
                <a:latin typeface="Arial" pitchFamily="34" charset="0"/>
                <a:cs typeface="Arial" pitchFamily="34" charset="0"/>
              </a:rPr>
              <a:t>Birds of a Feather / AA meetings</a:t>
            </a:r>
          </a:p>
          <a:p>
            <a:pPr lvl="1">
              <a:buFontTx/>
              <a:buChar char="-"/>
            </a:pPr>
            <a:r>
              <a:rPr lang="en-US" dirty="0">
                <a:latin typeface="Arial" pitchFamily="34" charset="0"/>
                <a:cs typeface="Arial" pitchFamily="34" charset="0"/>
              </a:rPr>
              <a:t>Open  Sunday  0700– Douglas Fir</a:t>
            </a:r>
          </a:p>
          <a:p>
            <a:pPr lvl="1">
              <a:buFontTx/>
              <a:buChar char="-"/>
            </a:pPr>
            <a:r>
              <a:rPr lang="en-US" dirty="0">
                <a:latin typeface="Arial" pitchFamily="34" charset="0"/>
                <a:cs typeface="Arial" pitchFamily="34" charset="0"/>
              </a:rPr>
              <a:t>Closed Saturday/Monday 0700 - Douglas Fir</a:t>
            </a:r>
          </a:p>
          <a:p>
            <a:pPr>
              <a:buNone/>
            </a:pPr>
            <a:r>
              <a:rPr lang="en-US" dirty="0">
                <a:latin typeface="Arial" pitchFamily="34" charset="0"/>
                <a:cs typeface="Arial" pitchFamily="34" charset="0"/>
              </a:rPr>
              <a:t>Breakouts and Joint sessions</a:t>
            </a:r>
          </a:p>
          <a:p>
            <a:pPr>
              <a:buNone/>
            </a:pPr>
            <a:r>
              <a:rPr lang="en-US" dirty="0">
                <a:latin typeface="Arial" pitchFamily="34" charset="0"/>
                <a:cs typeface="Arial" pitchFamily="34" charset="0"/>
              </a:rPr>
              <a:t>Rooms available     </a:t>
            </a:r>
          </a:p>
          <a:p>
            <a:pPr>
              <a:buNone/>
            </a:pPr>
            <a:r>
              <a:rPr lang="en-US" dirty="0">
                <a:latin typeface="Arial" pitchFamily="34" charset="0"/>
                <a:cs typeface="Arial" pitchFamily="34" charset="0"/>
              </a:rPr>
              <a:t>Message Board</a:t>
            </a:r>
          </a:p>
          <a:p>
            <a:pPr>
              <a:buNone/>
            </a:pPr>
            <a:r>
              <a:rPr lang="en-US" dirty="0">
                <a:latin typeface="Arial" pitchFamily="34" charset="0"/>
                <a:cs typeface="Arial" pitchFamily="34" charset="0"/>
              </a:rPr>
              <a:t>Conversations outside away from doors</a:t>
            </a:r>
          </a:p>
          <a:p>
            <a:pPr>
              <a:buNone/>
            </a:pPr>
            <a:r>
              <a:rPr lang="en-US" dirty="0">
                <a:latin typeface="Arial" pitchFamily="34" charset="0"/>
                <a:cs typeface="Arial" pitchFamily="34" charset="0"/>
              </a:rPr>
              <a:t>Cell phones on silent.  </a:t>
            </a:r>
          </a:p>
          <a:p>
            <a:pPr>
              <a:buNone/>
            </a:pPr>
            <a:r>
              <a:rPr lang="en-US" dirty="0">
                <a:latin typeface="Arial" pitchFamily="34" charset="0"/>
                <a:cs typeface="Arial" pitchFamily="34" charset="0"/>
              </a:rPr>
              <a:t>In place. On time	</a:t>
            </a:r>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Fellowship</a:t>
            </a:r>
          </a:p>
        </p:txBody>
      </p:sp>
      <p:sp>
        <p:nvSpPr>
          <p:cNvPr id="4" name="Slide Number Placeholder 3"/>
          <p:cNvSpPr>
            <a:spLocks noGrp="1"/>
          </p:cNvSpPr>
          <p:nvPr>
            <p:ph type="sldNum" sz="quarter" idx="12"/>
          </p:nvPr>
        </p:nvSpPr>
        <p:spPr/>
        <p:txBody>
          <a:bodyPr/>
          <a:lstStyle/>
          <a:p>
            <a:fld id="{50021088-4A68-45C2-A789-B57BB525981C}" type="slidenum">
              <a:rPr lang="en-US" smtClean="0"/>
              <a:pPr/>
              <a:t>12</a:t>
            </a:fld>
            <a:endParaRPr lang="en-US" dirty="0"/>
          </a:p>
        </p:txBody>
      </p:sp>
      <p:pic>
        <p:nvPicPr>
          <p:cNvPr id="6146" name="Picture 2" descr="http://www.boaf.org/images/wwb_img1.jpg"/>
          <p:cNvPicPr>
            <a:picLocks noChangeAspect="1" noChangeArrowheads="1"/>
          </p:cNvPicPr>
          <p:nvPr/>
        </p:nvPicPr>
        <p:blipFill>
          <a:blip r:embed="rId2" cstate="print"/>
          <a:srcRect/>
          <a:stretch>
            <a:fillRect/>
          </a:stretch>
        </p:blipFill>
        <p:spPr bwMode="auto">
          <a:xfrm>
            <a:off x="9871214" y="3442741"/>
            <a:ext cx="1779058" cy="1562101"/>
          </a:xfrm>
          <a:prstGeom prst="rect">
            <a:avLst/>
          </a:prstGeom>
          <a:noFill/>
        </p:spPr>
      </p:pic>
    </p:spTree>
    <p:extLst>
      <p:ext uri="{BB962C8B-B14F-4D97-AF65-F5344CB8AC3E}">
        <p14:creationId xmlns:p14="http://schemas.microsoft.com/office/powerpoint/2010/main" val="16834181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3036B6-B161-4ACF-81A3-06ADE392BBB3}"/>
              </a:ext>
            </a:extLst>
          </p:cNvPr>
          <p:cNvSpPr>
            <a:spLocks noGrp="1"/>
          </p:cNvSpPr>
          <p:nvPr>
            <p:ph idx="1"/>
          </p:nvPr>
        </p:nvSpPr>
        <p:spPr>
          <a:xfrm>
            <a:off x="1981200" y="1748791"/>
            <a:ext cx="8229601" cy="3436620"/>
          </a:xfrm>
        </p:spPr>
        <p:txBody>
          <a:bodyPr>
            <a:normAutofit fontScale="92500" lnSpcReduction="10000"/>
          </a:bodyPr>
          <a:lstStyle/>
          <a:p>
            <a:r>
              <a:rPr lang="en-US" dirty="0"/>
              <a:t>Do not be afraid to consult with an experienced colleague</a:t>
            </a:r>
          </a:p>
          <a:p>
            <a:endParaRPr lang="en-US" dirty="0"/>
          </a:p>
          <a:p>
            <a:r>
              <a:rPr lang="en-US" dirty="0"/>
              <a:t>Do not be afraid to consult with an FAA SME</a:t>
            </a:r>
          </a:p>
          <a:p>
            <a:endParaRPr lang="en-US" dirty="0"/>
          </a:p>
          <a:p>
            <a:r>
              <a:rPr lang="en-US" dirty="0"/>
              <a:t>This never ends no matter how senior you become.</a:t>
            </a:r>
          </a:p>
        </p:txBody>
      </p:sp>
      <p:sp>
        <p:nvSpPr>
          <p:cNvPr id="5" name="Title 4">
            <a:extLst>
              <a:ext uri="{FF2B5EF4-FFF2-40B4-BE49-F238E27FC236}">
                <a16:creationId xmlns:a16="http://schemas.microsoft.com/office/drawing/2014/main" id="{BC56BEE9-844A-4E2A-BAC3-54E4F88E4647}"/>
              </a:ext>
            </a:extLst>
          </p:cNvPr>
          <p:cNvSpPr>
            <a:spLocks noGrp="1"/>
          </p:cNvSpPr>
          <p:nvPr>
            <p:ph type="title"/>
          </p:nvPr>
        </p:nvSpPr>
        <p:spPr>
          <a:xfrm>
            <a:off x="1981200" y="381000"/>
            <a:ext cx="8229601" cy="1133798"/>
          </a:xfrm>
        </p:spPr>
        <p:txBody>
          <a:bodyPr>
            <a:normAutofit fontScale="90000"/>
          </a:bodyPr>
          <a:lstStyle/>
          <a:p>
            <a:pPr algn="ctr"/>
            <a:r>
              <a:rPr lang="en-US" dirty="0">
                <a:solidFill>
                  <a:srgbClr val="00B0F0"/>
                </a:solidFill>
              </a:rPr>
              <a:t> A </a:t>
            </a:r>
            <a:r>
              <a:rPr lang="en-US" u="sng" dirty="0">
                <a:solidFill>
                  <a:srgbClr val="00B0F0"/>
                </a:solidFill>
              </a:rPr>
              <a:t>collaborative approach </a:t>
            </a:r>
            <a:r>
              <a:rPr lang="en-US" dirty="0">
                <a:solidFill>
                  <a:srgbClr val="00B0F0"/>
                </a:solidFill>
              </a:rPr>
              <a:t>to include consultation with FAA SMEs.</a:t>
            </a:r>
            <a:br>
              <a:rPr lang="en-US" dirty="0">
                <a:solidFill>
                  <a:srgbClr val="00B0F0"/>
                </a:solidFill>
              </a:rPr>
            </a:br>
            <a:endParaRPr lang="en-US" dirty="0">
              <a:solidFill>
                <a:srgbClr val="00B0F0"/>
              </a:solidFill>
            </a:endParaRPr>
          </a:p>
        </p:txBody>
      </p:sp>
      <p:sp>
        <p:nvSpPr>
          <p:cNvPr id="2" name="Slide Number Placeholder 1">
            <a:extLst>
              <a:ext uri="{FF2B5EF4-FFF2-40B4-BE49-F238E27FC236}">
                <a16:creationId xmlns:a16="http://schemas.microsoft.com/office/drawing/2014/main" id="{CC447B45-2729-14A7-7EE0-2EF048CA51F9}"/>
              </a:ext>
            </a:extLst>
          </p:cNvPr>
          <p:cNvSpPr>
            <a:spLocks noGrp="1"/>
          </p:cNvSpPr>
          <p:nvPr>
            <p:ph type="sldNum" sz="quarter" idx="4"/>
          </p:nvPr>
        </p:nvSpPr>
        <p:spPr/>
        <p:txBody>
          <a:bodyPr/>
          <a:lstStyle/>
          <a:p>
            <a:fld id="{50021088-4A68-45C2-A789-B57BB525981C}" type="slidenum">
              <a:rPr lang="en-US" smtClean="0"/>
              <a:pPr/>
              <a:t>120</a:t>
            </a:fld>
            <a:endParaRPr lang="en-US" dirty="0"/>
          </a:p>
        </p:txBody>
      </p:sp>
      <p:pic>
        <p:nvPicPr>
          <p:cNvPr id="6" name="Picture 5" descr="A grey puzzle pieces on a black background&#10;&#10;Description automatically generated">
            <a:extLst>
              <a:ext uri="{FF2B5EF4-FFF2-40B4-BE49-F238E27FC236}">
                <a16:creationId xmlns:a16="http://schemas.microsoft.com/office/drawing/2014/main" id="{35A0435B-AB5A-3C92-04D6-BE5F88217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4026915"/>
            <a:ext cx="2895600" cy="2060852"/>
          </a:xfrm>
          <a:prstGeom prst="rect">
            <a:avLst/>
          </a:prstGeom>
        </p:spPr>
      </p:pic>
      <p:sp>
        <p:nvSpPr>
          <p:cNvPr id="8" name="TextBox 7">
            <a:extLst>
              <a:ext uri="{FF2B5EF4-FFF2-40B4-BE49-F238E27FC236}">
                <a16:creationId xmlns:a16="http://schemas.microsoft.com/office/drawing/2014/main" id="{CDC3FD37-5599-D283-FA07-1CD376CAA05B}"/>
              </a:ext>
            </a:extLst>
          </p:cNvPr>
          <p:cNvSpPr txBox="1"/>
          <p:nvPr/>
        </p:nvSpPr>
        <p:spPr>
          <a:xfrm>
            <a:off x="7564583" y="5924952"/>
            <a:ext cx="1791855" cy="215444"/>
          </a:xfrm>
          <a:prstGeom prst="rect">
            <a:avLst/>
          </a:prstGeom>
          <a:noFill/>
        </p:spPr>
        <p:txBody>
          <a:bodyPr wrap="square">
            <a:spAutoFit/>
          </a:bodyPr>
          <a:lstStyle/>
          <a:p>
            <a:pPr algn="ctr"/>
            <a:r>
              <a:rPr lang="en-US" sz="800" dirty="0">
                <a:solidFill>
                  <a:srgbClr val="191B26"/>
                </a:solidFill>
                <a:latin typeface="Open Sans" panose="020B0606030504020204" pitchFamily="34" charset="0"/>
              </a:rPr>
              <a:t>Image by </a:t>
            </a:r>
            <a:r>
              <a:rPr lang="en-US" sz="800" u="sng" dirty="0" err="1">
                <a:solidFill>
                  <a:srgbClr val="191B26"/>
                </a:solidFill>
                <a:latin typeface="Open Sans" panose="020B0606030504020204" pitchFamily="34" charset="0"/>
                <a:hlinkClick r:id="rId3"/>
              </a:rPr>
              <a:t>kdbcms</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4"/>
              </a:rPr>
              <a:t>Pixabay</a:t>
            </a:r>
            <a:endParaRPr lang="en-US" sz="800" dirty="0"/>
          </a:p>
        </p:txBody>
      </p:sp>
    </p:spTree>
    <p:extLst>
      <p:ext uri="{BB962C8B-B14F-4D97-AF65-F5344CB8AC3E}">
        <p14:creationId xmlns:p14="http://schemas.microsoft.com/office/powerpoint/2010/main" val="29081986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1"/>
            <a:ext cx="8229601" cy="3664985"/>
          </a:xfrm>
        </p:spPr>
        <p:txBody>
          <a:bodyPr>
            <a:noAutofit/>
          </a:bodyPr>
          <a:lstStyle/>
          <a:p>
            <a:r>
              <a:rPr lang="en-US" sz="2800" dirty="0">
                <a:latin typeface="Calibri" panose="020F0502020204030204" pitchFamily="34" charset="0"/>
                <a:cs typeface="Calibri" panose="020F0502020204030204" pitchFamily="34" charset="0"/>
              </a:rPr>
              <a:t>Forensic Quality. Typically takes several hours to write.</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Write like you expect it will be reviewed in a hearing, and that you may be called upon to defend your position.</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Expect that it will be reviewed by other Subject Matter Experts who will disagree with some aspect of your assessment.</a:t>
            </a:r>
          </a:p>
        </p:txBody>
      </p:sp>
      <p:sp>
        <p:nvSpPr>
          <p:cNvPr id="2" name="Title 1"/>
          <p:cNvSpPr>
            <a:spLocks noGrp="1"/>
          </p:cNvSpPr>
          <p:nvPr>
            <p:ph type="title"/>
          </p:nvPr>
        </p:nvSpPr>
        <p:spPr>
          <a:xfrm>
            <a:off x="1524000" y="381001"/>
            <a:ext cx="4267200" cy="601265"/>
          </a:xfrm>
        </p:spPr>
        <p:txBody>
          <a:bodyPr>
            <a:noAutofit/>
          </a:bodyPr>
          <a:lstStyle/>
          <a:p>
            <a:pPr algn="ctr"/>
            <a:r>
              <a:rPr lang="en-US" sz="4000" dirty="0">
                <a:solidFill>
                  <a:srgbClr val="00B0F0"/>
                </a:solidFill>
                <a:latin typeface="Calibri" panose="020F0502020204030204" pitchFamily="34" charset="0"/>
                <a:cs typeface="Calibri" panose="020F0502020204030204" pitchFamily="34" charset="0"/>
              </a:rPr>
              <a:t>Report Writing</a:t>
            </a:r>
          </a:p>
        </p:txBody>
      </p:sp>
      <p:sp>
        <p:nvSpPr>
          <p:cNvPr id="4" name="Slide Number Placeholder 3">
            <a:extLst>
              <a:ext uri="{FF2B5EF4-FFF2-40B4-BE49-F238E27FC236}">
                <a16:creationId xmlns:a16="http://schemas.microsoft.com/office/drawing/2014/main" id="{35FA554C-C50E-3409-23F1-3E8236A0593A}"/>
              </a:ext>
            </a:extLst>
          </p:cNvPr>
          <p:cNvSpPr>
            <a:spLocks noGrp="1"/>
          </p:cNvSpPr>
          <p:nvPr>
            <p:ph type="sldNum" sz="quarter" idx="4"/>
          </p:nvPr>
        </p:nvSpPr>
        <p:spPr/>
        <p:txBody>
          <a:bodyPr/>
          <a:lstStyle/>
          <a:p>
            <a:fld id="{50021088-4A68-45C2-A789-B57BB525981C}" type="slidenum">
              <a:rPr lang="en-US" smtClean="0"/>
              <a:pPr/>
              <a:t>121</a:t>
            </a:fld>
            <a:endParaRPr lang="en-US" dirty="0"/>
          </a:p>
        </p:txBody>
      </p:sp>
    </p:spTree>
    <p:extLst>
      <p:ext uri="{BB962C8B-B14F-4D97-AF65-F5344CB8AC3E}">
        <p14:creationId xmlns:p14="http://schemas.microsoft.com/office/powerpoint/2010/main" val="19131072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24001"/>
            <a:ext cx="8229601" cy="3664985"/>
          </a:xfrm>
        </p:spPr>
        <p:txBody>
          <a:bodyPr>
            <a:noAutofit/>
          </a:bodyPr>
          <a:lstStyle/>
          <a:p>
            <a:r>
              <a:rPr lang="en-US" sz="2800" dirty="0">
                <a:latin typeface="Calibri" panose="020F0502020204030204" pitchFamily="34" charset="0"/>
                <a:cs typeface="Calibri" panose="020F0502020204030204" pitchFamily="34" charset="0"/>
              </a:rPr>
              <a:t>Utilize clear language and FAA criteria for diagnosis.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Write from the perspective of maintaining aviation safety.</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Do I want to have this airman flying in the airspace around myself and my family?</a:t>
            </a:r>
          </a:p>
        </p:txBody>
      </p:sp>
      <p:sp>
        <p:nvSpPr>
          <p:cNvPr id="2" name="Title 1"/>
          <p:cNvSpPr>
            <a:spLocks noGrp="1"/>
          </p:cNvSpPr>
          <p:nvPr>
            <p:ph type="title"/>
          </p:nvPr>
        </p:nvSpPr>
        <p:spPr>
          <a:xfrm>
            <a:off x="2057400" y="533401"/>
            <a:ext cx="3352800" cy="601265"/>
          </a:xfrm>
        </p:spPr>
        <p:txBody>
          <a:bodyPr>
            <a:noAutofit/>
          </a:bodyPr>
          <a:lstStyle/>
          <a:p>
            <a:r>
              <a:rPr lang="en-US" sz="4000" dirty="0">
                <a:solidFill>
                  <a:srgbClr val="00B0F0"/>
                </a:solidFill>
                <a:latin typeface="Calibri" panose="020F0502020204030204" pitchFamily="34" charset="0"/>
                <a:cs typeface="Calibri" panose="020F0502020204030204" pitchFamily="34" charset="0"/>
              </a:rPr>
              <a:t>Report Writing</a:t>
            </a:r>
            <a:br>
              <a:rPr lang="en-US" dirty="0">
                <a:solidFill>
                  <a:srgbClr val="00B0F0"/>
                </a:solidFill>
                <a:latin typeface="Calibri" panose="020F0502020204030204" pitchFamily="34" charset="0"/>
                <a:cs typeface="Calibri" panose="020F0502020204030204" pitchFamily="34" charset="0"/>
              </a:rPr>
            </a:br>
            <a:r>
              <a:rPr lang="en-US" sz="2000" dirty="0">
                <a:solidFill>
                  <a:srgbClr val="00B0F0"/>
                </a:solidFill>
                <a:latin typeface="Calibri" panose="020F0502020204030204" pitchFamily="34" charset="0"/>
                <a:cs typeface="Calibri" panose="020F0502020204030204" pitchFamily="34" charset="0"/>
              </a:rPr>
              <a:t>(Cont’d)</a:t>
            </a:r>
            <a:endParaRPr lang="en-US" dirty="0">
              <a:solidFill>
                <a:srgbClr val="00B0F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D3682D-0FF5-9505-CE31-8DA38E055FA0}"/>
              </a:ext>
            </a:extLst>
          </p:cNvPr>
          <p:cNvSpPr>
            <a:spLocks noGrp="1"/>
          </p:cNvSpPr>
          <p:nvPr>
            <p:ph type="sldNum" sz="quarter" idx="4"/>
          </p:nvPr>
        </p:nvSpPr>
        <p:spPr/>
        <p:txBody>
          <a:bodyPr/>
          <a:lstStyle/>
          <a:p>
            <a:fld id="{50021088-4A68-45C2-A789-B57BB525981C}" type="slidenum">
              <a:rPr lang="en-US" smtClean="0"/>
              <a:pPr/>
              <a:t>122</a:t>
            </a:fld>
            <a:endParaRPr lang="en-US" dirty="0"/>
          </a:p>
        </p:txBody>
      </p:sp>
    </p:spTree>
    <p:extLst>
      <p:ext uri="{BB962C8B-B14F-4D97-AF65-F5344CB8AC3E}">
        <p14:creationId xmlns:p14="http://schemas.microsoft.com/office/powerpoint/2010/main" val="10917069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C72289-F5A3-4A8C-9537-3C78F00757E5}"/>
              </a:ext>
            </a:extLst>
          </p:cNvPr>
          <p:cNvSpPr>
            <a:spLocks noGrp="1"/>
          </p:cNvSpPr>
          <p:nvPr>
            <p:ph idx="1"/>
          </p:nvPr>
        </p:nvSpPr>
        <p:spPr>
          <a:xfrm>
            <a:off x="1981199" y="1441028"/>
            <a:ext cx="8229602" cy="4495799"/>
          </a:xfrm>
        </p:spPr>
        <p:txBody>
          <a:bodyPr>
            <a:noAutofit/>
          </a:bodyPr>
          <a:lstStyle/>
          <a:p>
            <a:r>
              <a:rPr lang="en-US" sz="2800" dirty="0">
                <a:latin typeface="Calibri" panose="020F0502020204030204" pitchFamily="34" charset="0"/>
                <a:cs typeface="Calibri" panose="020F0502020204030204" pitchFamily="34" charset="0"/>
              </a:rPr>
              <a:t>HAVE I CLEARLY…..?</a:t>
            </a:r>
          </a:p>
          <a:p>
            <a:r>
              <a:rPr lang="en-US" sz="2800" dirty="0">
                <a:latin typeface="Calibri" panose="020F0502020204030204" pitchFamily="34" charset="0"/>
                <a:cs typeface="Calibri" panose="020F0502020204030204" pitchFamily="34" charset="0"/>
              </a:rPr>
              <a:t>Made or confirmed a clinical diagnosis for the FAA?</a:t>
            </a:r>
          </a:p>
          <a:p>
            <a:r>
              <a:rPr lang="en-US" sz="2800" dirty="0">
                <a:latin typeface="Calibri" panose="020F0502020204030204" pitchFamily="34" charset="0"/>
                <a:cs typeface="Calibri" panose="020F0502020204030204" pitchFamily="34" charset="0"/>
              </a:rPr>
              <a:t>Ruled out any disqualifying psychiatric conditions?</a:t>
            </a:r>
          </a:p>
          <a:p>
            <a:r>
              <a:rPr lang="en-US" sz="2800" dirty="0">
                <a:latin typeface="Calibri" panose="020F0502020204030204" pitchFamily="34" charset="0"/>
                <a:cs typeface="Calibri" panose="020F0502020204030204" pitchFamily="34" charset="0"/>
              </a:rPr>
              <a:t>Assessed the quality of the airman’s recovery program?</a:t>
            </a:r>
          </a:p>
          <a:p>
            <a:r>
              <a:rPr lang="en-US" sz="2800" dirty="0">
                <a:latin typeface="Calibri" panose="020F0502020204030204" pitchFamily="34" charset="0"/>
                <a:cs typeface="Calibri" panose="020F0502020204030204" pitchFamily="34" charset="0"/>
              </a:rPr>
              <a:t>Maintained a neutral stance with respect to advocacy, and accurately presented the airman’s areas of strength and risk?</a:t>
            </a:r>
          </a:p>
        </p:txBody>
      </p:sp>
      <p:sp>
        <p:nvSpPr>
          <p:cNvPr id="2" name="Title 1">
            <a:extLst>
              <a:ext uri="{FF2B5EF4-FFF2-40B4-BE49-F238E27FC236}">
                <a16:creationId xmlns:a16="http://schemas.microsoft.com/office/drawing/2014/main" id="{F3C00482-5637-4A18-B117-1621B70F845A}"/>
              </a:ext>
            </a:extLst>
          </p:cNvPr>
          <p:cNvSpPr>
            <a:spLocks noGrp="1"/>
          </p:cNvSpPr>
          <p:nvPr>
            <p:ph type="title"/>
          </p:nvPr>
        </p:nvSpPr>
        <p:spPr>
          <a:xfrm>
            <a:off x="1981200" y="76200"/>
            <a:ext cx="8229601" cy="1219200"/>
          </a:xfrm>
        </p:spPr>
        <p:txBody>
          <a:bodyPr>
            <a:noAutofit/>
          </a:bodyPr>
          <a:lstStyle/>
          <a:p>
            <a:pPr algn="ctr"/>
            <a:r>
              <a:rPr lang="en-US" sz="3200" dirty="0">
                <a:solidFill>
                  <a:srgbClr val="00B0F0"/>
                </a:solidFill>
              </a:rPr>
              <a:t>Cross Check Report Prior to Submission</a:t>
            </a:r>
          </a:p>
        </p:txBody>
      </p:sp>
      <p:sp>
        <p:nvSpPr>
          <p:cNvPr id="4" name="Slide Number Placeholder 3">
            <a:extLst>
              <a:ext uri="{FF2B5EF4-FFF2-40B4-BE49-F238E27FC236}">
                <a16:creationId xmlns:a16="http://schemas.microsoft.com/office/drawing/2014/main" id="{39045CC6-B440-AC73-2424-BF2D802ECA99}"/>
              </a:ext>
            </a:extLst>
          </p:cNvPr>
          <p:cNvSpPr>
            <a:spLocks noGrp="1"/>
          </p:cNvSpPr>
          <p:nvPr>
            <p:ph type="sldNum" sz="quarter" idx="4"/>
          </p:nvPr>
        </p:nvSpPr>
        <p:spPr/>
        <p:txBody>
          <a:bodyPr/>
          <a:lstStyle/>
          <a:p>
            <a:fld id="{50021088-4A68-45C2-A789-B57BB525981C}" type="slidenum">
              <a:rPr lang="en-US" smtClean="0"/>
              <a:pPr/>
              <a:t>123</a:t>
            </a:fld>
            <a:endParaRPr lang="en-US" dirty="0"/>
          </a:p>
        </p:txBody>
      </p:sp>
      <p:sp>
        <p:nvSpPr>
          <p:cNvPr id="6" name="TextBox 5">
            <a:extLst>
              <a:ext uri="{FF2B5EF4-FFF2-40B4-BE49-F238E27FC236}">
                <a16:creationId xmlns:a16="http://schemas.microsoft.com/office/drawing/2014/main" id="{8D6A5FF0-0D85-F36B-9F7D-34825A05E80F}"/>
              </a:ext>
            </a:extLst>
          </p:cNvPr>
          <p:cNvSpPr txBox="1"/>
          <p:nvPr/>
        </p:nvSpPr>
        <p:spPr>
          <a:xfrm>
            <a:off x="8333511" y="5934887"/>
            <a:ext cx="2110373" cy="215444"/>
          </a:xfrm>
          <a:prstGeom prst="rect">
            <a:avLst/>
          </a:prstGeom>
          <a:noFill/>
        </p:spPr>
        <p:txBody>
          <a:bodyPr wrap="square">
            <a:spAutoFit/>
          </a:bodyPr>
          <a:lstStyle/>
          <a:p>
            <a:r>
              <a:rPr lang="en-US" sz="800" dirty="0">
                <a:solidFill>
                  <a:srgbClr val="191B26"/>
                </a:solidFill>
                <a:latin typeface="Open Sans" panose="020B0606030504020204" pitchFamily="34" charset="0"/>
              </a:rPr>
              <a:t>Image by </a:t>
            </a:r>
            <a:r>
              <a:rPr lang="en-US" sz="800" u="sng" dirty="0">
                <a:solidFill>
                  <a:srgbClr val="191B26"/>
                </a:solidFill>
                <a:latin typeface="Open Sans" panose="020B0606030504020204" pitchFamily="34" charset="0"/>
                <a:hlinkClick r:id="rId2"/>
              </a:rPr>
              <a:t>VideoPlasty.com</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3"/>
              </a:rPr>
              <a:t>Pixabay</a:t>
            </a:r>
            <a:endParaRPr lang="en-US" sz="800" dirty="0"/>
          </a:p>
        </p:txBody>
      </p:sp>
      <p:pic>
        <p:nvPicPr>
          <p:cNvPr id="8" name="Picture 7" descr="A blue arrow pointing towards a black background&#10;&#10;Description automatically generated">
            <a:extLst>
              <a:ext uri="{FF2B5EF4-FFF2-40B4-BE49-F238E27FC236}">
                <a16:creationId xmlns:a16="http://schemas.microsoft.com/office/drawing/2014/main" id="{EF543DEC-1EC5-B16F-74AF-7DF3C6628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45568">
            <a:off x="7048607" y="598718"/>
            <a:ext cx="3258399" cy="1629200"/>
          </a:xfrm>
          <a:prstGeom prst="rect">
            <a:avLst/>
          </a:prstGeom>
        </p:spPr>
      </p:pic>
    </p:spTree>
    <p:extLst>
      <p:ext uri="{BB962C8B-B14F-4D97-AF65-F5344CB8AC3E}">
        <p14:creationId xmlns:p14="http://schemas.microsoft.com/office/powerpoint/2010/main" val="32888226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C72289-F5A3-4A8C-9537-3C78F00757E5}"/>
              </a:ext>
            </a:extLst>
          </p:cNvPr>
          <p:cNvSpPr>
            <a:spLocks noGrp="1"/>
          </p:cNvSpPr>
          <p:nvPr>
            <p:ph idx="1"/>
          </p:nvPr>
        </p:nvSpPr>
        <p:spPr>
          <a:xfrm>
            <a:off x="1981200" y="1516888"/>
            <a:ext cx="8229600" cy="4426712"/>
          </a:xfrm>
        </p:spPr>
        <p:txBody>
          <a:bodyPr>
            <a:noAutofit/>
          </a:bodyPr>
          <a:lstStyle/>
          <a:p>
            <a:r>
              <a:rPr lang="en-US" sz="2800" dirty="0"/>
              <a:t>HAVE I CLEARLY…..?</a:t>
            </a:r>
          </a:p>
          <a:p>
            <a:r>
              <a:rPr lang="en-US" sz="2800" dirty="0"/>
              <a:t>Addressed rule out conditions which would be disqualifying (Psychosis, suicidal ideation, ECT treatment, need for multiple medications)</a:t>
            </a:r>
          </a:p>
          <a:p>
            <a:r>
              <a:rPr lang="en-US" sz="2800" dirty="0"/>
              <a:t>Made all appropriate recommendations for additional treatments and monitoring issues?</a:t>
            </a:r>
          </a:p>
          <a:p>
            <a:pPr lvl="1"/>
            <a:r>
              <a:rPr lang="en-US" sz="2800" dirty="0"/>
              <a:t>Couples Therapy, individual therapy, need for further labs or testing, need for medication.</a:t>
            </a:r>
          </a:p>
        </p:txBody>
      </p:sp>
      <p:sp>
        <p:nvSpPr>
          <p:cNvPr id="2" name="Title 1">
            <a:extLst>
              <a:ext uri="{FF2B5EF4-FFF2-40B4-BE49-F238E27FC236}">
                <a16:creationId xmlns:a16="http://schemas.microsoft.com/office/drawing/2014/main" id="{F3C00482-5637-4A18-B117-1621B70F845A}"/>
              </a:ext>
            </a:extLst>
          </p:cNvPr>
          <p:cNvSpPr>
            <a:spLocks noGrp="1"/>
          </p:cNvSpPr>
          <p:nvPr>
            <p:ph type="title"/>
          </p:nvPr>
        </p:nvSpPr>
        <p:spPr>
          <a:xfrm>
            <a:off x="1981200" y="228601"/>
            <a:ext cx="8229600" cy="1288287"/>
          </a:xfrm>
        </p:spPr>
        <p:txBody>
          <a:bodyPr>
            <a:noAutofit/>
          </a:bodyPr>
          <a:lstStyle/>
          <a:p>
            <a:r>
              <a:rPr lang="en-US" sz="3200" dirty="0">
                <a:solidFill>
                  <a:srgbClr val="00B0F0"/>
                </a:solidFill>
              </a:rPr>
              <a:t>Cross Check Report Prior to Submission </a:t>
            </a:r>
            <a:br>
              <a:rPr lang="en-US" sz="3200" dirty="0">
                <a:solidFill>
                  <a:srgbClr val="00B0F0"/>
                </a:solidFill>
              </a:rPr>
            </a:br>
            <a:r>
              <a:rPr lang="en-US" sz="2000" dirty="0">
                <a:solidFill>
                  <a:srgbClr val="00B0F0"/>
                </a:solidFill>
              </a:rPr>
              <a:t>(Cont’d)</a:t>
            </a:r>
            <a:endParaRPr lang="en-US" sz="3200" dirty="0">
              <a:solidFill>
                <a:srgbClr val="00B0F0"/>
              </a:solidFill>
            </a:endParaRPr>
          </a:p>
        </p:txBody>
      </p:sp>
      <p:sp>
        <p:nvSpPr>
          <p:cNvPr id="4" name="Slide Number Placeholder 3">
            <a:extLst>
              <a:ext uri="{FF2B5EF4-FFF2-40B4-BE49-F238E27FC236}">
                <a16:creationId xmlns:a16="http://schemas.microsoft.com/office/drawing/2014/main" id="{DBE65E89-299F-A6C2-75E3-0DD93BA66B7D}"/>
              </a:ext>
            </a:extLst>
          </p:cNvPr>
          <p:cNvSpPr>
            <a:spLocks noGrp="1"/>
          </p:cNvSpPr>
          <p:nvPr>
            <p:ph type="sldNum" sz="quarter" idx="4"/>
          </p:nvPr>
        </p:nvSpPr>
        <p:spPr/>
        <p:txBody>
          <a:bodyPr/>
          <a:lstStyle/>
          <a:p>
            <a:fld id="{50021088-4A68-45C2-A789-B57BB525981C}" type="slidenum">
              <a:rPr lang="en-US" smtClean="0"/>
              <a:pPr/>
              <a:t>124</a:t>
            </a:fld>
            <a:endParaRPr lang="en-US" dirty="0"/>
          </a:p>
        </p:txBody>
      </p:sp>
      <p:pic>
        <p:nvPicPr>
          <p:cNvPr id="5" name="Picture 4" descr="A blue arrow pointing towards a black background&#10;&#10;Description automatically generated">
            <a:extLst>
              <a:ext uri="{FF2B5EF4-FFF2-40B4-BE49-F238E27FC236}">
                <a16:creationId xmlns:a16="http://schemas.microsoft.com/office/drawing/2014/main" id="{B19B4296-2B64-2A71-D7C8-71E63E26A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45568">
            <a:off x="6905202" y="594102"/>
            <a:ext cx="3258399" cy="1629200"/>
          </a:xfrm>
          <a:prstGeom prst="rect">
            <a:avLst/>
          </a:prstGeom>
        </p:spPr>
      </p:pic>
      <p:sp>
        <p:nvSpPr>
          <p:cNvPr id="6" name="TextBox 5">
            <a:extLst>
              <a:ext uri="{FF2B5EF4-FFF2-40B4-BE49-F238E27FC236}">
                <a16:creationId xmlns:a16="http://schemas.microsoft.com/office/drawing/2014/main" id="{F037B965-875E-B81C-3F12-249F709680A8}"/>
              </a:ext>
            </a:extLst>
          </p:cNvPr>
          <p:cNvSpPr txBox="1"/>
          <p:nvPr/>
        </p:nvSpPr>
        <p:spPr>
          <a:xfrm>
            <a:off x="8333511" y="5934887"/>
            <a:ext cx="2110373" cy="215444"/>
          </a:xfrm>
          <a:prstGeom prst="rect">
            <a:avLst/>
          </a:prstGeom>
          <a:noFill/>
        </p:spPr>
        <p:txBody>
          <a:bodyPr wrap="square">
            <a:spAutoFit/>
          </a:bodyPr>
          <a:lstStyle/>
          <a:p>
            <a:r>
              <a:rPr lang="en-US" sz="800" dirty="0">
                <a:solidFill>
                  <a:srgbClr val="191B26"/>
                </a:solidFill>
                <a:latin typeface="Open Sans" panose="020B0606030504020204" pitchFamily="34" charset="0"/>
              </a:rPr>
              <a:t>Image by </a:t>
            </a:r>
            <a:r>
              <a:rPr lang="en-US" sz="800" u="sng" dirty="0">
                <a:solidFill>
                  <a:srgbClr val="191B26"/>
                </a:solidFill>
                <a:latin typeface="Open Sans" panose="020B0606030504020204" pitchFamily="34" charset="0"/>
                <a:hlinkClick r:id="rId3"/>
              </a:rPr>
              <a:t>VideoPlasty.com</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4"/>
              </a:rPr>
              <a:t>Pixabay</a:t>
            </a:r>
            <a:endParaRPr lang="en-US" sz="800" dirty="0"/>
          </a:p>
        </p:txBody>
      </p:sp>
    </p:spTree>
    <p:extLst>
      <p:ext uri="{BB962C8B-B14F-4D97-AF65-F5344CB8AC3E}">
        <p14:creationId xmlns:p14="http://schemas.microsoft.com/office/powerpoint/2010/main" val="16728226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4211F2-BEC8-477F-A55D-07A4A2E4C9CD}"/>
              </a:ext>
            </a:extLst>
          </p:cNvPr>
          <p:cNvSpPr>
            <a:spLocks noGrp="1"/>
          </p:cNvSpPr>
          <p:nvPr>
            <p:ph idx="1"/>
          </p:nvPr>
        </p:nvSpPr>
        <p:spPr>
          <a:xfrm>
            <a:off x="1981200" y="1295400"/>
            <a:ext cx="8229600" cy="4572000"/>
          </a:xfrm>
        </p:spPr>
        <p:txBody>
          <a:bodyPr>
            <a:noAutofit/>
          </a:bodyPr>
          <a:lstStyle/>
          <a:p>
            <a:r>
              <a:rPr lang="en-US" sz="2800" dirty="0">
                <a:latin typeface="Calibri" panose="020F0502020204030204" pitchFamily="34" charset="0"/>
                <a:cs typeface="Calibri" panose="020F0502020204030204" pitchFamily="34" charset="0"/>
              </a:rPr>
              <a:t>Recommend a follow up schedule, but FAA will determine what is required.</a:t>
            </a:r>
          </a:p>
          <a:p>
            <a:r>
              <a:rPr lang="en-US" sz="2800" dirty="0">
                <a:latin typeface="Calibri" panose="020F0502020204030204" pitchFamily="34" charset="0"/>
                <a:cs typeface="Calibri" panose="020F0502020204030204" pitchFamily="34" charset="0"/>
              </a:rPr>
              <a:t>May be annually, may be up to 4 times per year.</a:t>
            </a:r>
          </a:p>
          <a:p>
            <a:r>
              <a:rPr lang="en-US" sz="2800" dirty="0">
                <a:latin typeface="Calibri" panose="020F0502020204030204" pitchFamily="34" charset="0"/>
                <a:cs typeface="Calibri" panose="020F0502020204030204" pitchFamily="34" charset="0"/>
              </a:rPr>
              <a:t>Clients often “forget” when they are supposed to follow up.</a:t>
            </a:r>
          </a:p>
          <a:p>
            <a:r>
              <a:rPr lang="en-US" sz="2800" b="1" dirty="0">
                <a:latin typeface="Calibri" panose="020F0502020204030204" pitchFamily="34" charset="0"/>
                <a:cs typeface="Calibri" panose="020F0502020204030204" pitchFamily="34" charset="0"/>
              </a:rPr>
              <a:t>Some may see that as “lack of investment” on their part, however, I recommend you maintain a system which allows you to reach out and remind them in a timely manner.</a:t>
            </a:r>
          </a:p>
        </p:txBody>
      </p:sp>
      <p:sp>
        <p:nvSpPr>
          <p:cNvPr id="2" name="Title 1">
            <a:extLst>
              <a:ext uri="{FF2B5EF4-FFF2-40B4-BE49-F238E27FC236}">
                <a16:creationId xmlns:a16="http://schemas.microsoft.com/office/drawing/2014/main" id="{93847899-ED70-4EEC-B9D7-36670F45EB62}"/>
              </a:ext>
            </a:extLst>
          </p:cNvPr>
          <p:cNvSpPr>
            <a:spLocks noGrp="1"/>
          </p:cNvSpPr>
          <p:nvPr>
            <p:ph type="title"/>
          </p:nvPr>
        </p:nvSpPr>
        <p:spPr>
          <a:xfrm>
            <a:off x="1752600" y="304800"/>
            <a:ext cx="8229600" cy="857250"/>
          </a:xfrm>
        </p:spPr>
        <p:txBody>
          <a:bodyPr>
            <a:normAutofit/>
          </a:bodyPr>
          <a:lstStyle/>
          <a:p>
            <a:pPr algn="ctr"/>
            <a:r>
              <a:rPr lang="en-US" dirty="0">
                <a:solidFill>
                  <a:srgbClr val="00B0F0"/>
                </a:solidFill>
              </a:rPr>
              <a:t>Follow Up Planning</a:t>
            </a:r>
          </a:p>
        </p:txBody>
      </p:sp>
      <p:sp>
        <p:nvSpPr>
          <p:cNvPr id="4" name="Slide Number Placeholder 3">
            <a:extLst>
              <a:ext uri="{FF2B5EF4-FFF2-40B4-BE49-F238E27FC236}">
                <a16:creationId xmlns:a16="http://schemas.microsoft.com/office/drawing/2014/main" id="{3D444A0B-6D3B-CA3B-C2A2-B42CF0F6825D}"/>
              </a:ext>
            </a:extLst>
          </p:cNvPr>
          <p:cNvSpPr>
            <a:spLocks noGrp="1"/>
          </p:cNvSpPr>
          <p:nvPr>
            <p:ph type="sldNum" sz="quarter" idx="4"/>
          </p:nvPr>
        </p:nvSpPr>
        <p:spPr/>
        <p:txBody>
          <a:bodyPr/>
          <a:lstStyle/>
          <a:p>
            <a:fld id="{50021088-4A68-45C2-A789-B57BB525981C}" type="slidenum">
              <a:rPr lang="en-US" smtClean="0"/>
              <a:pPr/>
              <a:t>125</a:t>
            </a:fld>
            <a:endParaRPr lang="en-US" dirty="0"/>
          </a:p>
        </p:txBody>
      </p:sp>
    </p:spTree>
    <p:extLst>
      <p:ext uri="{BB962C8B-B14F-4D97-AF65-F5344CB8AC3E}">
        <p14:creationId xmlns:p14="http://schemas.microsoft.com/office/powerpoint/2010/main" val="2331924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8D5EA7-0C5E-0207-0FFA-ADA96C3D219D}"/>
              </a:ext>
            </a:extLst>
          </p:cNvPr>
          <p:cNvSpPr>
            <a:spLocks noGrp="1"/>
          </p:cNvSpPr>
          <p:nvPr>
            <p:ph type="sldNum" sz="quarter" idx="4"/>
          </p:nvPr>
        </p:nvSpPr>
        <p:spPr/>
        <p:txBody>
          <a:bodyPr/>
          <a:lstStyle/>
          <a:p>
            <a:fld id="{50021088-4A68-45C2-A789-B57BB525981C}" type="slidenum">
              <a:rPr lang="en-US" smtClean="0"/>
              <a:pPr/>
              <a:t>126</a:t>
            </a:fld>
            <a:endParaRPr lang="en-US" dirty="0"/>
          </a:p>
        </p:txBody>
      </p:sp>
      <p:sp>
        <p:nvSpPr>
          <p:cNvPr id="5" name="TextBox 4">
            <a:extLst>
              <a:ext uri="{FF2B5EF4-FFF2-40B4-BE49-F238E27FC236}">
                <a16:creationId xmlns:a16="http://schemas.microsoft.com/office/drawing/2014/main" id="{8F6F6907-72AB-C11E-FF30-3286C43CDF02}"/>
              </a:ext>
            </a:extLst>
          </p:cNvPr>
          <p:cNvSpPr txBox="1"/>
          <p:nvPr/>
        </p:nvSpPr>
        <p:spPr>
          <a:xfrm>
            <a:off x="4953000" y="5719443"/>
            <a:ext cx="2286000" cy="215444"/>
          </a:xfrm>
          <a:prstGeom prst="rect">
            <a:avLst/>
          </a:prstGeom>
          <a:noFill/>
        </p:spPr>
        <p:txBody>
          <a:bodyPr wrap="square">
            <a:spAutoFit/>
          </a:bodyPr>
          <a:lstStyle/>
          <a:p>
            <a:r>
              <a:rPr lang="en-US" sz="800" dirty="0">
                <a:solidFill>
                  <a:srgbClr val="191B26"/>
                </a:solidFill>
                <a:latin typeface="Open Sans" panose="020B0606030504020204" pitchFamily="34" charset="0"/>
              </a:rPr>
              <a:t>Image by </a:t>
            </a:r>
            <a:r>
              <a:rPr lang="en-US" sz="800" u="sng" dirty="0">
                <a:solidFill>
                  <a:srgbClr val="191B26"/>
                </a:solidFill>
                <a:latin typeface="Open Sans" panose="020B0606030504020204" pitchFamily="34" charset="0"/>
                <a:hlinkClick r:id="rId2"/>
              </a:rPr>
              <a:t>Mohamed Hassan</a:t>
            </a:r>
            <a:r>
              <a:rPr lang="en-US" sz="800" dirty="0">
                <a:solidFill>
                  <a:srgbClr val="191B26"/>
                </a:solidFill>
                <a:latin typeface="Open Sans" panose="020B0606030504020204" pitchFamily="34" charset="0"/>
              </a:rPr>
              <a:t> from </a:t>
            </a:r>
            <a:r>
              <a:rPr lang="en-US" sz="800" u="sng" dirty="0" err="1">
                <a:solidFill>
                  <a:srgbClr val="191B26"/>
                </a:solidFill>
                <a:latin typeface="Open Sans" panose="020B0606030504020204" pitchFamily="34" charset="0"/>
                <a:hlinkClick r:id="rId3"/>
              </a:rPr>
              <a:t>Pixabay</a:t>
            </a:r>
            <a:endParaRPr lang="en-US" sz="800" dirty="0"/>
          </a:p>
        </p:txBody>
      </p:sp>
      <p:pic>
        <p:nvPicPr>
          <p:cNvPr id="7" name="Picture 6" descr="A person standing next to a question mark&#10;&#10;Description automatically generated">
            <a:extLst>
              <a:ext uri="{FF2B5EF4-FFF2-40B4-BE49-F238E27FC236}">
                <a16:creationId xmlns:a16="http://schemas.microsoft.com/office/drawing/2014/main" id="{DCBD3F7A-4260-80B1-5AA5-C22F17B8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697" y="271901"/>
            <a:ext cx="7620606" cy="5447543"/>
          </a:xfrm>
          <a:prstGeom prst="rect">
            <a:avLst/>
          </a:prstGeom>
        </p:spPr>
      </p:pic>
      <p:sp>
        <p:nvSpPr>
          <p:cNvPr id="2" name="Title 1">
            <a:extLst>
              <a:ext uri="{FF2B5EF4-FFF2-40B4-BE49-F238E27FC236}">
                <a16:creationId xmlns:a16="http://schemas.microsoft.com/office/drawing/2014/main" id="{BB396CD9-6683-4E30-8567-DD2C5B14633A}"/>
              </a:ext>
            </a:extLst>
          </p:cNvPr>
          <p:cNvSpPr>
            <a:spLocks noGrp="1"/>
          </p:cNvSpPr>
          <p:nvPr>
            <p:ph type="title"/>
          </p:nvPr>
        </p:nvSpPr>
        <p:spPr>
          <a:xfrm>
            <a:off x="2362200" y="291890"/>
            <a:ext cx="7544103" cy="1828800"/>
          </a:xfrm>
        </p:spPr>
        <p:txBody>
          <a:bodyPr>
            <a:normAutofit/>
          </a:bodyPr>
          <a:lstStyle/>
          <a:p>
            <a:r>
              <a:rPr lang="en-US" sz="3200" dirty="0"/>
              <a:t>Please save your questions until after </a:t>
            </a:r>
            <a:br>
              <a:rPr lang="en-US" sz="3200" dirty="0"/>
            </a:br>
            <a:r>
              <a:rPr lang="en-US" sz="3200" dirty="0"/>
              <a:t>Dr. Dan…</a:t>
            </a:r>
          </a:p>
        </p:txBody>
      </p:sp>
    </p:spTree>
    <p:extLst>
      <p:ext uri="{BB962C8B-B14F-4D97-AF65-F5344CB8AC3E}">
        <p14:creationId xmlns:p14="http://schemas.microsoft.com/office/powerpoint/2010/main" val="42010593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703199"/>
            <a:ext cx="8229601" cy="4164201"/>
          </a:xfrm>
        </p:spPr>
        <p:txBody>
          <a:bodyPr>
            <a:normAutofit fontScale="77500" lnSpcReduction="20000"/>
          </a:bodyPr>
          <a:lstStyle/>
          <a:p>
            <a:pPr>
              <a:buFont typeface="Wingdings" charset="2"/>
              <a:buChar char="Ø"/>
              <a:defRPr/>
            </a:pPr>
            <a:r>
              <a:rPr lang="en-US" sz="3600" dirty="0"/>
              <a:t>Primarily, to assess for aero medically significant neurocognitive deficits secondary to substance abuse.</a:t>
            </a:r>
          </a:p>
          <a:p>
            <a:pPr>
              <a:buFont typeface="Wingdings" charset="2"/>
              <a:buChar char="Ø"/>
              <a:defRPr/>
            </a:pPr>
            <a:endParaRPr lang="en-US" sz="3600" dirty="0"/>
          </a:p>
          <a:p>
            <a:pPr>
              <a:buFont typeface="Wingdings" charset="2"/>
              <a:buChar char="Ø"/>
              <a:defRPr/>
            </a:pPr>
            <a:r>
              <a:rPr lang="en-US" sz="3600" dirty="0"/>
              <a:t>Alcoholism affects brain functioning. Important to be aware of those functions most sensitive to the impact of chronic/sustained substance abuse.</a:t>
            </a:r>
          </a:p>
          <a:p>
            <a:pPr marL="27675" indent="0">
              <a:buNone/>
              <a:defRPr/>
            </a:pPr>
            <a:endParaRPr lang="en-US" sz="3600" dirty="0"/>
          </a:p>
          <a:p>
            <a:pPr>
              <a:buFont typeface="Wingdings" charset="2"/>
              <a:buChar char="Ø"/>
              <a:defRPr/>
            </a:pPr>
            <a:r>
              <a:rPr lang="en-US" sz="3600" dirty="0"/>
              <a:t>Assess quality of recovery program/investment in recovery.</a:t>
            </a:r>
          </a:p>
          <a:p>
            <a:endParaRPr lang="en-US" sz="2250" dirty="0"/>
          </a:p>
        </p:txBody>
      </p:sp>
      <p:sp>
        <p:nvSpPr>
          <p:cNvPr id="2" name="Title 1"/>
          <p:cNvSpPr>
            <a:spLocks noGrp="1"/>
          </p:cNvSpPr>
          <p:nvPr>
            <p:ph type="title"/>
          </p:nvPr>
        </p:nvSpPr>
        <p:spPr>
          <a:xfrm>
            <a:off x="1562519" y="-10886"/>
            <a:ext cx="8991600" cy="1539479"/>
          </a:xfrm>
        </p:spPr>
        <p:txBody>
          <a:bodyPr>
            <a:normAutofit/>
          </a:bodyPr>
          <a:lstStyle/>
          <a:p>
            <a:pPr algn="ctr"/>
            <a:r>
              <a:rPr lang="en-US" sz="3200" dirty="0"/>
              <a:t>Purpose of the Neuropsychological Evaluation</a:t>
            </a:r>
          </a:p>
        </p:txBody>
      </p:sp>
      <p:sp>
        <p:nvSpPr>
          <p:cNvPr id="4" name="Slide Number Placeholder 3">
            <a:extLst>
              <a:ext uri="{FF2B5EF4-FFF2-40B4-BE49-F238E27FC236}">
                <a16:creationId xmlns:a16="http://schemas.microsoft.com/office/drawing/2014/main" id="{0F1CF7C2-7632-8747-DDA5-D43FE43183AC}"/>
              </a:ext>
            </a:extLst>
          </p:cNvPr>
          <p:cNvSpPr>
            <a:spLocks noGrp="1"/>
          </p:cNvSpPr>
          <p:nvPr>
            <p:ph type="sldNum" sz="quarter" idx="4"/>
          </p:nvPr>
        </p:nvSpPr>
        <p:spPr/>
        <p:txBody>
          <a:bodyPr/>
          <a:lstStyle/>
          <a:p>
            <a:fld id="{50021088-4A68-45C2-A789-B57BB525981C}" type="slidenum">
              <a:rPr lang="en-US" smtClean="0"/>
              <a:pPr/>
              <a:t>127</a:t>
            </a:fld>
            <a:endParaRPr lang="en-US" dirty="0"/>
          </a:p>
        </p:txBody>
      </p:sp>
    </p:spTree>
    <p:extLst>
      <p:ext uri="{BB962C8B-B14F-4D97-AF65-F5344CB8AC3E}">
        <p14:creationId xmlns:p14="http://schemas.microsoft.com/office/powerpoint/2010/main" val="42066482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189ED3-C5A9-4CD9-8F74-242E3F10F72A}"/>
              </a:ext>
            </a:extLst>
          </p:cNvPr>
          <p:cNvSpPr>
            <a:spLocks noGrp="1"/>
          </p:cNvSpPr>
          <p:nvPr>
            <p:ph type="title"/>
          </p:nvPr>
        </p:nvSpPr>
        <p:spPr>
          <a:xfrm>
            <a:off x="1524000" y="3071019"/>
            <a:ext cx="9144000" cy="715962"/>
          </a:xfrm>
        </p:spPr>
        <p:txBody>
          <a:bodyPr>
            <a:normAutofit/>
          </a:bodyPr>
          <a:lstStyle/>
          <a:p>
            <a:pPr algn="ctr"/>
            <a:r>
              <a:rPr lang="en-US" sz="2400" dirty="0"/>
              <a:t>Demands may differ but the standards are the same…</a:t>
            </a:r>
          </a:p>
        </p:txBody>
      </p:sp>
      <p:sp>
        <p:nvSpPr>
          <p:cNvPr id="2" name="Slide Number Placeholder 1">
            <a:extLst>
              <a:ext uri="{FF2B5EF4-FFF2-40B4-BE49-F238E27FC236}">
                <a16:creationId xmlns:a16="http://schemas.microsoft.com/office/drawing/2014/main" id="{3E8B90B9-DBFF-104C-93B1-CA24862CD305}"/>
              </a:ext>
            </a:extLst>
          </p:cNvPr>
          <p:cNvSpPr>
            <a:spLocks noGrp="1"/>
          </p:cNvSpPr>
          <p:nvPr>
            <p:ph type="sldNum" sz="quarter" idx="4"/>
          </p:nvPr>
        </p:nvSpPr>
        <p:spPr/>
        <p:txBody>
          <a:bodyPr/>
          <a:lstStyle/>
          <a:p>
            <a:fld id="{50021088-4A68-45C2-A789-B57BB525981C}" type="slidenum">
              <a:rPr lang="en-US" smtClean="0"/>
              <a:pPr/>
              <a:t>128</a:t>
            </a:fld>
            <a:endParaRPr lang="en-US" dirty="0"/>
          </a:p>
        </p:txBody>
      </p:sp>
    </p:spTree>
    <p:extLst>
      <p:ext uri="{BB962C8B-B14F-4D97-AF65-F5344CB8AC3E}">
        <p14:creationId xmlns:p14="http://schemas.microsoft.com/office/powerpoint/2010/main" val="1440288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5934" y="914400"/>
            <a:ext cx="8284866" cy="4994676"/>
          </a:xfrm>
        </p:spPr>
        <p:txBody>
          <a:bodyPr>
            <a:normAutofit/>
          </a:bodyPr>
          <a:lstStyle/>
          <a:p>
            <a:pPr>
              <a:lnSpc>
                <a:spcPct val="150000"/>
              </a:lnSpc>
              <a:buFont typeface="Wingdings" charset="2"/>
              <a:buChar char="Ø"/>
              <a:defRPr/>
            </a:pPr>
            <a:r>
              <a:rPr lang="en-US" sz="2800" dirty="0"/>
              <a:t>NOT an assessment of airman proficiency.</a:t>
            </a:r>
          </a:p>
          <a:p>
            <a:pPr lvl="1">
              <a:lnSpc>
                <a:spcPct val="150000"/>
              </a:lnSpc>
              <a:buFont typeface="Wingdings" charset="2"/>
              <a:buChar char="Ø"/>
              <a:defRPr/>
            </a:pPr>
            <a:r>
              <a:rPr lang="en-US" sz="2800" dirty="0"/>
              <a:t>Proficiency as a pilot is assumed based on their certificates and flight time.</a:t>
            </a:r>
          </a:p>
          <a:p>
            <a:pPr>
              <a:lnSpc>
                <a:spcPct val="150000"/>
              </a:lnSpc>
              <a:buFont typeface="Wingdings" charset="2"/>
              <a:buChar char="Ø"/>
              <a:defRPr/>
            </a:pPr>
            <a:r>
              <a:rPr lang="en-US" sz="2800" dirty="0"/>
              <a:t>Part 67 of FAR’s addresses medical eligibility with criteria that apply regardless of flight hours or aircraft type.</a:t>
            </a:r>
          </a:p>
          <a:p>
            <a:pPr marL="27675" indent="0">
              <a:buNone/>
            </a:pPr>
            <a:endParaRPr lang="en-US" dirty="0"/>
          </a:p>
        </p:txBody>
      </p:sp>
      <p:sp>
        <p:nvSpPr>
          <p:cNvPr id="2" name="Title 1"/>
          <p:cNvSpPr>
            <a:spLocks noGrp="1"/>
          </p:cNvSpPr>
          <p:nvPr>
            <p:ph type="title"/>
          </p:nvPr>
        </p:nvSpPr>
        <p:spPr>
          <a:xfrm>
            <a:off x="1981200" y="1063229"/>
            <a:ext cx="8229600" cy="857250"/>
          </a:xfrm>
        </p:spPr>
        <p:txBody>
          <a:bodyPr/>
          <a:lstStyle/>
          <a:p>
            <a:r>
              <a:rPr lang="en-US" dirty="0"/>
              <a:t>  </a:t>
            </a:r>
          </a:p>
        </p:txBody>
      </p:sp>
      <p:sp>
        <p:nvSpPr>
          <p:cNvPr id="4" name="Slide Number Placeholder 3">
            <a:extLst>
              <a:ext uri="{FF2B5EF4-FFF2-40B4-BE49-F238E27FC236}">
                <a16:creationId xmlns:a16="http://schemas.microsoft.com/office/drawing/2014/main" id="{BFCCDE74-19C5-CC4B-7A38-0765447D235D}"/>
              </a:ext>
            </a:extLst>
          </p:cNvPr>
          <p:cNvSpPr>
            <a:spLocks noGrp="1"/>
          </p:cNvSpPr>
          <p:nvPr>
            <p:ph type="sldNum" sz="quarter" idx="4"/>
          </p:nvPr>
        </p:nvSpPr>
        <p:spPr/>
        <p:txBody>
          <a:bodyPr/>
          <a:lstStyle/>
          <a:p>
            <a:fld id="{50021088-4A68-45C2-A789-B57BB525981C}" type="slidenum">
              <a:rPr lang="en-US" smtClean="0"/>
              <a:pPr/>
              <a:t>129</a:t>
            </a:fld>
            <a:endParaRPr lang="en-US" dirty="0"/>
          </a:p>
        </p:txBody>
      </p:sp>
    </p:spTree>
    <p:extLst>
      <p:ext uri="{BB962C8B-B14F-4D97-AF65-F5344CB8AC3E}">
        <p14:creationId xmlns:p14="http://schemas.microsoft.com/office/powerpoint/2010/main" val="279810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1066803"/>
            <a:ext cx="10210800" cy="5059363"/>
          </a:xfrm>
        </p:spPr>
        <p:txBody>
          <a:bodyPr>
            <a:normAutofit fontScale="92500" lnSpcReduction="10000"/>
          </a:bodyPr>
          <a:lstStyle/>
          <a:p>
            <a:pPr>
              <a:buNone/>
            </a:pPr>
            <a:r>
              <a:rPr lang="en-US" dirty="0"/>
              <a:t>Exits and Meeting areas</a:t>
            </a:r>
          </a:p>
          <a:p>
            <a:pPr>
              <a:buNone/>
            </a:pPr>
            <a:r>
              <a:rPr lang="en-US" dirty="0"/>
              <a:t>Smoking areas</a:t>
            </a:r>
          </a:p>
          <a:p>
            <a:pPr>
              <a:buNone/>
            </a:pPr>
            <a:endParaRPr lang="en-US" dirty="0"/>
          </a:p>
          <a:p>
            <a:pPr>
              <a:buNone/>
            </a:pPr>
            <a:r>
              <a:rPr lang="en-US" dirty="0"/>
              <a:t>AMAS staff –</a:t>
            </a:r>
            <a:r>
              <a:rPr lang="en-US" dirty="0">
                <a:solidFill>
                  <a:srgbClr val="FF0000"/>
                </a:solidFill>
              </a:rPr>
              <a:t> Red</a:t>
            </a:r>
            <a:r>
              <a:rPr lang="en-US" dirty="0">
                <a:solidFill>
                  <a:srgbClr val="FF0000"/>
                </a:solidFill>
                <a:highlight>
                  <a:srgbClr val="FFFF00"/>
                </a:highlight>
              </a:rPr>
              <a:t> </a:t>
            </a:r>
          </a:p>
          <a:p>
            <a:pPr lvl="1"/>
            <a:r>
              <a:rPr lang="en-US" dirty="0"/>
              <a:t>Faith Leach</a:t>
            </a:r>
          </a:p>
          <a:p>
            <a:pPr lvl="1"/>
            <a:r>
              <a:rPr lang="en-US" dirty="0"/>
              <a:t>Marisa Olson</a:t>
            </a:r>
          </a:p>
          <a:p>
            <a:pPr lvl="1"/>
            <a:r>
              <a:rPr lang="en-US" dirty="0"/>
              <a:t>Stephanie Orr</a:t>
            </a:r>
          </a:p>
          <a:p>
            <a:pPr lvl="1"/>
            <a:r>
              <a:rPr lang="en-US" dirty="0"/>
              <a:t>(Caitlin  Bruton)</a:t>
            </a:r>
          </a:p>
          <a:p>
            <a:pPr marL="457200" lvl="1" indent="0">
              <a:buNone/>
            </a:pPr>
            <a:endParaRPr lang="en-US" dirty="0"/>
          </a:p>
          <a:p>
            <a:pPr marL="0" indent="0">
              <a:buNone/>
            </a:pPr>
            <a:r>
              <a:rPr lang="en-US" dirty="0"/>
              <a:t>Encore App Staff – Anthony </a:t>
            </a:r>
            <a:r>
              <a:rPr lang="en-US" dirty="0" err="1"/>
              <a:t>Swigon</a:t>
            </a:r>
            <a:r>
              <a:rPr lang="en-US" dirty="0"/>
              <a:t> </a:t>
            </a:r>
            <a:r>
              <a:rPr lang="en-US"/>
              <a:t>&amp; (Peyton Reed)</a:t>
            </a:r>
            <a:endParaRPr lang="en-US" dirty="0"/>
          </a:p>
          <a:p>
            <a:pPr lvl="1"/>
            <a:endParaRPr lang="en-US" dirty="0"/>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Safety &amp; Assistance</a:t>
            </a:r>
          </a:p>
        </p:txBody>
      </p:sp>
      <p:sp>
        <p:nvSpPr>
          <p:cNvPr id="4" name="Slide Number Placeholder 3"/>
          <p:cNvSpPr>
            <a:spLocks noGrp="1"/>
          </p:cNvSpPr>
          <p:nvPr>
            <p:ph type="sldNum" sz="quarter" idx="12"/>
          </p:nvPr>
        </p:nvSpPr>
        <p:spPr/>
        <p:txBody>
          <a:bodyPr/>
          <a:lstStyle/>
          <a:p>
            <a:fld id="{50021088-4A68-45C2-A789-B57BB525981C}" type="slidenum">
              <a:rPr lang="en-US" smtClean="0"/>
              <a:pPr/>
              <a:t>13</a:t>
            </a:fld>
            <a:endParaRPr lang="en-US" dirty="0"/>
          </a:p>
        </p:txBody>
      </p:sp>
      <p:pic>
        <p:nvPicPr>
          <p:cNvPr id="3073" name="Picture 1" descr="S:\Marketing\Publishing Graphics\Logos\2017 Registered Logos\AMAS_WingSky.png"/>
          <p:cNvPicPr>
            <a:picLocks noChangeAspect="1" noChangeArrowheads="1"/>
          </p:cNvPicPr>
          <p:nvPr/>
        </p:nvPicPr>
        <p:blipFill>
          <a:blip r:embed="rId2" cstate="print"/>
          <a:srcRect/>
          <a:stretch>
            <a:fillRect/>
          </a:stretch>
        </p:blipFill>
        <p:spPr bwMode="auto">
          <a:xfrm>
            <a:off x="5867400" y="1828800"/>
            <a:ext cx="5410200" cy="3225895"/>
          </a:xfrm>
          <a:prstGeom prst="rect">
            <a:avLst/>
          </a:prstGeom>
          <a:noFill/>
        </p:spPr>
      </p:pic>
    </p:spTree>
    <p:extLst>
      <p:ext uri="{BB962C8B-B14F-4D97-AF65-F5344CB8AC3E}">
        <p14:creationId xmlns:p14="http://schemas.microsoft.com/office/powerpoint/2010/main" val="39440056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71600"/>
            <a:ext cx="8229600" cy="3394472"/>
          </a:xfrm>
        </p:spPr>
        <p:txBody>
          <a:bodyPr>
            <a:normAutofit/>
          </a:bodyPr>
          <a:lstStyle/>
          <a:p>
            <a:pPr>
              <a:buFont typeface="Wingdings" charset="2"/>
              <a:buChar char="Ø"/>
              <a:defRPr/>
            </a:pPr>
            <a:r>
              <a:rPr lang="en-US" sz="2800" dirty="0"/>
              <a:t>Alcohol damages frontal/limbic systems</a:t>
            </a:r>
          </a:p>
          <a:p>
            <a:pPr lvl="1">
              <a:buFont typeface="Wingdings" charset="2"/>
              <a:buChar char="Ø"/>
              <a:defRPr/>
            </a:pPr>
            <a:r>
              <a:rPr lang="en-US" sz="2800" dirty="0"/>
              <a:t>Extent varies from individual to individual</a:t>
            </a:r>
          </a:p>
          <a:p>
            <a:pPr lvl="1">
              <a:buFont typeface="Wingdings" charset="2"/>
              <a:buChar char="Ø"/>
              <a:defRPr/>
            </a:pPr>
            <a:r>
              <a:rPr lang="en-US" sz="2800" dirty="0"/>
              <a:t>In most cases, the damage is reversible</a:t>
            </a:r>
          </a:p>
          <a:p>
            <a:pPr lvl="1">
              <a:defRPr/>
            </a:pPr>
            <a:endParaRPr lang="en-US" sz="2800" dirty="0"/>
          </a:p>
          <a:p>
            <a:pPr marL="342900" lvl="1" indent="0">
              <a:buNone/>
              <a:defRPr/>
            </a:pPr>
            <a:r>
              <a:rPr lang="en-US" sz="2800" dirty="0"/>
              <a:t>The deficits we see are consistent with the “reversible”  concept.</a:t>
            </a:r>
          </a:p>
          <a:p>
            <a:endParaRPr lang="en-US" sz="2800" dirty="0"/>
          </a:p>
        </p:txBody>
      </p:sp>
      <p:sp>
        <p:nvSpPr>
          <p:cNvPr id="2" name="Title 1"/>
          <p:cNvSpPr>
            <a:spLocks noGrp="1"/>
          </p:cNvSpPr>
          <p:nvPr>
            <p:ph type="title"/>
          </p:nvPr>
        </p:nvSpPr>
        <p:spPr>
          <a:xfrm>
            <a:off x="1981200" y="1063229"/>
            <a:ext cx="8229600" cy="857250"/>
          </a:xfrm>
        </p:spPr>
        <p:txBody>
          <a:bodyPr/>
          <a:lstStyle/>
          <a:p>
            <a:r>
              <a:rPr lang="en-US" dirty="0"/>
              <a:t>   </a:t>
            </a:r>
          </a:p>
        </p:txBody>
      </p:sp>
      <p:sp>
        <p:nvSpPr>
          <p:cNvPr id="4" name="Slide Number Placeholder 3">
            <a:extLst>
              <a:ext uri="{FF2B5EF4-FFF2-40B4-BE49-F238E27FC236}">
                <a16:creationId xmlns:a16="http://schemas.microsoft.com/office/drawing/2014/main" id="{A209793E-AA28-726F-3B0F-76132BD309A9}"/>
              </a:ext>
            </a:extLst>
          </p:cNvPr>
          <p:cNvSpPr>
            <a:spLocks noGrp="1"/>
          </p:cNvSpPr>
          <p:nvPr>
            <p:ph type="sldNum" sz="quarter" idx="4"/>
          </p:nvPr>
        </p:nvSpPr>
        <p:spPr/>
        <p:txBody>
          <a:bodyPr/>
          <a:lstStyle/>
          <a:p>
            <a:fld id="{50021088-4A68-45C2-A789-B57BB525981C}" type="slidenum">
              <a:rPr lang="en-US" smtClean="0"/>
              <a:pPr/>
              <a:t>130</a:t>
            </a:fld>
            <a:endParaRPr lang="en-US" dirty="0"/>
          </a:p>
        </p:txBody>
      </p:sp>
    </p:spTree>
    <p:extLst>
      <p:ext uri="{BB962C8B-B14F-4D97-AF65-F5344CB8AC3E}">
        <p14:creationId xmlns:p14="http://schemas.microsoft.com/office/powerpoint/2010/main" val="19746256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8992" y="1085850"/>
            <a:ext cx="8229600" cy="4933950"/>
          </a:xfrm>
        </p:spPr>
        <p:txBody>
          <a:bodyPr>
            <a:noAutofit/>
          </a:bodyPr>
          <a:lstStyle/>
          <a:p>
            <a:pPr>
              <a:lnSpc>
                <a:spcPct val="150000"/>
              </a:lnSpc>
              <a:buFont typeface="Wingdings" charset="2"/>
              <a:buChar char="Ø"/>
              <a:defRPr/>
            </a:pPr>
            <a:r>
              <a:rPr lang="en-US" sz="2800" dirty="0"/>
              <a:t>Executive Functioning</a:t>
            </a:r>
          </a:p>
          <a:p>
            <a:pPr lvl="1">
              <a:lnSpc>
                <a:spcPct val="150000"/>
              </a:lnSpc>
              <a:buFont typeface="Wingdings" charset="2"/>
              <a:buChar char="Ø"/>
              <a:defRPr/>
            </a:pPr>
            <a:r>
              <a:rPr lang="en-US" sz="2800" dirty="0"/>
              <a:t>Cognitive Flexibility</a:t>
            </a:r>
          </a:p>
          <a:p>
            <a:pPr lvl="1">
              <a:lnSpc>
                <a:spcPct val="150000"/>
              </a:lnSpc>
              <a:buFont typeface="Wingdings" charset="2"/>
              <a:buChar char="Ø"/>
              <a:defRPr/>
            </a:pPr>
            <a:r>
              <a:rPr lang="en-US" sz="2800" dirty="0"/>
              <a:t>Deductive Reasoning</a:t>
            </a:r>
          </a:p>
          <a:p>
            <a:pPr marL="85725" lvl="1" indent="-4763">
              <a:lnSpc>
                <a:spcPct val="150000"/>
              </a:lnSpc>
              <a:buFont typeface="Wingdings" charset="2"/>
              <a:buChar char="Ø"/>
              <a:defRPr/>
            </a:pPr>
            <a:r>
              <a:rPr lang="en-US" sz="2800" dirty="0"/>
              <a:t>Memory</a:t>
            </a:r>
          </a:p>
          <a:p>
            <a:pPr lvl="1">
              <a:lnSpc>
                <a:spcPct val="150000"/>
              </a:lnSpc>
              <a:buFont typeface="Wingdings" charset="2"/>
              <a:buChar char="Ø"/>
              <a:defRPr/>
            </a:pPr>
            <a:r>
              <a:rPr lang="en-US" sz="2800" dirty="0"/>
              <a:t>Learning</a:t>
            </a:r>
          </a:p>
          <a:p>
            <a:pPr lvl="1">
              <a:lnSpc>
                <a:spcPct val="150000"/>
              </a:lnSpc>
              <a:buFont typeface="Wingdings" charset="2"/>
              <a:buChar char="Ø"/>
              <a:defRPr/>
            </a:pPr>
            <a:r>
              <a:rPr lang="en-US" sz="2800" dirty="0"/>
              <a:t>Recall</a:t>
            </a:r>
          </a:p>
          <a:p>
            <a:pPr>
              <a:lnSpc>
                <a:spcPct val="150000"/>
              </a:lnSpc>
              <a:buFont typeface="Wingdings" charset="2"/>
              <a:buChar char="Ø"/>
              <a:defRPr/>
            </a:pPr>
            <a:r>
              <a:rPr lang="en-US" sz="2800" dirty="0"/>
              <a:t>Visuospatial abilities</a:t>
            </a:r>
          </a:p>
          <a:p>
            <a:endParaRPr lang="en-US" sz="2800" dirty="0"/>
          </a:p>
        </p:txBody>
      </p:sp>
      <p:sp>
        <p:nvSpPr>
          <p:cNvPr id="2" name="Title 1"/>
          <p:cNvSpPr>
            <a:spLocks noGrp="1"/>
          </p:cNvSpPr>
          <p:nvPr>
            <p:ph type="title"/>
          </p:nvPr>
        </p:nvSpPr>
        <p:spPr>
          <a:xfrm>
            <a:off x="1958992" y="228600"/>
            <a:ext cx="8229600" cy="857250"/>
          </a:xfrm>
        </p:spPr>
        <p:txBody>
          <a:bodyPr>
            <a:normAutofit/>
          </a:bodyPr>
          <a:lstStyle/>
          <a:p>
            <a:pPr algn="ctr"/>
            <a:r>
              <a:rPr lang="en-US" sz="3200" u="sng" dirty="0">
                <a:solidFill>
                  <a:schemeClr val="tx1"/>
                </a:solidFill>
              </a:rPr>
              <a:t>Alcohol-related Impairments</a:t>
            </a:r>
            <a:endParaRPr lang="en-US" sz="3200" dirty="0">
              <a:solidFill>
                <a:schemeClr val="tx1"/>
              </a:solidFill>
            </a:endParaRPr>
          </a:p>
        </p:txBody>
      </p:sp>
      <p:sp>
        <p:nvSpPr>
          <p:cNvPr id="4" name="Slide Number Placeholder 3">
            <a:extLst>
              <a:ext uri="{FF2B5EF4-FFF2-40B4-BE49-F238E27FC236}">
                <a16:creationId xmlns:a16="http://schemas.microsoft.com/office/drawing/2014/main" id="{5F2DD7BA-4EF3-5FDC-C62D-CEDEF2DFC601}"/>
              </a:ext>
            </a:extLst>
          </p:cNvPr>
          <p:cNvSpPr>
            <a:spLocks noGrp="1"/>
          </p:cNvSpPr>
          <p:nvPr>
            <p:ph type="sldNum" sz="quarter" idx="4"/>
          </p:nvPr>
        </p:nvSpPr>
        <p:spPr/>
        <p:txBody>
          <a:bodyPr/>
          <a:lstStyle/>
          <a:p>
            <a:fld id="{50021088-4A68-45C2-A789-B57BB525981C}" type="slidenum">
              <a:rPr lang="en-US" smtClean="0"/>
              <a:pPr/>
              <a:t>131</a:t>
            </a:fld>
            <a:endParaRPr lang="en-US" dirty="0"/>
          </a:p>
        </p:txBody>
      </p:sp>
    </p:spTree>
    <p:extLst>
      <p:ext uri="{BB962C8B-B14F-4D97-AF65-F5344CB8AC3E}">
        <p14:creationId xmlns:p14="http://schemas.microsoft.com/office/powerpoint/2010/main" val="11186770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057403"/>
            <a:ext cx="8229600" cy="3657597"/>
          </a:xfrm>
        </p:spPr>
        <p:txBody>
          <a:bodyPr>
            <a:normAutofit/>
          </a:bodyPr>
          <a:lstStyle/>
          <a:p>
            <a:pPr marL="0" indent="0">
              <a:buNone/>
            </a:pPr>
            <a:r>
              <a:rPr lang="en-US" sz="2800" dirty="0">
                <a:ea typeface="MS PGothic" charset="0"/>
              </a:rPr>
              <a:t>In the course of the evaluation, incidental findings may become apparent.</a:t>
            </a:r>
          </a:p>
          <a:p>
            <a:pPr marL="0" indent="0">
              <a:buNone/>
            </a:pPr>
            <a:endParaRPr lang="en-US" sz="2800" dirty="0">
              <a:ea typeface="MS PGothic" charset="0"/>
            </a:endParaRPr>
          </a:p>
          <a:p>
            <a:pPr marL="0" indent="0">
              <a:buNone/>
            </a:pPr>
            <a:r>
              <a:rPr lang="en-US" sz="2800" dirty="0">
                <a:ea typeface="MS PGothic" charset="0"/>
              </a:rPr>
              <a:t>If aero medically significant or disqualifying conditions are uncovered, they cannot be ignored.</a:t>
            </a:r>
          </a:p>
          <a:p>
            <a:endParaRPr lang="en-US" sz="2800" dirty="0"/>
          </a:p>
        </p:txBody>
      </p:sp>
      <p:sp>
        <p:nvSpPr>
          <p:cNvPr id="2" name="Title 1"/>
          <p:cNvSpPr>
            <a:spLocks noGrp="1"/>
          </p:cNvSpPr>
          <p:nvPr>
            <p:ph type="title"/>
          </p:nvPr>
        </p:nvSpPr>
        <p:spPr>
          <a:xfrm>
            <a:off x="1981200" y="1063229"/>
            <a:ext cx="8229600" cy="857250"/>
          </a:xfrm>
        </p:spPr>
        <p:txBody>
          <a:bodyPr/>
          <a:lstStyle/>
          <a:p>
            <a:r>
              <a:rPr lang="en-US" dirty="0"/>
              <a:t>  </a:t>
            </a:r>
          </a:p>
        </p:txBody>
      </p:sp>
      <p:sp>
        <p:nvSpPr>
          <p:cNvPr id="4" name="Slide Number Placeholder 3">
            <a:extLst>
              <a:ext uri="{FF2B5EF4-FFF2-40B4-BE49-F238E27FC236}">
                <a16:creationId xmlns:a16="http://schemas.microsoft.com/office/drawing/2014/main" id="{E84B6266-EB42-BB46-4F0B-F6068356BACC}"/>
              </a:ext>
            </a:extLst>
          </p:cNvPr>
          <p:cNvSpPr>
            <a:spLocks noGrp="1"/>
          </p:cNvSpPr>
          <p:nvPr>
            <p:ph type="sldNum" sz="quarter" idx="4"/>
          </p:nvPr>
        </p:nvSpPr>
        <p:spPr/>
        <p:txBody>
          <a:bodyPr/>
          <a:lstStyle/>
          <a:p>
            <a:fld id="{50021088-4A68-45C2-A789-B57BB525981C}" type="slidenum">
              <a:rPr lang="en-US" smtClean="0"/>
              <a:pPr/>
              <a:t>132</a:t>
            </a:fld>
            <a:endParaRPr lang="en-US" dirty="0"/>
          </a:p>
        </p:txBody>
      </p:sp>
    </p:spTree>
    <p:extLst>
      <p:ext uri="{BB962C8B-B14F-4D97-AF65-F5344CB8AC3E}">
        <p14:creationId xmlns:p14="http://schemas.microsoft.com/office/powerpoint/2010/main" val="2185927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4648200"/>
          </a:xfrm>
        </p:spPr>
        <p:txBody>
          <a:bodyPr>
            <a:normAutofit/>
          </a:bodyPr>
          <a:lstStyle/>
          <a:p>
            <a:pPr>
              <a:buFont typeface="Wingdings" charset="2"/>
              <a:buChar char="Ø"/>
              <a:defRPr/>
            </a:pPr>
            <a:r>
              <a:rPr lang="en-US" sz="2800" dirty="0"/>
              <a:t>Establishes standardization	</a:t>
            </a:r>
          </a:p>
          <a:p>
            <a:pPr lvl="1">
              <a:buFont typeface="Wingdings" charset="2"/>
              <a:buChar char="Ø"/>
              <a:defRPr/>
            </a:pPr>
            <a:r>
              <a:rPr lang="en-US" sz="2800" dirty="0"/>
              <a:t>Essential domains are always assessed</a:t>
            </a:r>
          </a:p>
          <a:p>
            <a:pPr lvl="1">
              <a:buFont typeface="Wingdings" charset="2"/>
              <a:buChar char="Ø"/>
              <a:defRPr/>
            </a:pPr>
            <a:r>
              <a:rPr lang="en-US" sz="2800" dirty="0"/>
              <a:t>Regardless of where the evaluation is performed and regardless of neuropsychologist, every pilot gets the same battery</a:t>
            </a:r>
          </a:p>
          <a:p>
            <a:pPr lvl="1">
              <a:buFont typeface="Wingdings" charset="2"/>
              <a:buChar char="Ø"/>
              <a:defRPr/>
            </a:pPr>
            <a:r>
              <a:rPr lang="en-US" sz="2800" dirty="0"/>
              <a:t>Selection of valid tests that are sensitive to the alcohol-related deficits and the recovery</a:t>
            </a:r>
          </a:p>
          <a:p>
            <a:pPr lvl="1">
              <a:buFont typeface="Wingdings" charset="2"/>
              <a:buChar char="Ø"/>
              <a:defRPr/>
            </a:pPr>
            <a:r>
              <a:rPr lang="en-US" sz="2800" dirty="0"/>
              <a:t>Facilitates determination by reviewer</a:t>
            </a:r>
          </a:p>
          <a:p>
            <a:endParaRPr lang="en-US" dirty="0"/>
          </a:p>
        </p:txBody>
      </p:sp>
      <p:sp>
        <p:nvSpPr>
          <p:cNvPr id="2" name="Title 1"/>
          <p:cNvSpPr>
            <a:spLocks noGrp="1"/>
          </p:cNvSpPr>
          <p:nvPr>
            <p:ph type="title"/>
          </p:nvPr>
        </p:nvSpPr>
        <p:spPr>
          <a:xfrm>
            <a:off x="1981200" y="228600"/>
            <a:ext cx="8229600" cy="857250"/>
          </a:xfrm>
        </p:spPr>
        <p:txBody>
          <a:bodyPr>
            <a:normAutofit/>
          </a:bodyPr>
          <a:lstStyle/>
          <a:p>
            <a:pPr algn="ctr"/>
            <a:r>
              <a:rPr lang="en-US" sz="3200" dirty="0"/>
              <a:t>Why a Standardized Battery?</a:t>
            </a:r>
          </a:p>
        </p:txBody>
      </p:sp>
      <p:sp>
        <p:nvSpPr>
          <p:cNvPr id="4" name="Slide Number Placeholder 3">
            <a:extLst>
              <a:ext uri="{FF2B5EF4-FFF2-40B4-BE49-F238E27FC236}">
                <a16:creationId xmlns:a16="http://schemas.microsoft.com/office/drawing/2014/main" id="{BBCE7879-5F9E-254B-D33F-E4B92A4B3613}"/>
              </a:ext>
            </a:extLst>
          </p:cNvPr>
          <p:cNvSpPr>
            <a:spLocks noGrp="1"/>
          </p:cNvSpPr>
          <p:nvPr>
            <p:ph type="sldNum" sz="quarter" idx="4"/>
          </p:nvPr>
        </p:nvSpPr>
        <p:spPr/>
        <p:txBody>
          <a:bodyPr/>
          <a:lstStyle/>
          <a:p>
            <a:fld id="{50021088-4A68-45C2-A789-B57BB525981C}" type="slidenum">
              <a:rPr lang="en-US" smtClean="0"/>
              <a:pPr/>
              <a:t>133</a:t>
            </a:fld>
            <a:endParaRPr lang="en-US" dirty="0"/>
          </a:p>
        </p:txBody>
      </p:sp>
    </p:spTree>
    <p:extLst>
      <p:ext uri="{BB962C8B-B14F-4D97-AF65-F5344CB8AC3E}">
        <p14:creationId xmlns:p14="http://schemas.microsoft.com/office/powerpoint/2010/main" val="29379525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66800"/>
            <a:ext cx="8229600" cy="4953000"/>
          </a:xfrm>
        </p:spPr>
        <p:txBody>
          <a:bodyPr>
            <a:normAutofit/>
          </a:bodyPr>
          <a:lstStyle/>
          <a:p>
            <a:pPr>
              <a:buFont typeface="Wingdings" charset="2"/>
              <a:buChar char="Ø"/>
              <a:defRPr/>
            </a:pPr>
            <a:r>
              <a:rPr lang="en-US" sz="2800" dirty="0"/>
              <a:t>Not following the standard battery...</a:t>
            </a:r>
          </a:p>
          <a:p>
            <a:pPr marL="0" indent="0">
              <a:buNone/>
              <a:defRPr/>
            </a:pPr>
            <a:endParaRPr lang="en-US" sz="2800" dirty="0"/>
          </a:p>
          <a:p>
            <a:pPr>
              <a:buFont typeface="Wingdings" charset="2"/>
              <a:buChar char="Ø"/>
              <a:defRPr/>
            </a:pPr>
            <a:r>
              <a:rPr lang="en-US" sz="2800" dirty="0"/>
              <a:t>Not seeing a HIMS trained neuropsychologist unfamiliar with the standards.</a:t>
            </a:r>
          </a:p>
          <a:p>
            <a:pPr algn="ctr">
              <a:buFont typeface="Wingdings" charset="2"/>
              <a:buChar char="Ø"/>
              <a:defRPr/>
            </a:pPr>
            <a:endParaRPr lang="en-US" sz="2800" dirty="0"/>
          </a:p>
          <a:p>
            <a:pPr marL="0" indent="0" algn="ctr">
              <a:buNone/>
              <a:defRPr/>
            </a:pPr>
            <a:r>
              <a:rPr lang="en-US" sz="2800" dirty="0"/>
              <a:t>Loss of time and money!</a:t>
            </a:r>
          </a:p>
          <a:p>
            <a:pPr marL="0" indent="0" algn="ctr">
              <a:buNone/>
              <a:defRPr/>
            </a:pPr>
            <a:endParaRPr lang="en-US" sz="2800" dirty="0"/>
          </a:p>
          <a:p>
            <a:pPr marL="0" indent="0" algn="ctr">
              <a:buNone/>
              <a:defRPr/>
            </a:pPr>
            <a:r>
              <a:rPr lang="en-US" sz="2800" dirty="0"/>
              <a:t>Increases the likelihood that the report will be flagged by the FAA on initial review.</a:t>
            </a:r>
          </a:p>
          <a:p>
            <a:endParaRPr lang="en-US" dirty="0"/>
          </a:p>
        </p:txBody>
      </p:sp>
      <p:sp>
        <p:nvSpPr>
          <p:cNvPr id="2" name="Title 1"/>
          <p:cNvSpPr>
            <a:spLocks noGrp="1"/>
          </p:cNvSpPr>
          <p:nvPr>
            <p:ph type="title"/>
          </p:nvPr>
        </p:nvSpPr>
        <p:spPr>
          <a:xfrm>
            <a:off x="1985682" y="152400"/>
            <a:ext cx="8229600" cy="857250"/>
          </a:xfrm>
        </p:spPr>
        <p:txBody>
          <a:bodyPr>
            <a:normAutofit/>
          </a:bodyPr>
          <a:lstStyle/>
          <a:p>
            <a:pPr algn="ctr"/>
            <a:r>
              <a:rPr lang="en-US" sz="3200" dirty="0"/>
              <a:t>Why a Standardized Battery?</a:t>
            </a:r>
          </a:p>
        </p:txBody>
      </p:sp>
      <p:sp>
        <p:nvSpPr>
          <p:cNvPr id="4" name="Slide Number Placeholder 3">
            <a:extLst>
              <a:ext uri="{FF2B5EF4-FFF2-40B4-BE49-F238E27FC236}">
                <a16:creationId xmlns:a16="http://schemas.microsoft.com/office/drawing/2014/main" id="{15C3FDC1-CC95-8B09-C4DA-C514656026ED}"/>
              </a:ext>
            </a:extLst>
          </p:cNvPr>
          <p:cNvSpPr>
            <a:spLocks noGrp="1"/>
          </p:cNvSpPr>
          <p:nvPr>
            <p:ph type="sldNum" sz="quarter" idx="4"/>
          </p:nvPr>
        </p:nvSpPr>
        <p:spPr/>
        <p:txBody>
          <a:bodyPr/>
          <a:lstStyle/>
          <a:p>
            <a:fld id="{50021088-4A68-45C2-A789-B57BB525981C}" type="slidenum">
              <a:rPr lang="en-US" smtClean="0"/>
              <a:pPr/>
              <a:t>134</a:t>
            </a:fld>
            <a:endParaRPr lang="en-US" dirty="0"/>
          </a:p>
        </p:txBody>
      </p:sp>
    </p:spTree>
    <p:extLst>
      <p:ext uri="{BB962C8B-B14F-4D97-AF65-F5344CB8AC3E}">
        <p14:creationId xmlns:p14="http://schemas.microsoft.com/office/powerpoint/2010/main" val="18491574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71600"/>
            <a:ext cx="8229600" cy="4857750"/>
          </a:xfrm>
        </p:spPr>
        <p:txBody>
          <a:bodyPr>
            <a:normAutofit/>
          </a:bodyPr>
          <a:lstStyle/>
          <a:p>
            <a:pPr>
              <a:defRPr/>
            </a:pPr>
            <a:r>
              <a:rPr lang="en-US" sz="3600" dirty="0">
                <a:latin typeface="Calibri" charset="0"/>
                <a:ea typeface="MS PGothic" charset="0"/>
              </a:rPr>
              <a:t>One hour computerized battery.</a:t>
            </a:r>
          </a:p>
          <a:p>
            <a:pPr>
              <a:defRPr/>
            </a:pPr>
            <a:r>
              <a:rPr lang="en-US" sz="3600" dirty="0">
                <a:latin typeface="Calibri" charset="0"/>
                <a:ea typeface="MS PGothic" charset="0"/>
              </a:rPr>
              <a:t>Unique as it is the only measure in the battery specifically designed for aviation.</a:t>
            </a:r>
          </a:p>
          <a:p>
            <a:pPr>
              <a:defRPr/>
            </a:pPr>
            <a:r>
              <a:rPr lang="en-US" sz="3600" dirty="0">
                <a:latin typeface="Calibri" charset="0"/>
                <a:ea typeface="MS PGothic" charset="0"/>
              </a:rPr>
              <a:t>Assesses the critical neurocognitive domains critical to aviation.</a:t>
            </a:r>
          </a:p>
          <a:p>
            <a:pPr>
              <a:defRPr/>
            </a:pPr>
            <a:r>
              <a:rPr lang="en-US" sz="3600" dirty="0">
                <a:latin typeface="Calibri" charset="0"/>
                <a:ea typeface="MS PGothic" charset="0"/>
              </a:rPr>
              <a:t>Established predictor of actual and simulated flight performance.</a:t>
            </a:r>
          </a:p>
          <a:p>
            <a:pPr marL="27675" indent="0">
              <a:buNone/>
            </a:pPr>
            <a:endParaRPr lang="en-US" sz="2700" dirty="0"/>
          </a:p>
        </p:txBody>
      </p:sp>
      <p:sp>
        <p:nvSpPr>
          <p:cNvPr id="2" name="Title 1"/>
          <p:cNvSpPr>
            <a:spLocks noGrp="1"/>
          </p:cNvSpPr>
          <p:nvPr>
            <p:ph type="title"/>
          </p:nvPr>
        </p:nvSpPr>
        <p:spPr>
          <a:xfrm>
            <a:off x="1981200" y="304800"/>
            <a:ext cx="8229600" cy="857250"/>
          </a:xfrm>
        </p:spPr>
        <p:txBody>
          <a:bodyPr>
            <a:normAutofit/>
          </a:bodyPr>
          <a:lstStyle/>
          <a:p>
            <a:pPr algn="ctr"/>
            <a:r>
              <a:rPr lang="en-US" sz="3200" u="sng" dirty="0">
                <a:solidFill>
                  <a:schemeClr val="tx1"/>
                </a:solidFill>
              </a:rPr>
              <a:t>Cog Screen-AE (CSAE; Kay)</a:t>
            </a:r>
            <a:endParaRPr lang="en-US" sz="3200" dirty="0">
              <a:solidFill>
                <a:schemeClr val="tx1"/>
              </a:solidFill>
            </a:endParaRPr>
          </a:p>
        </p:txBody>
      </p:sp>
      <p:sp>
        <p:nvSpPr>
          <p:cNvPr id="4" name="Slide Number Placeholder 3">
            <a:extLst>
              <a:ext uri="{FF2B5EF4-FFF2-40B4-BE49-F238E27FC236}">
                <a16:creationId xmlns:a16="http://schemas.microsoft.com/office/drawing/2014/main" id="{99A49904-4DAD-779A-8DB0-C18522EDB093}"/>
              </a:ext>
            </a:extLst>
          </p:cNvPr>
          <p:cNvSpPr>
            <a:spLocks noGrp="1"/>
          </p:cNvSpPr>
          <p:nvPr>
            <p:ph type="sldNum" sz="quarter" idx="4"/>
          </p:nvPr>
        </p:nvSpPr>
        <p:spPr/>
        <p:txBody>
          <a:bodyPr/>
          <a:lstStyle/>
          <a:p>
            <a:fld id="{50021088-4A68-45C2-A789-B57BB525981C}" type="slidenum">
              <a:rPr lang="en-US" smtClean="0"/>
              <a:pPr/>
              <a:t>135</a:t>
            </a:fld>
            <a:endParaRPr lang="en-US" dirty="0"/>
          </a:p>
        </p:txBody>
      </p:sp>
    </p:spTree>
    <p:extLst>
      <p:ext uri="{BB962C8B-B14F-4D97-AF65-F5344CB8AC3E}">
        <p14:creationId xmlns:p14="http://schemas.microsoft.com/office/powerpoint/2010/main" val="40356601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1295400"/>
            <a:ext cx="8229599" cy="4933950"/>
          </a:xfrm>
        </p:spPr>
        <p:txBody>
          <a:bodyPr>
            <a:normAutofit lnSpcReduction="10000"/>
          </a:bodyPr>
          <a:lstStyle/>
          <a:p>
            <a:pPr>
              <a:buFont typeface="Wingdings" charset="0"/>
              <a:buChar char="Ø"/>
            </a:pPr>
            <a:r>
              <a:rPr lang="en-US" dirty="0">
                <a:latin typeface="Calibri" charset="0"/>
                <a:ea typeface="MS PGothic" charset="0"/>
              </a:rPr>
              <a:t>Validated as sensitive to brain dysfunction including that attributable to alcohol use and its recovery.</a:t>
            </a:r>
          </a:p>
          <a:p>
            <a:pPr>
              <a:buFont typeface="Wingdings" charset="0"/>
              <a:buChar char="Ø"/>
            </a:pPr>
            <a:r>
              <a:rPr lang="en-US" dirty="0">
                <a:latin typeface="Calibri" charset="0"/>
                <a:ea typeface="MS PGothic" charset="0"/>
              </a:rPr>
              <a:t>Unique in its extensive normative data for both general aviation and commercial pilots.</a:t>
            </a:r>
          </a:p>
          <a:p>
            <a:pPr>
              <a:buFont typeface="Wingdings" charset="0"/>
              <a:buChar char="Ø"/>
            </a:pPr>
            <a:r>
              <a:rPr lang="en-US" dirty="0">
                <a:latin typeface="Calibri" charset="0"/>
                <a:ea typeface="MS PGothic" charset="0"/>
              </a:rPr>
              <a:t>Used by inpatient treatment facilities to assess </a:t>
            </a:r>
          </a:p>
          <a:p>
            <a:pPr lvl="1">
              <a:buFont typeface="Wingdings" charset="0"/>
              <a:buChar char="Ø"/>
            </a:pPr>
            <a:r>
              <a:rPr lang="en-US" sz="3200" dirty="0">
                <a:latin typeface="Calibri" charset="0"/>
                <a:ea typeface="MS PGothic" charset="0"/>
              </a:rPr>
              <a:t>Severity of brain dysfunction</a:t>
            </a:r>
          </a:p>
          <a:p>
            <a:pPr lvl="1">
              <a:buFont typeface="Wingdings" charset="0"/>
              <a:buChar char="Ø"/>
            </a:pPr>
            <a:r>
              <a:rPr lang="en-US" sz="3200" dirty="0">
                <a:latin typeface="Calibri" charset="0"/>
                <a:ea typeface="MS PGothic" charset="0"/>
              </a:rPr>
              <a:t>Need for cognitive rehab</a:t>
            </a:r>
          </a:p>
          <a:p>
            <a:pPr lvl="1">
              <a:buFont typeface="Wingdings" charset="0"/>
              <a:buChar char="Ø"/>
            </a:pPr>
            <a:r>
              <a:rPr lang="en-US" sz="3200" dirty="0">
                <a:latin typeface="Calibri" charset="0"/>
                <a:ea typeface="MS PGothic" charset="0"/>
              </a:rPr>
              <a:t>Readiness for the P&amp;P</a:t>
            </a:r>
          </a:p>
          <a:p>
            <a:pPr marL="27675" indent="0">
              <a:buNone/>
            </a:pPr>
            <a:endParaRPr lang="en-US" dirty="0"/>
          </a:p>
        </p:txBody>
      </p:sp>
      <p:sp>
        <p:nvSpPr>
          <p:cNvPr id="2" name="Title 1"/>
          <p:cNvSpPr>
            <a:spLocks noGrp="1"/>
          </p:cNvSpPr>
          <p:nvPr>
            <p:ph type="title"/>
          </p:nvPr>
        </p:nvSpPr>
        <p:spPr>
          <a:xfrm>
            <a:off x="1981201" y="381000"/>
            <a:ext cx="8229599" cy="857250"/>
          </a:xfrm>
        </p:spPr>
        <p:txBody>
          <a:bodyPr>
            <a:normAutofit/>
          </a:bodyPr>
          <a:lstStyle/>
          <a:p>
            <a:pPr algn="ctr"/>
            <a:r>
              <a:rPr lang="en-US" sz="3200" dirty="0"/>
              <a:t>CSAE</a:t>
            </a:r>
          </a:p>
        </p:txBody>
      </p:sp>
      <p:sp>
        <p:nvSpPr>
          <p:cNvPr id="4" name="Slide Number Placeholder 3">
            <a:extLst>
              <a:ext uri="{FF2B5EF4-FFF2-40B4-BE49-F238E27FC236}">
                <a16:creationId xmlns:a16="http://schemas.microsoft.com/office/drawing/2014/main" id="{4207A349-49A8-B1DF-2B27-C61176E8D6DE}"/>
              </a:ext>
            </a:extLst>
          </p:cNvPr>
          <p:cNvSpPr>
            <a:spLocks noGrp="1"/>
          </p:cNvSpPr>
          <p:nvPr>
            <p:ph type="sldNum" sz="quarter" idx="4"/>
          </p:nvPr>
        </p:nvSpPr>
        <p:spPr/>
        <p:txBody>
          <a:bodyPr/>
          <a:lstStyle/>
          <a:p>
            <a:fld id="{50021088-4A68-45C2-A789-B57BB525981C}" type="slidenum">
              <a:rPr lang="en-US" smtClean="0"/>
              <a:pPr/>
              <a:t>136</a:t>
            </a:fld>
            <a:endParaRPr lang="en-US" dirty="0"/>
          </a:p>
        </p:txBody>
      </p:sp>
    </p:spTree>
    <p:extLst>
      <p:ext uri="{BB962C8B-B14F-4D97-AF65-F5344CB8AC3E}">
        <p14:creationId xmlns:p14="http://schemas.microsoft.com/office/powerpoint/2010/main" val="1682666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4800600"/>
          </a:xfrm>
        </p:spPr>
        <p:txBody>
          <a:bodyPr>
            <a:normAutofit/>
          </a:bodyPr>
          <a:lstStyle/>
          <a:p>
            <a:pPr>
              <a:buFont typeface="Wingdings" charset="0"/>
              <a:buChar char="Ø"/>
            </a:pPr>
            <a:r>
              <a:rPr lang="en-US" dirty="0">
                <a:latin typeface="Calibri" charset="0"/>
                <a:ea typeface="MS PGothic" charset="0"/>
              </a:rPr>
              <a:t>Is the pilot ready?</a:t>
            </a:r>
          </a:p>
          <a:p>
            <a:pPr lvl="1">
              <a:buFont typeface="Wingdings" charset="0"/>
              <a:buChar char="Ø"/>
            </a:pPr>
            <a:r>
              <a:rPr lang="en-US" sz="3200" dirty="0">
                <a:latin typeface="Calibri" charset="0"/>
                <a:ea typeface="MS PGothic" charset="0"/>
              </a:rPr>
              <a:t>At the time of initial contact…</a:t>
            </a:r>
          </a:p>
          <a:p>
            <a:pPr lvl="2">
              <a:buFont typeface="Wingdings" charset="0"/>
              <a:buChar char="Ø"/>
            </a:pPr>
            <a:r>
              <a:rPr lang="en-US" sz="3200" dirty="0">
                <a:latin typeface="Calibri" charset="0"/>
                <a:ea typeface="MS PGothic" charset="0"/>
              </a:rPr>
              <a:t>Has the pilot been diagnosed (cart before the horse)?</a:t>
            </a:r>
          </a:p>
          <a:p>
            <a:pPr lvl="2">
              <a:buFont typeface="Wingdings" charset="0"/>
              <a:buChar char="Ø"/>
            </a:pPr>
            <a:r>
              <a:rPr lang="en-US" sz="3200" dirty="0">
                <a:latin typeface="Calibri" charset="0"/>
                <a:ea typeface="MS PGothic" charset="0"/>
              </a:rPr>
              <a:t>Has the pilot been in treatment?</a:t>
            </a:r>
          </a:p>
          <a:p>
            <a:pPr lvl="2">
              <a:buFont typeface="Wingdings" charset="0"/>
              <a:buChar char="Ø"/>
            </a:pPr>
            <a:r>
              <a:rPr lang="en-US" sz="3200" dirty="0">
                <a:latin typeface="Calibri" charset="0"/>
                <a:ea typeface="MS PGothic" charset="0"/>
              </a:rPr>
              <a:t>Is the pilot monitored/random drug/alcohol screens?</a:t>
            </a:r>
          </a:p>
          <a:p>
            <a:endParaRPr lang="en-US" sz="2700" dirty="0"/>
          </a:p>
        </p:txBody>
      </p:sp>
      <p:sp>
        <p:nvSpPr>
          <p:cNvPr id="2" name="Title 1"/>
          <p:cNvSpPr>
            <a:spLocks noGrp="1"/>
          </p:cNvSpPr>
          <p:nvPr>
            <p:ph type="title"/>
          </p:nvPr>
        </p:nvSpPr>
        <p:spPr>
          <a:xfrm>
            <a:off x="1981200" y="428065"/>
            <a:ext cx="8229600" cy="857250"/>
          </a:xfrm>
        </p:spPr>
        <p:txBody>
          <a:bodyPr>
            <a:noAutofit/>
          </a:bodyPr>
          <a:lstStyle/>
          <a:p>
            <a:pPr algn="ctr"/>
            <a:r>
              <a:rPr lang="en-US" sz="3200" dirty="0">
                <a:solidFill>
                  <a:schemeClr val="tx1"/>
                </a:solidFill>
              </a:rPr>
              <a:t>Issues to Consider at the</a:t>
            </a:r>
            <a:br>
              <a:rPr lang="en-US" sz="3200" u="sng" dirty="0">
                <a:solidFill>
                  <a:schemeClr val="tx1"/>
                </a:solidFill>
              </a:rPr>
            </a:br>
            <a:r>
              <a:rPr lang="en-US" sz="3200" u="sng" dirty="0">
                <a:solidFill>
                  <a:schemeClr val="tx1"/>
                </a:solidFill>
              </a:rPr>
              <a:t>Time of Referral</a:t>
            </a:r>
            <a:endParaRPr lang="en-US" sz="3200" dirty="0">
              <a:solidFill>
                <a:schemeClr val="tx1"/>
              </a:solidFill>
            </a:endParaRPr>
          </a:p>
        </p:txBody>
      </p:sp>
      <p:sp>
        <p:nvSpPr>
          <p:cNvPr id="4" name="Slide Number Placeholder 3">
            <a:extLst>
              <a:ext uri="{FF2B5EF4-FFF2-40B4-BE49-F238E27FC236}">
                <a16:creationId xmlns:a16="http://schemas.microsoft.com/office/drawing/2014/main" id="{78DB5E79-82CC-EE9A-891B-F604F37781F9}"/>
              </a:ext>
            </a:extLst>
          </p:cNvPr>
          <p:cNvSpPr>
            <a:spLocks noGrp="1"/>
          </p:cNvSpPr>
          <p:nvPr>
            <p:ph type="sldNum" sz="quarter" idx="4"/>
          </p:nvPr>
        </p:nvSpPr>
        <p:spPr/>
        <p:txBody>
          <a:bodyPr/>
          <a:lstStyle/>
          <a:p>
            <a:fld id="{50021088-4A68-45C2-A789-B57BB525981C}" type="slidenum">
              <a:rPr lang="en-US" smtClean="0"/>
              <a:pPr/>
              <a:t>137</a:t>
            </a:fld>
            <a:endParaRPr lang="en-US" dirty="0"/>
          </a:p>
        </p:txBody>
      </p:sp>
    </p:spTree>
    <p:extLst>
      <p:ext uri="{BB962C8B-B14F-4D97-AF65-F5344CB8AC3E}">
        <p14:creationId xmlns:p14="http://schemas.microsoft.com/office/powerpoint/2010/main" val="37126390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74795"/>
            <a:ext cx="8229600" cy="4277081"/>
          </a:xfrm>
        </p:spPr>
        <p:txBody>
          <a:bodyPr>
            <a:noAutofit/>
          </a:bodyPr>
          <a:lstStyle/>
          <a:p>
            <a:pPr marL="985838" lvl="3" indent="-342900">
              <a:buFont typeface="Wingdings" charset="2"/>
              <a:buChar char="Ø"/>
              <a:defRPr/>
            </a:pPr>
            <a:r>
              <a:rPr lang="en-US" sz="2800" dirty="0"/>
              <a:t>Work the Program </a:t>
            </a:r>
          </a:p>
          <a:p>
            <a:pPr marL="985838" lvl="3" indent="-342900">
              <a:buFont typeface="Wingdings" charset="2"/>
              <a:buChar char="Ø"/>
              <a:defRPr/>
            </a:pPr>
            <a:r>
              <a:rPr lang="en-US" sz="2800" dirty="0"/>
              <a:t>Rest</a:t>
            </a:r>
          </a:p>
          <a:p>
            <a:pPr marL="985838" lvl="3" indent="-342900">
              <a:buFont typeface="Wingdings" charset="2"/>
              <a:buChar char="Ø"/>
              <a:defRPr/>
            </a:pPr>
            <a:r>
              <a:rPr lang="en-US" sz="2800" dirty="0"/>
              <a:t>Proper nutrition</a:t>
            </a:r>
          </a:p>
          <a:p>
            <a:pPr marL="985838" lvl="3" indent="-342900">
              <a:buFont typeface="Wingdings" charset="2"/>
              <a:buChar char="Ø"/>
              <a:defRPr/>
            </a:pPr>
            <a:r>
              <a:rPr lang="en-US" sz="2800" dirty="0"/>
              <a:t>Exercise</a:t>
            </a:r>
          </a:p>
          <a:p>
            <a:pPr marL="985838" lvl="3" indent="-342900">
              <a:buFont typeface="Wingdings" charset="2"/>
              <a:buChar char="Ø"/>
              <a:defRPr/>
            </a:pPr>
            <a:r>
              <a:rPr lang="en-US" sz="2800" dirty="0"/>
              <a:t>Continued engagement in treatment and supports</a:t>
            </a:r>
          </a:p>
          <a:p>
            <a:pPr marL="985838" lvl="3" indent="-342900">
              <a:buFont typeface="Wingdings" charset="2"/>
              <a:buChar char="Ø"/>
              <a:defRPr/>
            </a:pPr>
            <a:r>
              <a:rPr lang="en-US" sz="2800" dirty="0"/>
              <a:t>Websites to practice cognitive tasks (</a:t>
            </a:r>
            <a:r>
              <a:rPr lang="en-US" sz="2800" dirty="0" err="1"/>
              <a:t>Lumosity</a:t>
            </a:r>
            <a:r>
              <a:rPr lang="en-US" sz="2800" dirty="0"/>
              <a:t>, Elevate, Happy Neuron etc.)</a:t>
            </a:r>
          </a:p>
          <a:p>
            <a:pPr marL="1201838" lvl="4" indent="-342900">
              <a:buFont typeface="Wingdings" charset="2"/>
              <a:buChar char="Ø"/>
              <a:defRPr/>
            </a:pPr>
            <a:r>
              <a:rPr lang="en-US" sz="2800" dirty="0"/>
              <a:t>Anxiety reducer</a:t>
            </a:r>
          </a:p>
          <a:p>
            <a:endParaRPr lang="en-US" dirty="0"/>
          </a:p>
        </p:txBody>
      </p:sp>
      <p:sp>
        <p:nvSpPr>
          <p:cNvPr id="2" name="Title 1"/>
          <p:cNvSpPr>
            <a:spLocks noGrp="1"/>
          </p:cNvSpPr>
          <p:nvPr>
            <p:ph type="title"/>
          </p:nvPr>
        </p:nvSpPr>
        <p:spPr>
          <a:xfrm>
            <a:off x="1981200" y="228600"/>
            <a:ext cx="8534400" cy="857250"/>
          </a:xfrm>
        </p:spPr>
        <p:txBody>
          <a:bodyPr>
            <a:normAutofit/>
          </a:bodyPr>
          <a:lstStyle/>
          <a:p>
            <a:r>
              <a:rPr lang="en-US" sz="3200" dirty="0"/>
              <a:t>How Should the Pilot Prepare?</a:t>
            </a:r>
          </a:p>
        </p:txBody>
      </p:sp>
      <p:pic>
        <p:nvPicPr>
          <p:cNvPr id="4" name="Picture 3">
            <a:extLst>
              <a:ext uri="{FF2B5EF4-FFF2-40B4-BE49-F238E27FC236}">
                <a16:creationId xmlns:a16="http://schemas.microsoft.com/office/drawing/2014/main" id="{0C65D022-C974-A621-DD9E-AAE0EF776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777262"/>
            <a:ext cx="1828800" cy="1828800"/>
          </a:xfrm>
          <a:prstGeom prst="rect">
            <a:avLst/>
          </a:prstGeom>
        </p:spPr>
      </p:pic>
      <p:sp>
        <p:nvSpPr>
          <p:cNvPr id="6" name="TextBox 6">
            <a:extLst>
              <a:ext uri="{FF2B5EF4-FFF2-40B4-BE49-F238E27FC236}">
                <a16:creationId xmlns:a16="http://schemas.microsoft.com/office/drawing/2014/main" id="{3E6EB8F0-DFC9-4A51-A4E8-4DCB3C9D55B1}"/>
              </a:ext>
            </a:extLst>
          </p:cNvPr>
          <p:cNvSpPr txBox="1"/>
          <p:nvPr/>
        </p:nvSpPr>
        <p:spPr>
          <a:xfrm>
            <a:off x="8353559" y="2606062"/>
            <a:ext cx="1580882"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Image by </a:t>
            </a:r>
            <a:r>
              <a:rPr lang="en-US" sz="800" u="sng" dirty="0">
                <a:hlinkClick r:id="rId3"/>
              </a:rPr>
              <a:t>simisi1</a:t>
            </a:r>
            <a:r>
              <a:rPr lang="en-US" sz="800" dirty="0"/>
              <a:t> from </a:t>
            </a:r>
            <a:r>
              <a:rPr lang="en-US" sz="800" u="sng" dirty="0" err="1">
                <a:hlinkClick r:id="rId4"/>
              </a:rPr>
              <a:t>Pixabay</a:t>
            </a:r>
            <a:endParaRPr lang="en-US" sz="800" dirty="0"/>
          </a:p>
        </p:txBody>
      </p:sp>
      <p:sp>
        <p:nvSpPr>
          <p:cNvPr id="5" name="Slide Number Placeholder 4">
            <a:extLst>
              <a:ext uri="{FF2B5EF4-FFF2-40B4-BE49-F238E27FC236}">
                <a16:creationId xmlns:a16="http://schemas.microsoft.com/office/drawing/2014/main" id="{1271C563-112D-4E55-15D8-34B7278E9984}"/>
              </a:ext>
            </a:extLst>
          </p:cNvPr>
          <p:cNvSpPr>
            <a:spLocks noGrp="1"/>
          </p:cNvSpPr>
          <p:nvPr>
            <p:ph type="sldNum" sz="quarter" idx="4"/>
          </p:nvPr>
        </p:nvSpPr>
        <p:spPr/>
        <p:txBody>
          <a:bodyPr/>
          <a:lstStyle/>
          <a:p>
            <a:fld id="{50021088-4A68-45C2-A789-B57BB525981C}" type="slidenum">
              <a:rPr lang="en-US" smtClean="0"/>
              <a:pPr/>
              <a:t>138</a:t>
            </a:fld>
            <a:endParaRPr lang="en-US" dirty="0"/>
          </a:p>
        </p:txBody>
      </p:sp>
    </p:spTree>
    <p:extLst>
      <p:ext uri="{BB962C8B-B14F-4D97-AF65-F5344CB8AC3E}">
        <p14:creationId xmlns:p14="http://schemas.microsoft.com/office/powerpoint/2010/main" val="32698628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5302" y="990601"/>
            <a:ext cx="8198199" cy="3792013"/>
          </a:xfrm>
        </p:spPr>
        <p:txBody>
          <a:bodyPr>
            <a:noAutofit/>
          </a:bodyPr>
          <a:lstStyle/>
          <a:p>
            <a:pPr marL="642938" lvl="2" indent="-342900">
              <a:buFont typeface="Wingdings" charset="2"/>
              <a:buChar char="Ø"/>
              <a:defRPr/>
            </a:pPr>
            <a:r>
              <a:rPr lang="en-US" sz="2800" dirty="0">
                <a:latin typeface="Calibri" charset="0"/>
                <a:ea typeface="MS PGothic" charset="0"/>
              </a:rPr>
              <a:t>One day vs two days</a:t>
            </a:r>
          </a:p>
          <a:p>
            <a:pPr marL="642938" lvl="2" indent="-342900">
              <a:buFont typeface="Wingdings" charset="2"/>
              <a:buChar char="Ø"/>
              <a:defRPr/>
            </a:pPr>
            <a:r>
              <a:rPr lang="en-US" sz="2800" dirty="0">
                <a:latin typeface="Calibri" charset="0"/>
                <a:ea typeface="MS PGothic" charset="0"/>
              </a:rPr>
              <a:t>Approximately seven hours of testing +/-</a:t>
            </a:r>
          </a:p>
          <a:p>
            <a:pPr marL="642938" lvl="2" indent="-342900">
              <a:buFont typeface="Wingdings" charset="2"/>
              <a:buChar char="Ø"/>
              <a:defRPr/>
            </a:pPr>
            <a:r>
              <a:rPr lang="en-US" sz="2800" dirty="0">
                <a:latin typeface="Calibri" charset="0"/>
                <a:ea typeface="MS PGothic" charset="0"/>
              </a:rPr>
              <a:t>Style will differ from one examiner to the next</a:t>
            </a:r>
          </a:p>
          <a:p>
            <a:pPr marL="642938" lvl="2" indent="-342900">
              <a:buFont typeface="Wingdings" charset="2"/>
              <a:buChar char="Ø"/>
              <a:defRPr/>
            </a:pPr>
            <a:r>
              <a:rPr lang="en-US" sz="2800" dirty="0">
                <a:latin typeface="Calibri" charset="0"/>
                <a:ea typeface="MS PGothic" charset="0"/>
              </a:rPr>
              <a:t>Psychologist should assess the pilot’s readiness for the assessment.  </a:t>
            </a:r>
          </a:p>
          <a:p>
            <a:pPr marL="985838" lvl="3" indent="-342900">
              <a:buFont typeface="Wingdings" charset="0"/>
              <a:buChar char="Ø"/>
              <a:defRPr/>
            </a:pPr>
            <a:r>
              <a:rPr lang="en-US" sz="2800" dirty="0">
                <a:latin typeface="Calibri" charset="0"/>
                <a:ea typeface="MS PGothic" charset="0"/>
              </a:rPr>
              <a:t>Proper rest?</a:t>
            </a:r>
          </a:p>
          <a:p>
            <a:pPr marL="985838" lvl="3" indent="-342900">
              <a:buFont typeface="Wingdings" charset="0"/>
              <a:buChar char="Ø"/>
              <a:defRPr/>
            </a:pPr>
            <a:r>
              <a:rPr lang="en-US" sz="2800" dirty="0">
                <a:latin typeface="Calibri" charset="0"/>
                <a:ea typeface="MS PGothic" charset="0"/>
              </a:rPr>
              <a:t>Proper nutrition</a:t>
            </a:r>
          </a:p>
          <a:p>
            <a:pPr marL="985838" lvl="3" indent="-342900">
              <a:buFont typeface="Wingdings" charset="0"/>
              <a:buChar char="Ø"/>
              <a:defRPr/>
            </a:pPr>
            <a:r>
              <a:rPr lang="en-US" sz="2800" dirty="0">
                <a:latin typeface="Calibri" charset="0"/>
                <a:ea typeface="MS PGothic" charset="0"/>
              </a:rPr>
              <a:t>Level of anxiety</a:t>
            </a:r>
          </a:p>
          <a:p>
            <a:pPr marL="985838" lvl="3" indent="-342900">
              <a:buFont typeface="Wingdings" charset="0"/>
              <a:buChar char="Ø"/>
              <a:defRPr/>
            </a:pPr>
            <a:r>
              <a:rPr lang="en-US" sz="2800" dirty="0">
                <a:latin typeface="Calibri" charset="0"/>
                <a:ea typeface="MS PGothic" charset="0"/>
              </a:rPr>
              <a:t>Other distracting factors </a:t>
            </a:r>
          </a:p>
          <a:p>
            <a:endParaRPr lang="en-US" sz="2700" dirty="0"/>
          </a:p>
        </p:txBody>
      </p:sp>
      <p:sp>
        <p:nvSpPr>
          <p:cNvPr id="2" name="Title 1"/>
          <p:cNvSpPr>
            <a:spLocks noGrp="1"/>
          </p:cNvSpPr>
          <p:nvPr>
            <p:ph type="title"/>
          </p:nvPr>
        </p:nvSpPr>
        <p:spPr>
          <a:xfrm>
            <a:off x="1981200" y="117662"/>
            <a:ext cx="8242300" cy="857250"/>
          </a:xfrm>
        </p:spPr>
        <p:txBody>
          <a:bodyPr>
            <a:normAutofit/>
          </a:bodyPr>
          <a:lstStyle/>
          <a:p>
            <a:pPr algn="ctr"/>
            <a:r>
              <a:rPr lang="en-US" sz="3200" dirty="0"/>
              <a:t>The day of the testing</a:t>
            </a:r>
            <a:r>
              <a:rPr lang="mr-IN" sz="3200" dirty="0"/>
              <a:t>…</a:t>
            </a:r>
            <a:endParaRPr lang="en-US" sz="3200" dirty="0"/>
          </a:p>
        </p:txBody>
      </p:sp>
      <p:sp>
        <p:nvSpPr>
          <p:cNvPr id="4" name="Slide Number Placeholder 3">
            <a:extLst>
              <a:ext uri="{FF2B5EF4-FFF2-40B4-BE49-F238E27FC236}">
                <a16:creationId xmlns:a16="http://schemas.microsoft.com/office/drawing/2014/main" id="{FBEC284C-1F11-950E-CFA3-D5EB8C694D81}"/>
              </a:ext>
            </a:extLst>
          </p:cNvPr>
          <p:cNvSpPr>
            <a:spLocks noGrp="1"/>
          </p:cNvSpPr>
          <p:nvPr>
            <p:ph type="sldNum" sz="quarter" idx="4"/>
          </p:nvPr>
        </p:nvSpPr>
        <p:spPr/>
        <p:txBody>
          <a:bodyPr/>
          <a:lstStyle/>
          <a:p>
            <a:fld id="{50021088-4A68-45C2-A789-B57BB525981C}" type="slidenum">
              <a:rPr lang="en-US" smtClean="0"/>
              <a:pPr/>
              <a:t>139</a:t>
            </a:fld>
            <a:endParaRPr lang="en-US" dirty="0"/>
          </a:p>
        </p:txBody>
      </p:sp>
    </p:spTree>
    <p:extLst>
      <p:ext uri="{BB962C8B-B14F-4D97-AF65-F5344CB8AC3E}">
        <p14:creationId xmlns:p14="http://schemas.microsoft.com/office/powerpoint/2010/main" val="213976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1660842"/>
            <a:ext cx="8401050" cy="5059363"/>
          </a:xfrm>
        </p:spPr>
        <p:txBody>
          <a:bodyPr/>
          <a:lstStyle/>
          <a:p>
            <a:pPr>
              <a:buNone/>
            </a:pPr>
            <a:r>
              <a:rPr lang="en-US" dirty="0">
                <a:latin typeface="Arial" pitchFamily="34" charset="0"/>
                <a:cs typeface="Arial" pitchFamily="34" charset="0"/>
              </a:rPr>
              <a:t>LEARN</a:t>
            </a:r>
          </a:p>
          <a:p>
            <a:pPr>
              <a:buNone/>
            </a:pPr>
            <a:r>
              <a:rPr lang="en-US" dirty="0">
                <a:latin typeface="Arial" pitchFamily="34" charset="0"/>
                <a:cs typeface="Arial" pitchFamily="34" charset="0"/>
              </a:rPr>
              <a:t>	Question the Experts &amp; Faculty</a:t>
            </a:r>
          </a:p>
          <a:p>
            <a:pPr>
              <a:buNone/>
            </a:pPr>
            <a:r>
              <a:rPr lang="en-US" dirty="0">
                <a:latin typeface="Arial" pitchFamily="34" charset="0"/>
                <a:cs typeface="Arial" pitchFamily="34" charset="0"/>
              </a:rPr>
              <a:t>SHARE</a:t>
            </a:r>
          </a:p>
          <a:p>
            <a:pPr>
              <a:buNone/>
            </a:pPr>
            <a:r>
              <a:rPr lang="en-US" dirty="0">
                <a:latin typeface="Arial" pitchFamily="34" charset="0"/>
                <a:cs typeface="Arial" pitchFamily="34" charset="0"/>
              </a:rPr>
              <a:t>	Engage Newcomers and Old-Timers</a:t>
            </a:r>
          </a:p>
          <a:p>
            <a:pPr>
              <a:buNone/>
            </a:pPr>
            <a:r>
              <a:rPr lang="en-US" dirty="0">
                <a:latin typeface="Arial" pitchFamily="34" charset="0"/>
                <a:cs typeface="Arial" pitchFamily="34" charset="0"/>
              </a:rPr>
              <a:t>APPLY</a:t>
            </a:r>
          </a:p>
          <a:p>
            <a:pPr>
              <a:buNone/>
            </a:pPr>
            <a:r>
              <a:rPr lang="en-US" dirty="0">
                <a:latin typeface="Arial" pitchFamily="34" charset="0"/>
                <a:cs typeface="Arial" pitchFamily="34" charset="0"/>
              </a:rPr>
              <a:t>	Bring the Best to Your Airline or Practice</a:t>
            </a:r>
          </a:p>
          <a:p>
            <a:pPr algn="ctr">
              <a:buNone/>
            </a:pPr>
            <a:r>
              <a:rPr lang="en-US" i="1" dirty="0">
                <a:latin typeface="Arial" pitchFamily="34" charset="0"/>
                <a:cs typeface="Arial" pitchFamily="34" charset="0"/>
              </a:rPr>
              <a:t>Fill out CRITIQUES DAILY!</a:t>
            </a:r>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House Rules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14</a:t>
            </a:fld>
            <a:endParaRPr lang="en-US" dirty="0"/>
          </a:p>
        </p:txBody>
      </p:sp>
      <p:pic>
        <p:nvPicPr>
          <p:cNvPr id="1026" name="Picture 2" descr="HIMS">
            <a:extLst>
              <a:ext uri="{FF2B5EF4-FFF2-40B4-BE49-F238E27FC236}">
                <a16:creationId xmlns:a16="http://schemas.microsoft.com/office/drawing/2014/main" id="{4975A017-3316-7594-FC6C-1D5F66755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0" y="990600"/>
            <a:ext cx="25717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9438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47800"/>
            <a:ext cx="8153400" cy="3394472"/>
          </a:xfrm>
        </p:spPr>
        <p:txBody>
          <a:bodyPr>
            <a:noAutofit/>
          </a:bodyPr>
          <a:lstStyle/>
          <a:p>
            <a:pPr marL="642938" lvl="2" indent="-342900">
              <a:buFont typeface="Wingdings" charset="2"/>
              <a:buChar char="Ø"/>
              <a:defRPr/>
            </a:pPr>
            <a:r>
              <a:rPr lang="en-US" sz="3200" dirty="0">
                <a:latin typeface="Calibri" charset="0"/>
                <a:ea typeface="MS PGothic" charset="0"/>
              </a:rPr>
              <a:t>Lack of sufficient rest – Fatigue.</a:t>
            </a:r>
          </a:p>
          <a:p>
            <a:pPr marL="642938" lvl="2" indent="-342900">
              <a:buFont typeface="Wingdings" charset="2"/>
              <a:buChar char="Ø"/>
              <a:defRPr/>
            </a:pPr>
            <a:r>
              <a:rPr lang="en-US" sz="3200" dirty="0">
                <a:latin typeface="Calibri" charset="0"/>
                <a:ea typeface="MS PGothic" charset="0"/>
              </a:rPr>
              <a:t>Anxiety – What is appropriate level, normal?</a:t>
            </a:r>
          </a:p>
          <a:p>
            <a:pPr marL="985838" lvl="3" indent="-342900">
              <a:buFont typeface="Wingdings" charset="2"/>
              <a:buChar char="Ø"/>
              <a:defRPr/>
            </a:pPr>
            <a:r>
              <a:rPr lang="en-US" sz="3200" dirty="0">
                <a:latin typeface="Calibri" charset="0"/>
                <a:ea typeface="MS PGothic" charset="0"/>
              </a:rPr>
              <a:t>Similar to a normal check ride?</a:t>
            </a:r>
          </a:p>
          <a:p>
            <a:pPr marL="642938" lvl="2" indent="-342900">
              <a:buFont typeface="Wingdings" charset="2"/>
              <a:buChar char="Ø"/>
              <a:defRPr/>
            </a:pPr>
            <a:r>
              <a:rPr lang="en-US" sz="3200" dirty="0">
                <a:latin typeface="Calibri" charset="0"/>
                <a:ea typeface="MS PGothic" charset="0"/>
              </a:rPr>
              <a:t>Learning disabilities, dyslexia, Etc.</a:t>
            </a:r>
          </a:p>
          <a:p>
            <a:pPr marL="642938" lvl="2" indent="-342900">
              <a:buFont typeface="Wingdings" charset="2"/>
              <a:buChar char="Ø"/>
              <a:defRPr/>
            </a:pPr>
            <a:r>
              <a:rPr lang="en-US" sz="3200" dirty="0">
                <a:latin typeface="Calibri" charset="0"/>
                <a:ea typeface="MS PGothic" charset="0"/>
              </a:rPr>
              <a:t>Cultural, educational and language variations.</a:t>
            </a:r>
          </a:p>
          <a:p>
            <a:endParaRPr lang="en-US" dirty="0"/>
          </a:p>
        </p:txBody>
      </p:sp>
      <p:sp>
        <p:nvSpPr>
          <p:cNvPr id="2" name="Title 1"/>
          <p:cNvSpPr>
            <a:spLocks noGrp="1"/>
          </p:cNvSpPr>
          <p:nvPr>
            <p:ph type="title"/>
          </p:nvPr>
        </p:nvSpPr>
        <p:spPr>
          <a:xfrm>
            <a:off x="1981200" y="228600"/>
            <a:ext cx="8229600" cy="857250"/>
          </a:xfrm>
        </p:spPr>
        <p:txBody>
          <a:bodyPr>
            <a:normAutofit/>
          </a:bodyPr>
          <a:lstStyle/>
          <a:p>
            <a:pPr algn="ctr"/>
            <a:r>
              <a:rPr lang="en-US" sz="3200" dirty="0"/>
              <a:t>Effects on testing results</a:t>
            </a:r>
            <a:r>
              <a:rPr lang="mr-IN" sz="3200" dirty="0"/>
              <a:t>…</a:t>
            </a:r>
            <a:endParaRPr lang="en-US" sz="3200" dirty="0"/>
          </a:p>
        </p:txBody>
      </p:sp>
      <p:sp>
        <p:nvSpPr>
          <p:cNvPr id="4" name="Slide Number Placeholder 3">
            <a:extLst>
              <a:ext uri="{FF2B5EF4-FFF2-40B4-BE49-F238E27FC236}">
                <a16:creationId xmlns:a16="http://schemas.microsoft.com/office/drawing/2014/main" id="{19E40514-DABA-2268-B794-39CA0736E9E7}"/>
              </a:ext>
            </a:extLst>
          </p:cNvPr>
          <p:cNvSpPr>
            <a:spLocks noGrp="1"/>
          </p:cNvSpPr>
          <p:nvPr>
            <p:ph type="sldNum" sz="quarter" idx="4"/>
          </p:nvPr>
        </p:nvSpPr>
        <p:spPr/>
        <p:txBody>
          <a:bodyPr/>
          <a:lstStyle/>
          <a:p>
            <a:fld id="{50021088-4A68-45C2-A789-B57BB525981C}" type="slidenum">
              <a:rPr lang="en-US" smtClean="0"/>
              <a:pPr/>
              <a:t>140</a:t>
            </a:fld>
            <a:endParaRPr lang="en-US" dirty="0"/>
          </a:p>
        </p:txBody>
      </p:sp>
    </p:spTree>
    <p:extLst>
      <p:ext uri="{BB962C8B-B14F-4D97-AF65-F5344CB8AC3E}">
        <p14:creationId xmlns:p14="http://schemas.microsoft.com/office/powerpoint/2010/main" val="36325782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057403"/>
            <a:ext cx="8229600" cy="3394472"/>
          </a:xfrm>
        </p:spPr>
        <p:txBody>
          <a:bodyPr>
            <a:normAutofit/>
          </a:bodyPr>
          <a:lstStyle/>
          <a:p>
            <a:pPr lvl="1">
              <a:buFont typeface="Wingdings" charset="2"/>
              <a:buChar char="Ø"/>
              <a:defRPr/>
            </a:pPr>
            <a:r>
              <a:rPr lang="en-US" sz="3200" dirty="0">
                <a:latin typeface="Calibri" charset="0"/>
                <a:ea typeface="MS PGothic" charset="0"/>
              </a:rPr>
              <a:t>Is there anything else that </a:t>
            </a:r>
            <a:r>
              <a:rPr lang="en-US" sz="3200" i="1" dirty="0">
                <a:latin typeface="Calibri" charset="0"/>
                <a:ea typeface="MS PGothic" charset="0"/>
              </a:rPr>
              <a:t>warrants follow-up, clinically?</a:t>
            </a:r>
          </a:p>
          <a:p>
            <a:pPr marL="342900" lvl="1" indent="0">
              <a:buNone/>
              <a:defRPr/>
            </a:pPr>
            <a:endParaRPr lang="en-US" sz="3200" i="1" dirty="0">
              <a:latin typeface="Calibri" charset="0"/>
              <a:ea typeface="MS PGothic" charset="0"/>
            </a:endParaRPr>
          </a:p>
          <a:p>
            <a:pPr lvl="1">
              <a:buFont typeface="Wingdings" charset="2"/>
              <a:buChar char="Ø"/>
              <a:defRPr/>
            </a:pPr>
            <a:r>
              <a:rPr lang="en-US" sz="3200" dirty="0">
                <a:latin typeface="Calibri" charset="0"/>
                <a:ea typeface="MS PGothic" charset="0"/>
              </a:rPr>
              <a:t>Collateral Information (i.e. spouse, chief pilot).</a:t>
            </a:r>
          </a:p>
          <a:p>
            <a:endParaRPr lang="en-US" dirty="0"/>
          </a:p>
        </p:txBody>
      </p:sp>
      <p:sp>
        <p:nvSpPr>
          <p:cNvPr id="2" name="Title 1"/>
          <p:cNvSpPr>
            <a:spLocks noGrp="1"/>
          </p:cNvSpPr>
          <p:nvPr>
            <p:ph type="title"/>
          </p:nvPr>
        </p:nvSpPr>
        <p:spPr>
          <a:xfrm>
            <a:off x="1981200" y="457200"/>
            <a:ext cx="8229600" cy="857250"/>
          </a:xfrm>
        </p:spPr>
        <p:txBody>
          <a:bodyPr>
            <a:normAutofit/>
          </a:bodyPr>
          <a:lstStyle/>
          <a:p>
            <a:pPr algn="ctr"/>
            <a:r>
              <a:rPr lang="en-US" sz="3200" dirty="0"/>
              <a:t>After the core battery</a:t>
            </a:r>
            <a:r>
              <a:rPr lang="mr-IN" sz="3200" dirty="0"/>
              <a:t>…</a:t>
            </a:r>
            <a:endParaRPr lang="en-US" sz="3200" dirty="0"/>
          </a:p>
        </p:txBody>
      </p:sp>
      <p:sp>
        <p:nvSpPr>
          <p:cNvPr id="4" name="Slide Number Placeholder 3">
            <a:extLst>
              <a:ext uri="{FF2B5EF4-FFF2-40B4-BE49-F238E27FC236}">
                <a16:creationId xmlns:a16="http://schemas.microsoft.com/office/drawing/2014/main" id="{07A3F968-0A19-5C98-9B05-9CA2D3055425}"/>
              </a:ext>
            </a:extLst>
          </p:cNvPr>
          <p:cNvSpPr>
            <a:spLocks noGrp="1"/>
          </p:cNvSpPr>
          <p:nvPr>
            <p:ph type="sldNum" sz="quarter" idx="4"/>
          </p:nvPr>
        </p:nvSpPr>
        <p:spPr/>
        <p:txBody>
          <a:bodyPr/>
          <a:lstStyle/>
          <a:p>
            <a:fld id="{50021088-4A68-45C2-A789-B57BB525981C}" type="slidenum">
              <a:rPr lang="en-US" smtClean="0"/>
              <a:pPr/>
              <a:t>141</a:t>
            </a:fld>
            <a:endParaRPr lang="en-US" dirty="0"/>
          </a:p>
        </p:txBody>
      </p:sp>
    </p:spTree>
    <p:extLst>
      <p:ext uri="{BB962C8B-B14F-4D97-AF65-F5344CB8AC3E}">
        <p14:creationId xmlns:p14="http://schemas.microsoft.com/office/powerpoint/2010/main" val="16731402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371601"/>
            <a:ext cx="8229600" cy="4239983"/>
          </a:xfrm>
        </p:spPr>
        <p:txBody>
          <a:bodyPr/>
          <a:lstStyle/>
          <a:p>
            <a:pPr>
              <a:lnSpc>
                <a:spcPct val="150000"/>
              </a:lnSpc>
              <a:buFont typeface="Wingdings" charset="0"/>
              <a:buChar char="Ø"/>
            </a:pPr>
            <a:r>
              <a:rPr lang="en-US" dirty="0">
                <a:latin typeface="Calibri" charset="0"/>
                <a:ea typeface="MS PGothic" charset="0"/>
              </a:rPr>
              <a:t>Usually, need for more recovery time</a:t>
            </a:r>
          </a:p>
          <a:p>
            <a:pPr lvl="1">
              <a:lnSpc>
                <a:spcPct val="150000"/>
              </a:lnSpc>
              <a:buFont typeface="Wingdings" charset="0"/>
              <a:buChar char="Ø"/>
            </a:pPr>
            <a:r>
              <a:rPr lang="en-US" sz="3200" dirty="0">
                <a:latin typeface="Calibri" charset="0"/>
                <a:ea typeface="MS PGothic" charset="0"/>
              </a:rPr>
              <a:t>For older (aging) pilots</a:t>
            </a:r>
          </a:p>
          <a:p>
            <a:pPr lvl="1">
              <a:lnSpc>
                <a:spcPct val="150000"/>
              </a:lnSpc>
              <a:buFont typeface="Wingdings" charset="0"/>
              <a:buChar char="Ø"/>
            </a:pPr>
            <a:r>
              <a:rPr lang="en-US" sz="3200" dirty="0">
                <a:latin typeface="Calibri" charset="0"/>
                <a:ea typeface="MS PGothic" charset="0"/>
              </a:rPr>
              <a:t>For pilots with comorbidities</a:t>
            </a:r>
          </a:p>
          <a:p>
            <a:pPr lvl="1">
              <a:lnSpc>
                <a:spcPct val="150000"/>
              </a:lnSpc>
              <a:buFont typeface="Wingdings" charset="0"/>
              <a:buChar char="Ø"/>
            </a:pPr>
            <a:r>
              <a:rPr lang="en-US" sz="3200" dirty="0">
                <a:latin typeface="Calibri" charset="0"/>
                <a:ea typeface="MS PGothic" charset="0"/>
              </a:rPr>
              <a:t>For pilots with more severe disease</a:t>
            </a:r>
          </a:p>
          <a:p>
            <a:endParaRPr lang="en-US" dirty="0"/>
          </a:p>
        </p:txBody>
      </p:sp>
      <p:sp>
        <p:nvSpPr>
          <p:cNvPr id="2" name="Title 1"/>
          <p:cNvSpPr>
            <a:spLocks noGrp="1"/>
          </p:cNvSpPr>
          <p:nvPr>
            <p:ph type="title"/>
          </p:nvPr>
        </p:nvSpPr>
        <p:spPr>
          <a:xfrm>
            <a:off x="1981200" y="381000"/>
            <a:ext cx="8229600" cy="857250"/>
          </a:xfrm>
        </p:spPr>
        <p:txBody>
          <a:bodyPr>
            <a:normAutofit/>
          </a:bodyPr>
          <a:lstStyle/>
          <a:p>
            <a:pPr algn="ctr"/>
            <a:r>
              <a:rPr lang="en-US" sz="3200" dirty="0"/>
              <a:t>What if there are issues?</a:t>
            </a:r>
          </a:p>
        </p:txBody>
      </p:sp>
      <p:sp>
        <p:nvSpPr>
          <p:cNvPr id="4" name="Slide Number Placeholder 3">
            <a:extLst>
              <a:ext uri="{FF2B5EF4-FFF2-40B4-BE49-F238E27FC236}">
                <a16:creationId xmlns:a16="http://schemas.microsoft.com/office/drawing/2014/main" id="{B7D4C7E1-2E16-46EF-49AD-77636E27911C}"/>
              </a:ext>
            </a:extLst>
          </p:cNvPr>
          <p:cNvSpPr>
            <a:spLocks noGrp="1"/>
          </p:cNvSpPr>
          <p:nvPr>
            <p:ph type="sldNum" sz="quarter" idx="4"/>
          </p:nvPr>
        </p:nvSpPr>
        <p:spPr/>
        <p:txBody>
          <a:bodyPr/>
          <a:lstStyle/>
          <a:p>
            <a:fld id="{50021088-4A68-45C2-A789-B57BB525981C}" type="slidenum">
              <a:rPr lang="en-US" smtClean="0"/>
              <a:pPr/>
              <a:t>142</a:t>
            </a:fld>
            <a:endParaRPr lang="en-US" dirty="0"/>
          </a:p>
        </p:txBody>
      </p:sp>
    </p:spTree>
    <p:extLst>
      <p:ext uri="{BB962C8B-B14F-4D97-AF65-F5344CB8AC3E}">
        <p14:creationId xmlns:p14="http://schemas.microsoft.com/office/powerpoint/2010/main" val="29258990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4876800"/>
          </a:xfrm>
        </p:spPr>
        <p:txBody>
          <a:bodyPr>
            <a:normAutofit/>
          </a:bodyPr>
          <a:lstStyle/>
          <a:p>
            <a:pPr lvl="1">
              <a:buFont typeface="Wingdings" charset="0"/>
              <a:buChar char="Ø"/>
            </a:pPr>
            <a:r>
              <a:rPr lang="en-US" sz="3200" dirty="0">
                <a:latin typeface="Calibri" charset="0"/>
                <a:ea typeface="MS PGothic" charset="0"/>
              </a:rPr>
              <a:t>Timeline for retest – Discretion of Neuropsychologist?</a:t>
            </a:r>
          </a:p>
          <a:p>
            <a:pPr lvl="1">
              <a:buFont typeface="Wingdings" charset="0"/>
              <a:buChar char="Ø"/>
            </a:pPr>
            <a:r>
              <a:rPr lang="en-US" sz="3200" dirty="0">
                <a:latin typeface="Calibri" charset="0"/>
                <a:ea typeface="MS PGothic" charset="0"/>
              </a:rPr>
              <a:t>Cognitive Rehabilitation?</a:t>
            </a:r>
          </a:p>
          <a:p>
            <a:pPr lvl="2">
              <a:buFont typeface="Wingdings" charset="0"/>
              <a:buChar char="Ø"/>
            </a:pPr>
            <a:r>
              <a:rPr lang="en-US" sz="3200" dirty="0">
                <a:latin typeface="Calibri" charset="0"/>
                <a:ea typeface="MS PGothic" charset="0"/>
              </a:rPr>
              <a:t>Healthy living!</a:t>
            </a:r>
          </a:p>
          <a:p>
            <a:pPr lvl="2">
              <a:buFont typeface="Wingdings" charset="0"/>
              <a:buChar char="Ø"/>
            </a:pPr>
            <a:r>
              <a:rPr lang="en-US" sz="3200" dirty="0">
                <a:latin typeface="Calibri" charset="0"/>
                <a:ea typeface="MS PGothic" charset="0"/>
              </a:rPr>
              <a:t>Online and purchasable software (not proven but some efficacy shown in academic research).</a:t>
            </a:r>
          </a:p>
          <a:p>
            <a:pPr lvl="2">
              <a:buFont typeface="Wingdings" charset="0"/>
              <a:buChar char="Ø"/>
            </a:pPr>
            <a:r>
              <a:rPr lang="en-US" sz="3200" dirty="0">
                <a:latin typeface="Calibri" charset="0"/>
                <a:ea typeface="MS PGothic" charset="0"/>
              </a:rPr>
              <a:t>Reduced anxiety and sense of increased control</a:t>
            </a:r>
          </a:p>
          <a:p>
            <a:endParaRPr lang="en-US" dirty="0"/>
          </a:p>
        </p:txBody>
      </p:sp>
      <p:sp>
        <p:nvSpPr>
          <p:cNvPr id="2" name="Title 1"/>
          <p:cNvSpPr>
            <a:spLocks noGrp="1"/>
          </p:cNvSpPr>
          <p:nvPr>
            <p:ph type="title"/>
          </p:nvPr>
        </p:nvSpPr>
        <p:spPr>
          <a:xfrm>
            <a:off x="1981200" y="228600"/>
            <a:ext cx="8229600" cy="857250"/>
          </a:xfrm>
        </p:spPr>
        <p:txBody>
          <a:bodyPr>
            <a:normAutofit/>
          </a:bodyPr>
          <a:lstStyle/>
          <a:p>
            <a:pPr algn="ctr"/>
            <a:r>
              <a:rPr lang="en-US" sz="3200" dirty="0"/>
              <a:t>What if there are issues?</a:t>
            </a:r>
          </a:p>
        </p:txBody>
      </p:sp>
      <p:sp>
        <p:nvSpPr>
          <p:cNvPr id="4" name="Slide Number Placeholder 3">
            <a:extLst>
              <a:ext uri="{FF2B5EF4-FFF2-40B4-BE49-F238E27FC236}">
                <a16:creationId xmlns:a16="http://schemas.microsoft.com/office/drawing/2014/main" id="{B11E0205-C0B9-2F39-66EF-5F60D724A8CB}"/>
              </a:ext>
            </a:extLst>
          </p:cNvPr>
          <p:cNvSpPr>
            <a:spLocks noGrp="1"/>
          </p:cNvSpPr>
          <p:nvPr>
            <p:ph type="sldNum" sz="quarter" idx="4"/>
          </p:nvPr>
        </p:nvSpPr>
        <p:spPr/>
        <p:txBody>
          <a:bodyPr/>
          <a:lstStyle/>
          <a:p>
            <a:fld id="{50021088-4A68-45C2-A789-B57BB525981C}" type="slidenum">
              <a:rPr lang="en-US" smtClean="0"/>
              <a:pPr/>
              <a:t>143</a:t>
            </a:fld>
            <a:endParaRPr lang="en-US" dirty="0"/>
          </a:p>
        </p:txBody>
      </p:sp>
    </p:spTree>
    <p:extLst>
      <p:ext uri="{BB962C8B-B14F-4D97-AF65-F5344CB8AC3E}">
        <p14:creationId xmlns:p14="http://schemas.microsoft.com/office/powerpoint/2010/main" val="29647589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371600"/>
            <a:ext cx="4572000" cy="3394472"/>
          </a:xfrm>
        </p:spPr>
        <p:txBody>
          <a:bodyPr>
            <a:normAutofit/>
          </a:bodyPr>
          <a:lstStyle/>
          <a:p>
            <a:pPr lvl="1">
              <a:buFont typeface="Wingdings" charset="2"/>
              <a:buChar char="Ø"/>
              <a:defRPr/>
            </a:pPr>
            <a:r>
              <a:rPr lang="en-US" sz="3200" dirty="0">
                <a:latin typeface="Calibri" charset="0"/>
                <a:ea typeface="MS PGothic" charset="0"/>
              </a:rPr>
              <a:t>Reduce anxiety!</a:t>
            </a:r>
          </a:p>
          <a:p>
            <a:pPr marL="342900" lvl="1" indent="0">
              <a:buNone/>
              <a:defRPr/>
            </a:pPr>
            <a:endParaRPr lang="en-US" sz="3200" dirty="0">
              <a:latin typeface="Calibri" charset="0"/>
              <a:ea typeface="MS PGothic" charset="0"/>
            </a:endParaRPr>
          </a:p>
          <a:p>
            <a:pPr lvl="2">
              <a:buFont typeface="Wingdings" charset="2"/>
              <a:buChar char="Ø"/>
              <a:defRPr/>
            </a:pPr>
            <a:r>
              <a:rPr lang="en-US" sz="3200" dirty="0">
                <a:latin typeface="Calibri" charset="0"/>
                <a:ea typeface="MS PGothic" charset="0"/>
              </a:rPr>
              <a:t>Psychotherapy</a:t>
            </a:r>
          </a:p>
          <a:p>
            <a:pPr lvl="2">
              <a:buFont typeface="Wingdings" charset="2"/>
              <a:buChar char="Ø"/>
              <a:defRPr/>
            </a:pPr>
            <a:r>
              <a:rPr lang="en-US" sz="3200" dirty="0">
                <a:latin typeface="Calibri" charset="0"/>
                <a:ea typeface="MS PGothic" charset="0"/>
              </a:rPr>
              <a:t>Meditation</a:t>
            </a:r>
          </a:p>
          <a:p>
            <a:pPr lvl="2">
              <a:buFont typeface="Wingdings" charset="2"/>
              <a:buChar char="Ø"/>
              <a:defRPr/>
            </a:pPr>
            <a:r>
              <a:rPr lang="en-US" sz="3200" dirty="0">
                <a:latin typeface="Calibri" charset="0"/>
                <a:ea typeface="MS PGothic" charset="0"/>
              </a:rPr>
              <a:t>Clinical hypnosis</a:t>
            </a:r>
          </a:p>
          <a:p>
            <a:endParaRPr lang="en-US" dirty="0"/>
          </a:p>
        </p:txBody>
      </p:sp>
      <p:sp>
        <p:nvSpPr>
          <p:cNvPr id="2" name="Title 1"/>
          <p:cNvSpPr>
            <a:spLocks noGrp="1"/>
          </p:cNvSpPr>
          <p:nvPr>
            <p:ph type="title"/>
          </p:nvPr>
        </p:nvSpPr>
        <p:spPr>
          <a:xfrm>
            <a:off x="1981200" y="1063229"/>
            <a:ext cx="8229600" cy="857250"/>
          </a:xfrm>
        </p:spPr>
        <p:txBody>
          <a:bodyPr/>
          <a:lstStyle/>
          <a:p>
            <a:r>
              <a:rPr lang="en-US" dirty="0"/>
              <a:t>  </a:t>
            </a:r>
          </a:p>
        </p:txBody>
      </p:sp>
      <p:sp>
        <p:nvSpPr>
          <p:cNvPr id="4" name="Slide Number Placeholder 3">
            <a:extLst>
              <a:ext uri="{FF2B5EF4-FFF2-40B4-BE49-F238E27FC236}">
                <a16:creationId xmlns:a16="http://schemas.microsoft.com/office/drawing/2014/main" id="{4C3583D0-49D4-CAF0-151B-E35EAFB2582E}"/>
              </a:ext>
            </a:extLst>
          </p:cNvPr>
          <p:cNvSpPr>
            <a:spLocks noGrp="1"/>
          </p:cNvSpPr>
          <p:nvPr>
            <p:ph type="sldNum" sz="quarter" idx="4"/>
          </p:nvPr>
        </p:nvSpPr>
        <p:spPr/>
        <p:txBody>
          <a:bodyPr/>
          <a:lstStyle/>
          <a:p>
            <a:fld id="{50021088-4A68-45C2-A789-B57BB525981C}" type="slidenum">
              <a:rPr lang="en-US" smtClean="0"/>
              <a:pPr/>
              <a:t>144</a:t>
            </a:fld>
            <a:endParaRPr lang="en-US" dirty="0"/>
          </a:p>
        </p:txBody>
      </p:sp>
    </p:spTree>
    <p:extLst>
      <p:ext uri="{BB962C8B-B14F-4D97-AF65-F5344CB8AC3E}">
        <p14:creationId xmlns:p14="http://schemas.microsoft.com/office/powerpoint/2010/main" val="854223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3000375"/>
            <a:ext cx="8153400" cy="857250"/>
          </a:xfrm>
        </p:spPr>
        <p:txBody>
          <a:bodyPr>
            <a:normAutofit/>
          </a:bodyPr>
          <a:lstStyle/>
          <a:p>
            <a:pPr algn="ctr"/>
            <a:r>
              <a:rPr lang="en-US" dirty="0"/>
              <a:t>Questions?</a:t>
            </a:r>
          </a:p>
        </p:txBody>
      </p:sp>
      <p:sp>
        <p:nvSpPr>
          <p:cNvPr id="3" name="Slide Number Placeholder 2">
            <a:extLst>
              <a:ext uri="{FF2B5EF4-FFF2-40B4-BE49-F238E27FC236}">
                <a16:creationId xmlns:a16="http://schemas.microsoft.com/office/drawing/2014/main" id="{AACBADA1-8E7D-309A-47CC-96DEEF63F667}"/>
              </a:ext>
            </a:extLst>
          </p:cNvPr>
          <p:cNvSpPr>
            <a:spLocks noGrp="1"/>
          </p:cNvSpPr>
          <p:nvPr>
            <p:ph type="sldNum" sz="quarter" idx="4"/>
          </p:nvPr>
        </p:nvSpPr>
        <p:spPr/>
        <p:txBody>
          <a:bodyPr/>
          <a:lstStyle/>
          <a:p>
            <a:fld id="{50021088-4A68-45C2-A789-B57BB525981C}" type="slidenum">
              <a:rPr lang="en-US" smtClean="0"/>
              <a:pPr/>
              <a:t>145</a:t>
            </a:fld>
            <a:endParaRPr lang="en-US" dirty="0"/>
          </a:p>
        </p:txBody>
      </p:sp>
    </p:spTree>
    <p:extLst>
      <p:ext uri="{BB962C8B-B14F-4D97-AF65-F5344CB8AC3E}">
        <p14:creationId xmlns:p14="http://schemas.microsoft.com/office/powerpoint/2010/main" val="1999143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9750" y="274638"/>
            <a:ext cx="8401050" cy="715962"/>
          </a:xfrm>
        </p:spPr>
        <p:txBody>
          <a:bodyPr/>
          <a:lstStyle/>
          <a:p>
            <a:pPr algn="ctr"/>
            <a:r>
              <a:rPr lang="en-US" dirty="0"/>
              <a:t>SPONSORS – THANK YOU !!!!</a:t>
            </a:r>
          </a:p>
        </p:txBody>
      </p:sp>
      <p:sp>
        <p:nvSpPr>
          <p:cNvPr id="4" name="Slide Number Placeholder 3"/>
          <p:cNvSpPr>
            <a:spLocks noGrp="1"/>
          </p:cNvSpPr>
          <p:nvPr>
            <p:ph type="sldNum" sz="quarter" idx="12"/>
          </p:nvPr>
        </p:nvSpPr>
        <p:spPr/>
        <p:txBody>
          <a:bodyPr/>
          <a:lstStyle/>
          <a:p>
            <a:fld id="{50021088-4A68-45C2-A789-B57BB525981C}" type="slidenum">
              <a:rPr lang="en-US" smtClean="0"/>
              <a:pPr/>
              <a:t>15</a:t>
            </a:fld>
            <a:endParaRPr lang="en-US" dirty="0"/>
          </a:p>
        </p:txBody>
      </p:sp>
      <p:pic>
        <p:nvPicPr>
          <p:cNvPr id="11268" name="Picture 4" descr="Image result for images Delta airlines"/>
          <p:cNvPicPr>
            <a:picLocks noChangeAspect="1" noChangeArrowheads="1"/>
          </p:cNvPicPr>
          <p:nvPr/>
        </p:nvPicPr>
        <p:blipFill>
          <a:blip r:embed="rId2" cstate="print"/>
          <a:srcRect/>
          <a:stretch>
            <a:fillRect/>
          </a:stretch>
        </p:blipFill>
        <p:spPr bwMode="auto">
          <a:xfrm>
            <a:off x="381000" y="1049354"/>
            <a:ext cx="5049863" cy="1227180"/>
          </a:xfrm>
          <a:prstGeom prst="rect">
            <a:avLst/>
          </a:prstGeom>
          <a:noFill/>
        </p:spPr>
      </p:pic>
      <p:sp>
        <p:nvSpPr>
          <p:cNvPr id="10" name="Content Placeholder 9"/>
          <p:cNvSpPr>
            <a:spLocks noGrp="1"/>
          </p:cNvSpPr>
          <p:nvPr>
            <p:ph idx="1"/>
          </p:nvPr>
        </p:nvSpPr>
        <p:spPr>
          <a:xfrm>
            <a:off x="1524000" y="990601"/>
            <a:ext cx="8305800" cy="5059363"/>
          </a:xfrm>
        </p:spPr>
        <p:txBody>
          <a:bodyPr/>
          <a:lstStyle/>
          <a:p>
            <a:pPr>
              <a:buNone/>
            </a:pPr>
            <a:r>
              <a:rPr lang="en-US" dirty="0"/>
              <a:t>   </a:t>
            </a:r>
          </a:p>
        </p:txBody>
      </p:sp>
      <p:pic>
        <p:nvPicPr>
          <p:cNvPr id="14" name="Picture 13" descr="https://apprecs.org/gp/images/app-icons/300/63/com.dynamit.jpg"/>
          <p:cNvPicPr/>
          <p:nvPr/>
        </p:nvPicPr>
        <p:blipFill>
          <a:blip r:embed="rId3">
            <a:extLst>
              <a:ext uri="{28A0092B-C50C-407E-A947-70E740481C1C}">
                <a14:useLocalDpi xmlns:a14="http://schemas.microsoft.com/office/drawing/2010/main" val="0"/>
              </a:ext>
            </a:extLst>
          </a:blip>
          <a:srcRect/>
          <a:stretch>
            <a:fillRect/>
          </a:stretch>
        </p:blipFill>
        <p:spPr bwMode="auto">
          <a:xfrm>
            <a:off x="9158091" y="228600"/>
            <a:ext cx="3323453" cy="2361836"/>
          </a:xfrm>
          <a:prstGeom prst="rect">
            <a:avLst/>
          </a:prstGeom>
          <a:noFill/>
          <a:ln>
            <a:noFill/>
          </a:ln>
        </p:spPr>
      </p:pic>
      <p:pic>
        <p:nvPicPr>
          <p:cNvPr id="5" name="Picture 4">
            <a:extLst>
              <a:ext uri="{FF2B5EF4-FFF2-40B4-BE49-F238E27FC236}">
                <a16:creationId xmlns:a16="http://schemas.microsoft.com/office/drawing/2014/main" id="{139D160B-4065-A186-EBD3-D735C9C7B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363" y="1325655"/>
            <a:ext cx="3267075" cy="6745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edEx Express Vector Logo - Download Free SVG Icon | Worldvectorlogo">
            <a:extLst>
              <a:ext uri="{FF2B5EF4-FFF2-40B4-BE49-F238E27FC236}">
                <a16:creationId xmlns:a16="http://schemas.microsoft.com/office/drawing/2014/main" id="{C0FA9F89-C285-FC3E-8457-CF39E4D8D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630" y="2737378"/>
            <a:ext cx="3323453" cy="918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ath Martin - Secretary Treasurer">
            <a:extLst>
              <a:ext uri="{FF2B5EF4-FFF2-40B4-BE49-F238E27FC236}">
                <a16:creationId xmlns:a16="http://schemas.microsoft.com/office/drawing/2014/main" id="{D06F387B-34E8-5C88-11B9-6CE2F10229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0863" y="3300883"/>
            <a:ext cx="1861267" cy="27909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uthwest Airlines Logo, symbol, meaning, history, PNG, brand">
            <a:extLst>
              <a:ext uri="{FF2B5EF4-FFF2-40B4-BE49-F238E27FC236}">
                <a16:creationId xmlns:a16="http://schemas.microsoft.com/office/drawing/2014/main" id="{EA4C19A5-7585-BEDB-910C-31FE983E52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112" y="2396489"/>
            <a:ext cx="4151287" cy="23247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gos - Atlas Air Worldwide">
            <a:extLst>
              <a:ext uri="{FF2B5EF4-FFF2-40B4-BE49-F238E27FC236}">
                <a16:creationId xmlns:a16="http://schemas.microsoft.com/office/drawing/2014/main" id="{662E63A6-B587-EF95-4144-68D2906CE7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2363" y="5121615"/>
            <a:ext cx="2721267" cy="92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762000"/>
            <a:ext cx="9956800" cy="685800"/>
          </a:xfrm>
        </p:spPr>
        <p:txBody>
          <a:bodyPr/>
          <a:lstStyle/>
          <a:p>
            <a:r>
              <a:rPr lang="en-US" dirty="0"/>
              <a:t>HIMS Overview, Database, Web Site Tour</a:t>
            </a:r>
          </a:p>
        </p:txBody>
      </p:sp>
      <p:sp>
        <p:nvSpPr>
          <p:cNvPr id="3" name="Text Placeholder 2"/>
          <p:cNvSpPr>
            <a:spLocks noGrp="1"/>
          </p:cNvSpPr>
          <p:nvPr>
            <p:ph type="body" sz="quarter" idx="11"/>
          </p:nvPr>
        </p:nvSpPr>
        <p:spPr>
          <a:xfrm>
            <a:off x="317500" y="1676400"/>
            <a:ext cx="11557000" cy="2590800"/>
          </a:xfrm>
        </p:spPr>
        <p:txBody>
          <a:bodyPr>
            <a:normAutofit/>
          </a:bodyPr>
          <a:lstStyle/>
          <a:p>
            <a:endParaRPr lang="en-US" dirty="0"/>
          </a:p>
          <a:p>
            <a:r>
              <a:rPr lang="en-US" dirty="0"/>
              <a:t>FO Craig Ohmsieder – Spirit Airlines – ALPA National HIMS Chairman</a:t>
            </a:r>
          </a:p>
          <a:p>
            <a:r>
              <a:rPr lang="en-US"/>
              <a:t>Quay </a:t>
            </a:r>
            <a:r>
              <a:rPr lang="en-US" dirty="0"/>
              <a:t>Snyder, MD, MSPH     FAA / ALPA  HIMS Program Manager</a:t>
            </a:r>
          </a:p>
          <a:p>
            <a:r>
              <a:rPr lang="en-US"/>
              <a:t>CPT </a:t>
            </a:r>
            <a:r>
              <a:rPr lang="en-US" dirty="0"/>
              <a:t>Billy Petersen – Jet Blue Airlines – ALPA National HIMS Vice-Chairman</a:t>
            </a:r>
          </a:p>
          <a:p>
            <a:endParaRPr lang="en-US" dirty="0"/>
          </a:p>
        </p:txBody>
      </p:sp>
    </p:spTree>
    <p:extLst>
      <p:ext uri="{BB962C8B-B14F-4D97-AF65-F5344CB8AC3E}">
        <p14:creationId xmlns:p14="http://schemas.microsoft.com/office/powerpoint/2010/main" val="338204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C0A619-797E-4C1C-B02E-893CED50A83F}"/>
              </a:ext>
            </a:extLst>
          </p:cNvPr>
          <p:cNvSpPr>
            <a:spLocks noGrp="1"/>
          </p:cNvSpPr>
          <p:nvPr>
            <p:ph idx="1"/>
          </p:nvPr>
        </p:nvSpPr>
        <p:spPr>
          <a:xfrm>
            <a:off x="635000" y="2133600"/>
            <a:ext cx="10972800" cy="3276600"/>
          </a:xfrm>
        </p:spPr>
        <p:txBody>
          <a:bodyPr>
            <a:normAutofit/>
          </a:bodyPr>
          <a:lstStyle/>
          <a:p>
            <a:pPr marL="0" indent="0">
              <a:buNone/>
            </a:pPr>
            <a:r>
              <a:rPr lang="en-US" sz="4050" dirty="0"/>
              <a:t>                                    </a:t>
            </a:r>
            <a:r>
              <a:rPr lang="en-US" sz="5400" dirty="0"/>
              <a:t>Why ? </a:t>
            </a:r>
            <a:r>
              <a:rPr lang="en-US" sz="4050" dirty="0"/>
              <a:t>          </a:t>
            </a:r>
          </a:p>
          <a:p>
            <a:pPr algn="ctr"/>
            <a:r>
              <a:rPr lang="en-US" sz="5400" dirty="0"/>
              <a:t>               What ?</a:t>
            </a:r>
          </a:p>
          <a:p>
            <a:pPr marL="0" indent="0">
              <a:buNone/>
            </a:pPr>
            <a:r>
              <a:rPr lang="en-US" sz="4050" dirty="0"/>
              <a:t>                                               </a:t>
            </a:r>
            <a:r>
              <a:rPr lang="en-US" sz="5400" dirty="0"/>
              <a:t>How ?</a:t>
            </a:r>
          </a:p>
        </p:txBody>
      </p:sp>
      <p:sp>
        <p:nvSpPr>
          <p:cNvPr id="2" name="Title 1">
            <a:extLst>
              <a:ext uri="{FF2B5EF4-FFF2-40B4-BE49-F238E27FC236}">
                <a16:creationId xmlns:a16="http://schemas.microsoft.com/office/drawing/2014/main" id="{DA000051-91D7-43D0-87B8-3689C4A95A92}"/>
              </a:ext>
            </a:extLst>
          </p:cNvPr>
          <p:cNvSpPr>
            <a:spLocks noGrp="1"/>
          </p:cNvSpPr>
          <p:nvPr>
            <p:ph type="title"/>
          </p:nvPr>
        </p:nvSpPr>
        <p:spPr/>
        <p:txBody>
          <a:bodyPr anchor="t">
            <a:noAutofit/>
          </a:bodyPr>
          <a:lstStyle/>
          <a:p>
            <a:pPr algn="ctr"/>
            <a:r>
              <a:rPr lang="en-US" sz="4800" dirty="0"/>
              <a:t>Three Main Questions</a:t>
            </a:r>
          </a:p>
        </p:txBody>
      </p:sp>
      <p:pic>
        <p:nvPicPr>
          <p:cNvPr id="9" name="Picture 8" descr="Icon&#10;&#10;Description automatically generated">
            <a:extLst>
              <a:ext uri="{FF2B5EF4-FFF2-40B4-BE49-F238E27FC236}">
                <a16:creationId xmlns:a16="http://schemas.microsoft.com/office/drawing/2014/main" id="{DBD81972-FFFD-40CE-83F8-7DF2F82388CC}"/>
              </a:ext>
            </a:extLst>
          </p:cNvPr>
          <p:cNvPicPr>
            <a:picLocks noChangeAspect="1"/>
          </p:cNvPicPr>
          <p:nvPr/>
        </p:nvPicPr>
        <p:blipFill>
          <a:blip r:embed="rId3"/>
          <a:stretch>
            <a:fillRect/>
          </a:stretch>
        </p:blipFill>
        <p:spPr>
          <a:xfrm>
            <a:off x="2286000" y="1905000"/>
            <a:ext cx="3429000" cy="3429000"/>
          </a:xfrm>
          <a:prstGeom prst="rect">
            <a:avLst/>
          </a:prstGeom>
        </p:spPr>
      </p:pic>
      <p:sp>
        <p:nvSpPr>
          <p:cNvPr id="4" name="Slide Number Placeholder 3">
            <a:extLst>
              <a:ext uri="{FF2B5EF4-FFF2-40B4-BE49-F238E27FC236}">
                <a16:creationId xmlns:a16="http://schemas.microsoft.com/office/drawing/2014/main" id="{D0D7EA01-208E-5601-7BE6-B0D7C174DC38}"/>
              </a:ext>
            </a:extLst>
          </p:cNvPr>
          <p:cNvSpPr>
            <a:spLocks noGrp="1"/>
          </p:cNvSpPr>
          <p:nvPr>
            <p:ph type="sldNum" sz="quarter" idx="12"/>
          </p:nvPr>
        </p:nvSpPr>
        <p:spPr/>
        <p:txBody>
          <a:bodyPr/>
          <a:lstStyle/>
          <a:p>
            <a:fld id="{50021088-4A68-45C2-A789-B57BB525981C}" type="slidenum">
              <a:rPr lang="en-US" smtClean="0"/>
              <a:pPr/>
              <a:t>17</a:t>
            </a:fld>
            <a:endParaRPr lang="en-US" dirty="0"/>
          </a:p>
        </p:txBody>
      </p:sp>
    </p:spTree>
    <p:extLst>
      <p:ext uri="{BB962C8B-B14F-4D97-AF65-F5344CB8AC3E}">
        <p14:creationId xmlns:p14="http://schemas.microsoft.com/office/powerpoint/2010/main" val="4266642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Why do we need HIMS?</a:t>
            </a:r>
          </a:p>
        </p:txBody>
      </p:sp>
      <p:sp>
        <p:nvSpPr>
          <p:cNvPr id="3" name="Slide Number Placeholder 2">
            <a:extLst>
              <a:ext uri="{FF2B5EF4-FFF2-40B4-BE49-F238E27FC236}">
                <a16:creationId xmlns:a16="http://schemas.microsoft.com/office/drawing/2014/main" id="{400CE0A2-8D81-C237-1766-2DBD09E2B8AD}"/>
              </a:ext>
            </a:extLst>
          </p:cNvPr>
          <p:cNvSpPr>
            <a:spLocks noGrp="1"/>
          </p:cNvSpPr>
          <p:nvPr>
            <p:ph type="sldNum" sz="quarter" idx="12"/>
          </p:nvPr>
        </p:nvSpPr>
        <p:spPr/>
        <p:txBody>
          <a:bodyPr/>
          <a:lstStyle/>
          <a:p>
            <a:fld id="{50021088-4A68-45C2-A789-B57BB525981C}" type="slidenum">
              <a:rPr lang="en-US" smtClean="0"/>
              <a:pPr/>
              <a:t>18</a:t>
            </a:fld>
            <a:endParaRPr lang="en-US" dirty="0"/>
          </a:p>
        </p:txBody>
      </p:sp>
      <p:pic>
        <p:nvPicPr>
          <p:cNvPr id="7" name="Picture 6" descr="A person standing next to a question mark&#10;&#10;Description automatically generated">
            <a:extLst>
              <a:ext uri="{FF2B5EF4-FFF2-40B4-BE49-F238E27FC236}">
                <a16:creationId xmlns:a16="http://schemas.microsoft.com/office/drawing/2014/main" id="{ED7B9FA4-727D-4D21-FAEE-441DB4C60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074" y="1371600"/>
            <a:ext cx="4415852" cy="3156644"/>
          </a:xfrm>
          <a:prstGeom prst="rect">
            <a:avLst/>
          </a:prstGeom>
        </p:spPr>
      </p:pic>
      <p:sp>
        <p:nvSpPr>
          <p:cNvPr id="9" name="TextBox 8">
            <a:extLst>
              <a:ext uri="{FF2B5EF4-FFF2-40B4-BE49-F238E27FC236}">
                <a16:creationId xmlns:a16="http://schemas.microsoft.com/office/drawing/2014/main" id="{16304E90-1422-995B-54EA-7F64A4759C13}"/>
              </a:ext>
            </a:extLst>
          </p:cNvPr>
          <p:cNvSpPr txBox="1"/>
          <p:nvPr/>
        </p:nvSpPr>
        <p:spPr>
          <a:xfrm>
            <a:off x="4940300" y="4693800"/>
            <a:ext cx="22098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4"/>
              </a:rPr>
              <a:t>Mohamed Hassan</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5"/>
              </a:rPr>
              <a:t>Pixabay</a:t>
            </a:r>
            <a:endParaRPr lang="en-US" sz="800" dirty="0"/>
          </a:p>
        </p:txBody>
      </p:sp>
    </p:spTree>
    <p:extLst>
      <p:ext uri="{BB962C8B-B14F-4D97-AF65-F5344CB8AC3E}">
        <p14:creationId xmlns:p14="http://schemas.microsoft.com/office/powerpoint/2010/main" val="3531718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yringe and pills on a table&#10;&#10;Description automatically generated">
            <a:extLst>
              <a:ext uri="{FF2B5EF4-FFF2-40B4-BE49-F238E27FC236}">
                <a16:creationId xmlns:a16="http://schemas.microsoft.com/office/drawing/2014/main" id="{FDDC493A-F0BB-D2EC-0FE2-99346EA04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942" y="3429000"/>
            <a:ext cx="3143053" cy="1885832"/>
          </a:xfrm>
          <a:prstGeom prst="rect">
            <a:avLst/>
          </a:prstGeom>
        </p:spPr>
      </p:pic>
      <p:sp>
        <p:nvSpPr>
          <p:cNvPr id="4" name="Title 3"/>
          <p:cNvSpPr>
            <a:spLocks noGrp="1"/>
          </p:cNvSpPr>
          <p:nvPr>
            <p:ph type="title"/>
          </p:nvPr>
        </p:nvSpPr>
        <p:spPr/>
        <p:txBody>
          <a:bodyPr anchor="t">
            <a:noAutofit/>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133600" y="1461015"/>
            <a:ext cx="8135489" cy="830997"/>
          </a:xfrm>
          <a:prstGeom prst="rect">
            <a:avLst/>
          </a:prstGeom>
          <a:noFill/>
        </p:spPr>
        <p:txBody>
          <a:bodyPr wrap="square" rtlCol="0">
            <a:spAutoFit/>
          </a:bodyPr>
          <a:lstStyle/>
          <a:p>
            <a:pPr algn="ctr"/>
            <a:r>
              <a:rPr lang="en-US" sz="2400" dirty="0"/>
              <a:t>10% of United States population is Chemically Dependent</a:t>
            </a:r>
          </a:p>
          <a:p>
            <a:pPr algn="ctr"/>
            <a:endParaRPr lang="en-US" sz="2400" dirty="0"/>
          </a:p>
        </p:txBody>
      </p:sp>
      <p:sp>
        <p:nvSpPr>
          <p:cNvPr id="3" name="Slide Number Placeholder 2">
            <a:extLst>
              <a:ext uri="{FF2B5EF4-FFF2-40B4-BE49-F238E27FC236}">
                <a16:creationId xmlns:a16="http://schemas.microsoft.com/office/drawing/2014/main" id="{2ACBDF52-FCDD-43B9-CA34-354853573949}"/>
              </a:ext>
            </a:extLst>
          </p:cNvPr>
          <p:cNvSpPr>
            <a:spLocks noGrp="1"/>
          </p:cNvSpPr>
          <p:nvPr>
            <p:ph type="sldNum" sz="quarter" idx="12"/>
          </p:nvPr>
        </p:nvSpPr>
        <p:spPr/>
        <p:txBody>
          <a:bodyPr/>
          <a:lstStyle/>
          <a:p>
            <a:fld id="{50021088-4A68-45C2-A789-B57BB525981C}" type="slidenum">
              <a:rPr lang="en-US" smtClean="0"/>
              <a:pPr/>
              <a:t>19</a:t>
            </a:fld>
            <a:endParaRPr lang="en-US" dirty="0"/>
          </a:p>
        </p:txBody>
      </p:sp>
      <p:sp>
        <p:nvSpPr>
          <p:cNvPr id="19" name="Rectangle 1">
            <a:extLst>
              <a:ext uri="{FF2B5EF4-FFF2-40B4-BE49-F238E27FC236}">
                <a16:creationId xmlns:a16="http://schemas.microsoft.com/office/drawing/2014/main" id="{759FABD6-4CE2-42BC-3C05-81A161C75806}"/>
              </a:ext>
            </a:extLst>
          </p:cNvPr>
          <p:cNvSpPr>
            <a:spLocks noChangeArrowheads="1"/>
          </p:cNvSpPr>
          <p:nvPr/>
        </p:nvSpPr>
        <p:spPr bwMode="auto">
          <a:xfrm>
            <a:off x="1371600" y="5638800"/>
            <a:ext cx="2819400"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191B26"/>
                </a:solidFill>
                <a:effectLst/>
                <a:latin typeface="Open Sans" panose="020B0606030504020204" pitchFamily="34" charset="0"/>
                <a:cs typeface="Open Sans" panose="020B0606030504020204" pitchFamily="34" charset="0"/>
              </a:rPr>
              <a:t>Image by </a:t>
            </a:r>
            <a:r>
              <a:rPr kumimoji="0" lang="en-US" altLang="en-US" sz="800" b="0" i="0" u="sng" strike="noStrike" cap="none" normalizeH="0" baseline="0" dirty="0" err="1">
                <a:ln>
                  <a:noFill/>
                </a:ln>
                <a:solidFill>
                  <a:srgbClr val="191B26"/>
                </a:solidFill>
                <a:effectLst/>
                <a:latin typeface="Open Sans" panose="020B0606030504020204" pitchFamily="34" charset="0"/>
                <a:cs typeface="Open Sans" panose="020B0606030504020204" pitchFamily="34" charset="0"/>
                <a:hlinkClick r:id="rId4"/>
              </a:rPr>
              <a:t>OpenClipart</a:t>
            </a:r>
            <a:r>
              <a:rPr kumimoji="0" lang="en-US" altLang="en-US" sz="800" b="0" i="0" u="sng" strike="noStrike" cap="none" normalizeH="0" baseline="0" dirty="0">
                <a:ln>
                  <a:noFill/>
                </a:ln>
                <a:solidFill>
                  <a:srgbClr val="191B26"/>
                </a:solidFill>
                <a:effectLst/>
                <a:latin typeface="Open Sans" panose="020B0606030504020204" pitchFamily="34" charset="0"/>
                <a:cs typeface="Open Sans" panose="020B0606030504020204" pitchFamily="34" charset="0"/>
                <a:hlinkClick r:id="rId4"/>
              </a:rPr>
              <a:t>-Vectors</a:t>
            </a:r>
            <a:r>
              <a:rPr kumimoji="0" lang="en-US" altLang="en-US" sz="800" b="0" i="0" u="none" strike="noStrike" cap="none" normalizeH="0" baseline="0" dirty="0">
                <a:ln>
                  <a:noFill/>
                </a:ln>
                <a:solidFill>
                  <a:srgbClr val="191B26"/>
                </a:solidFill>
                <a:effectLst/>
                <a:latin typeface="Open Sans" panose="020B0606030504020204" pitchFamily="34" charset="0"/>
                <a:cs typeface="Open Sans" panose="020B0606030504020204" pitchFamily="34" charset="0"/>
              </a:rPr>
              <a:t> from </a:t>
            </a:r>
            <a:r>
              <a:rPr kumimoji="0" lang="en-US" altLang="en-US" sz="800" b="0" i="0" u="sng" strike="noStrike" cap="none" normalizeH="0" baseline="0" dirty="0" err="1">
                <a:ln>
                  <a:noFill/>
                </a:ln>
                <a:solidFill>
                  <a:srgbClr val="191B26"/>
                </a:solidFill>
                <a:effectLst/>
                <a:latin typeface="Open Sans" panose="020B0606030504020204" pitchFamily="34" charset="0"/>
                <a:cs typeface="Open Sans" panose="020B0606030504020204" pitchFamily="34" charset="0"/>
                <a:hlinkClick r:id="rId5"/>
              </a:rPr>
              <a:t>Pixabay</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B0FDC9B-9872-8749-6370-BD5E71CF0B8D}"/>
              </a:ext>
            </a:extLst>
          </p:cNvPr>
          <p:cNvSpPr txBox="1"/>
          <p:nvPr/>
        </p:nvSpPr>
        <p:spPr>
          <a:xfrm>
            <a:off x="4061682" y="5643418"/>
            <a:ext cx="2520242" cy="215444"/>
          </a:xfrm>
          <a:prstGeom prst="rect">
            <a:avLst/>
          </a:prstGeom>
          <a:noFill/>
        </p:spPr>
        <p:txBody>
          <a:bodyPr wrap="none" rtlCol="0">
            <a:spAutoFit/>
          </a:bodyPr>
          <a:lstStyle/>
          <a:p>
            <a:r>
              <a:rPr lang="en-US" sz="800" b="0" i="0" dirty="0">
                <a:solidFill>
                  <a:srgbClr val="191B26"/>
                </a:solidFill>
                <a:effectLst/>
                <a:latin typeface="Open Sans" panose="020B0606030504020204" pitchFamily="34" charset="0"/>
              </a:rPr>
              <a:t>Image by </a:t>
            </a:r>
            <a:r>
              <a:rPr lang="en-US" sz="800" b="0" i="0" u="sng" dirty="0" err="1">
                <a:solidFill>
                  <a:srgbClr val="191B26"/>
                </a:solidFill>
                <a:effectLst/>
                <a:latin typeface="Open Sans" panose="020B0606030504020204" pitchFamily="34" charset="0"/>
                <a:hlinkClick r:id="rId6"/>
              </a:rPr>
              <a:t>Clker</a:t>
            </a:r>
            <a:r>
              <a:rPr lang="en-US" sz="800" b="0" i="0" u="sng" dirty="0">
                <a:solidFill>
                  <a:srgbClr val="191B26"/>
                </a:solidFill>
                <a:effectLst/>
                <a:latin typeface="Open Sans" panose="020B0606030504020204" pitchFamily="34" charset="0"/>
                <a:hlinkClick r:id="rId6"/>
              </a:rPr>
              <a:t>-Free-Vector-Images</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7"/>
              </a:rPr>
              <a:t>Pixabay</a:t>
            </a:r>
            <a:endParaRPr lang="en-US" sz="800" dirty="0"/>
          </a:p>
        </p:txBody>
      </p:sp>
      <p:pic>
        <p:nvPicPr>
          <p:cNvPr id="12" name="Picture 11" descr="A glass of whiskey with ice cubes&#10;&#10;Description automatically generated">
            <a:extLst>
              <a:ext uri="{FF2B5EF4-FFF2-40B4-BE49-F238E27FC236}">
                <a16:creationId xmlns:a16="http://schemas.microsoft.com/office/drawing/2014/main" id="{526183CE-DC31-25FC-7E57-45FA2EF027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0" y="2838568"/>
            <a:ext cx="2133600" cy="2133600"/>
          </a:xfrm>
          <a:prstGeom prst="rect">
            <a:avLst/>
          </a:prstGeom>
        </p:spPr>
      </p:pic>
      <p:sp>
        <p:nvSpPr>
          <p:cNvPr id="10" name="TextBox 9">
            <a:extLst>
              <a:ext uri="{FF2B5EF4-FFF2-40B4-BE49-F238E27FC236}">
                <a16:creationId xmlns:a16="http://schemas.microsoft.com/office/drawing/2014/main" id="{EF2CC102-AC21-4676-1D34-D2F1B020109A}"/>
              </a:ext>
            </a:extLst>
          </p:cNvPr>
          <p:cNvSpPr txBox="1"/>
          <p:nvPr/>
        </p:nvSpPr>
        <p:spPr>
          <a:xfrm>
            <a:off x="281397" y="5181541"/>
            <a:ext cx="2180405" cy="215444"/>
          </a:xfrm>
          <a:prstGeom prst="rect">
            <a:avLst/>
          </a:prstGeom>
          <a:noFill/>
        </p:spPr>
        <p:txBody>
          <a:bodyPr wrap="none" rtlCol="0">
            <a:spAutoFit/>
          </a:bodyPr>
          <a:lstStyle/>
          <a:p>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9"/>
              </a:rPr>
              <a:t>Ray </a:t>
            </a:r>
            <a:r>
              <a:rPr lang="en-US" sz="800" b="0" i="0" u="sng" dirty="0" err="1">
                <a:solidFill>
                  <a:srgbClr val="191B26"/>
                </a:solidFill>
                <a:effectLst/>
                <a:latin typeface="Open Sans" panose="020B0606030504020204" pitchFamily="34" charset="0"/>
                <a:hlinkClick r:id="rId9"/>
              </a:rPr>
              <a:t>Shrewsberry</a:t>
            </a:r>
            <a:r>
              <a:rPr lang="en-US" sz="800" b="0" i="0" u="sng" dirty="0">
                <a:solidFill>
                  <a:srgbClr val="191B26"/>
                </a:solidFill>
                <a:effectLst/>
                <a:latin typeface="Open Sans" panose="020B0606030504020204" pitchFamily="34" charset="0"/>
                <a:hlinkClick r:id="rId9"/>
              </a:rPr>
              <a:t> •</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10"/>
              </a:rPr>
              <a:t>Pixabay</a:t>
            </a:r>
            <a:endParaRPr lang="en-US" sz="800" dirty="0"/>
          </a:p>
        </p:txBody>
      </p:sp>
      <p:pic>
        <p:nvPicPr>
          <p:cNvPr id="16" name="Picture 15" descr="A group of bottles of pills&#10;&#10;Description automatically generated">
            <a:extLst>
              <a:ext uri="{FF2B5EF4-FFF2-40B4-BE49-F238E27FC236}">
                <a16:creationId xmlns:a16="http://schemas.microsoft.com/office/drawing/2014/main" id="{D715B94E-4020-E081-5758-08474E3C48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19600" y="3181435"/>
            <a:ext cx="1985069" cy="2057400"/>
          </a:xfrm>
          <a:prstGeom prst="rect">
            <a:avLst/>
          </a:prstGeom>
        </p:spPr>
      </p:pic>
      <p:pic>
        <p:nvPicPr>
          <p:cNvPr id="14" name="Picture 13" descr="A green leaf on a black background&#10;&#10;Description automatically generated">
            <a:extLst>
              <a:ext uri="{FF2B5EF4-FFF2-40B4-BE49-F238E27FC236}">
                <a16:creationId xmlns:a16="http://schemas.microsoft.com/office/drawing/2014/main" id="{FE1DC6A5-582E-7D9F-5B4C-3139504A9B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7800" y="1792448"/>
            <a:ext cx="3717712" cy="3700285"/>
          </a:xfrm>
          <a:prstGeom prst="rect">
            <a:avLst/>
          </a:prstGeom>
        </p:spPr>
      </p:pic>
      <p:sp>
        <p:nvSpPr>
          <p:cNvPr id="17" name="TextBox 16">
            <a:extLst>
              <a:ext uri="{FF2B5EF4-FFF2-40B4-BE49-F238E27FC236}">
                <a16:creationId xmlns:a16="http://schemas.microsoft.com/office/drawing/2014/main" id="{B28C1715-8343-AB65-E0C6-6AC84843830A}"/>
              </a:ext>
            </a:extLst>
          </p:cNvPr>
          <p:cNvSpPr txBox="1"/>
          <p:nvPr/>
        </p:nvSpPr>
        <p:spPr>
          <a:xfrm>
            <a:off x="6881082" y="5658777"/>
            <a:ext cx="2180405" cy="215444"/>
          </a:xfrm>
          <a:prstGeom prst="rect">
            <a:avLst/>
          </a:prstGeom>
          <a:noFill/>
        </p:spPr>
        <p:txBody>
          <a:bodyPr wrap="none" rtlCol="0">
            <a:spAutoFit/>
          </a:bodyPr>
          <a:lstStyle/>
          <a:p>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9"/>
              </a:rPr>
              <a:t>Ray </a:t>
            </a:r>
            <a:r>
              <a:rPr lang="en-US" sz="800" b="0" i="0" u="sng" dirty="0" err="1">
                <a:solidFill>
                  <a:srgbClr val="191B26"/>
                </a:solidFill>
                <a:effectLst/>
                <a:latin typeface="Open Sans" panose="020B0606030504020204" pitchFamily="34" charset="0"/>
                <a:hlinkClick r:id="rId9"/>
              </a:rPr>
              <a:t>Shrewsberry</a:t>
            </a:r>
            <a:r>
              <a:rPr lang="en-US" sz="800" b="0" i="0" u="sng" dirty="0">
                <a:solidFill>
                  <a:srgbClr val="191B26"/>
                </a:solidFill>
                <a:effectLst/>
                <a:latin typeface="Open Sans" panose="020B0606030504020204" pitchFamily="34" charset="0"/>
                <a:hlinkClick r:id="rId9"/>
              </a:rPr>
              <a:t> •</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10"/>
              </a:rPr>
              <a:t>Pixabay</a:t>
            </a:r>
            <a:endParaRPr lang="en-US" sz="800" dirty="0"/>
          </a:p>
        </p:txBody>
      </p:sp>
      <p:sp>
        <p:nvSpPr>
          <p:cNvPr id="22" name="TextBox 21">
            <a:extLst>
              <a:ext uri="{FF2B5EF4-FFF2-40B4-BE49-F238E27FC236}">
                <a16:creationId xmlns:a16="http://schemas.microsoft.com/office/drawing/2014/main" id="{0C1B6619-6F35-B4E9-52E2-7F950C152D6A}"/>
              </a:ext>
            </a:extLst>
          </p:cNvPr>
          <p:cNvSpPr txBox="1"/>
          <p:nvPr/>
        </p:nvSpPr>
        <p:spPr>
          <a:xfrm>
            <a:off x="9703694" y="5638800"/>
            <a:ext cx="2048090" cy="215444"/>
          </a:xfrm>
          <a:prstGeom prst="rect">
            <a:avLst/>
          </a:prstGeom>
          <a:noFill/>
        </p:spPr>
        <p:txBody>
          <a:bodyPr wrap="square">
            <a:spAutoFit/>
          </a:bodyPr>
          <a:lstStyle/>
          <a:p>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13"/>
              </a:rPr>
              <a:t>digital designer</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14"/>
              </a:rPr>
              <a:t>Pixabay</a:t>
            </a:r>
            <a:endParaRPr lang="en-US" sz="800" dirty="0"/>
          </a:p>
        </p:txBody>
      </p:sp>
      <p:pic>
        <p:nvPicPr>
          <p:cNvPr id="24" name="Picture 23" descr="A blue and brown bottles&#10;&#10;Description automatically generated">
            <a:extLst>
              <a:ext uri="{FF2B5EF4-FFF2-40B4-BE49-F238E27FC236}">
                <a16:creationId xmlns:a16="http://schemas.microsoft.com/office/drawing/2014/main" id="{CCF434D9-7770-F543-0750-C3FC1EEDDF4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96112" y="2415971"/>
            <a:ext cx="3337937" cy="1773279"/>
          </a:xfrm>
          <a:prstGeom prst="rect">
            <a:avLst/>
          </a:prstGeom>
        </p:spPr>
      </p:pic>
    </p:spTree>
    <p:extLst>
      <p:ext uri="{BB962C8B-B14F-4D97-AF65-F5344CB8AC3E}">
        <p14:creationId xmlns:p14="http://schemas.microsoft.com/office/powerpoint/2010/main" val="3975164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5475" y="1219200"/>
            <a:ext cx="8401050" cy="5059363"/>
          </a:xfrm>
        </p:spPr>
        <p:txBody>
          <a:bodyPr>
            <a:normAutofit/>
          </a:bodyPr>
          <a:lstStyle/>
          <a:p>
            <a:pPr marL="0" indent="0">
              <a:buNone/>
            </a:pPr>
            <a:r>
              <a:rPr lang="en-US" sz="4400" dirty="0">
                <a:ea typeface="ＭＳ Ｐゴシック" charset="-128"/>
              </a:rPr>
              <a:t>Provide a structure within which pilots afflicted by the disease of substance abuse/dependence can be identified, treated, and returned to duty - saving lives and careers</a:t>
            </a:r>
            <a:endParaRPr lang="en-US" sz="4400" dirty="0"/>
          </a:p>
        </p:txBody>
      </p:sp>
      <p:sp>
        <p:nvSpPr>
          <p:cNvPr id="3" name="Title 2"/>
          <p:cNvSpPr>
            <a:spLocks noGrp="1"/>
          </p:cNvSpPr>
          <p:nvPr>
            <p:ph type="title"/>
          </p:nvPr>
        </p:nvSpPr>
        <p:spPr>
          <a:xfrm>
            <a:off x="1809750" y="274638"/>
            <a:ext cx="8401050" cy="715962"/>
          </a:xfrm>
        </p:spPr>
        <p:txBody>
          <a:bodyPr>
            <a:noAutofit/>
          </a:bodyPr>
          <a:lstStyle/>
          <a:p>
            <a:pPr algn="ctr"/>
            <a:r>
              <a:rPr lang="en-US" sz="4400" dirty="0"/>
              <a:t>HIMS Goals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2</a:t>
            </a:fld>
            <a:endParaRPr lang="en-US" dirty="0"/>
          </a:p>
        </p:txBody>
      </p:sp>
    </p:spTree>
    <p:extLst>
      <p:ext uri="{BB962C8B-B14F-4D97-AF65-F5344CB8AC3E}">
        <p14:creationId xmlns:p14="http://schemas.microsoft.com/office/powerpoint/2010/main" val="3666532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19"/>
            <a:ext cx="8135489" cy="1569660"/>
          </a:xfrm>
          <a:prstGeom prst="rect">
            <a:avLst/>
          </a:prstGeom>
          <a:noFill/>
        </p:spPr>
        <p:txBody>
          <a:bodyPr wrap="square" rtlCol="0">
            <a:spAutoFit/>
          </a:bodyPr>
          <a:lstStyle/>
          <a:p>
            <a:pPr algn="ctr"/>
            <a:r>
              <a:rPr lang="en-US" sz="2400" dirty="0"/>
              <a:t>10% of United States population is Chemically Dependent</a:t>
            </a:r>
          </a:p>
          <a:p>
            <a:pPr algn="ctr"/>
            <a:endParaRPr lang="en-US" sz="2400" dirty="0"/>
          </a:p>
          <a:p>
            <a:pPr algn="ctr"/>
            <a:r>
              <a:rPr lang="en-US" sz="2400" dirty="0"/>
              <a:t>Are Pilots different? – Data suggested they were</a:t>
            </a:r>
          </a:p>
          <a:p>
            <a:pPr algn="ctr"/>
            <a:endParaRPr lang="en-US" sz="2400" dirty="0"/>
          </a:p>
        </p:txBody>
      </p:sp>
      <p:sp>
        <p:nvSpPr>
          <p:cNvPr id="3" name="Slide Number Placeholder 2">
            <a:extLst>
              <a:ext uri="{FF2B5EF4-FFF2-40B4-BE49-F238E27FC236}">
                <a16:creationId xmlns:a16="http://schemas.microsoft.com/office/drawing/2014/main" id="{B8B29BC9-5280-A852-CDCB-22175FB7CE91}"/>
              </a:ext>
            </a:extLst>
          </p:cNvPr>
          <p:cNvSpPr>
            <a:spLocks noGrp="1"/>
          </p:cNvSpPr>
          <p:nvPr>
            <p:ph type="sldNum" sz="quarter" idx="12"/>
          </p:nvPr>
        </p:nvSpPr>
        <p:spPr/>
        <p:txBody>
          <a:bodyPr/>
          <a:lstStyle/>
          <a:p>
            <a:fld id="{50021088-4A68-45C2-A789-B57BB525981C}" type="slidenum">
              <a:rPr lang="en-US" smtClean="0"/>
              <a:pPr/>
              <a:t>20</a:t>
            </a:fld>
            <a:endParaRPr lang="en-US" dirty="0"/>
          </a:p>
        </p:txBody>
      </p:sp>
    </p:spTree>
    <p:extLst>
      <p:ext uri="{BB962C8B-B14F-4D97-AF65-F5344CB8AC3E}">
        <p14:creationId xmlns:p14="http://schemas.microsoft.com/office/powerpoint/2010/main" val="3474505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19"/>
            <a:ext cx="8135489" cy="830997"/>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p:txBody>
      </p:sp>
      <p:sp>
        <p:nvSpPr>
          <p:cNvPr id="3" name="Slide Number Placeholder 2">
            <a:extLst>
              <a:ext uri="{FF2B5EF4-FFF2-40B4-BE49-F238E27FC236}">
                <a16:creationId xmlns:a16="http://schemas.microsoft.com/office/drawing/2014/main" id="{CDDBCD62-B577-4B94-5D4B-41DCB96B6618}"/>
              </a:ext>
            </a:extLst>
          </p:cNvPr>
          <p:cNvSpPr>
            <a:spLocks noGrp="1"/>
          </p:cNvSpPr>
          <p:nvPr>
            <p:ph type="sldNum" sz="quarter" idx="12"/>
          </p:nvPr>
        </p:nvSpPr>
        <p:spPr/>
        <p:txBody>
          <a:bodyPr/>
          <a:lstStyle/>
          <a:p>
            <a:fld id="{50021088-4A68-45C2-A789-B57BB525981C}" type="slidenum">
              <a:rPr lang="en-US" smtClean="0"/>
              <a:pPr/>
              <a:t>21</a:t>
            </a:fld>
            <a:endParaRPr lang="en-US" dirty="0"/>
          </a:p>
        </p:txBody>
      </p:sp>
    </p:spTree>
    <p:extLst>
      <p:ext uri="{BB962C8B-B14F-4D97-AF65-F5344CB8AC3E}">
        <p14:creationId xmlns:p14="http://schemas.microsoft.com/office/powerpoint/2010/main" val="150745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20"/>
            <a:ext cx="8135489" cy="1200329"/>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a:p>
            <a:pPr algn="ctr"/>
            <a:r>
              <a:rPr lang="en-US" sz="2400" u="sng" dirty="0"/>
              <a:t>Pilots are the SAME – Just better at hiding it</a:t>
            </a:r>
          </a:p>
        </p:txBody>
      </p:sp>
      <p:sp>
        <p:nvSpPr>
          <p:cNvPr id="3" name="Slide Number Placeholder 2">
            <a:extLst>
              <a:ext uri="{FF2B5EF4-FFF2-40B4-BE49-F238E27FC236}">
                <a16:creationId xmlns:a16="http://schemas.microsoft.com/office/drawing/2014/main" id="{B3A698D3-887B-6FC2-828F-9BCA1E8F66EF}"/>
              </a:ext>
            </a:extLst>
          </p:cNvPr>
          <p:cNvSpPr>
            <a:spLocks noGrp="1"/>
          </p:cNvSpPr>
          <p:nvPr>
            <p:ph type="sldNum" sz="quarter" idx="12"/>
          </p:nvPr>
        </p:nvSpPr>
        <p:spPr/>
        <p:txBody>
          <a:bodyPr/>
          <a:lstStyle/>
          <a:p>
            <a:fld id="{50021088-4A68-45C2-A789-B57BB525981C}" type="slidenum">
              <a:rPr lang="en-US" smtClean="0"/>
              <a:pPr/>
              <a:t>22</a:t>
            </a:fld>
            <a:endParaRPr lang="en-US" dirty="0"/>
          </a:p>
        </p:txBody>
      </p:sp>
    </p:spTree>
    <p:extLst>
      <p:ext uri="{BB962C8B-B14F-4D97-AF65-F5344CB8AC3E}">
        <p14:creationId xmlns:p14="http://schemas.microsoft.com/office/powerpoint/2010/main" val="3184473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20"/>
            <a:ext cx="8135489" cy="1985159"/>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a:p>
            <a:pPr algn="ctr"/>
            <a:r>
              <a:rPr lang="en-US" sz="2400" u="sng" dirty="0"/>
              <a:t>Pilots are the SAME – Just better at hiding it</a:t>
            </a:r>
          </a:p>
          <a:p>
            <a:pPr marL="342900" indent="-342900" algn="ctr">
              <a:buFontTx/>
              <a:buChar char="-"/>
            </a:pPr>
            <a:endParaRPr lang="en-US" sz="2400" b="1" u="sng" dirty="0"/>
          </a:p>
          <a:p>
            <a:pPr algn="ctr"/>
            <a:r>
              <a:rPr lang="en-US" sz="2700" dirty="0"/>
              <a:t>Desire to appear professional</a:t>
            </a:r>
          </a:p>
        </p:txBody>
      </p:sp>
      <p:sp>
        <p:nvSpPr>
          <p:cNvPr id="3" name="Slide Number Placeholder 2">
            <a:extLst>
              <a:ext uri="{FF2B5EF4-FFF2-40B4-BE49-F238E27FC236}">
                <a16:creationId xmlns:a16="http://schemas.microsoft.com/office/drawing/2014/main" id="{2FFB149C-2F77-8BD2-9070-07ACA145DEEC}"/>
              </a:ext>
            </a:extLst>
          </p:cNvPr>
          <p:cNvSpPr>
            <a:spLocks noGrp="1"/>
          </p:cNvSpPr>
          <p:nvPr>
            <p:ph type="sldNum" sz="quarter" idx="12"/>
          </p:nvPr>
        </p:nvSpPr>
        <p:spPr/>
        <p:txBody>
          <a:bodyPr/>
          <a:lstStyle/>
          <a:p>
            <a:fld id="{50021088-4A68-45C2-A789-B57BB525981C}" type="slidenum">
              <a:rPr lang="en-US" smtClean="0"/>
              <a:pPr/>
              <a:t>23</a:t>
            </a:fld>
            <a:endParaRPr lang="en-US" dirty="0"/>
          </a:p>
        </p:txBody>
      </p:sp>
    </p:spTree>
    <p:extLst>
      <p:ext uri="{BB962C8B-B14F-4D97-AF65-F5344CB8AC3E}">
        <p14:creationId xmlns:p14="http://schemas.microsoft.com/office/powerpoint/2010/main" val="78455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19"/>
            <a:ext cx="8135489" cy="1938992"/>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a:p>
            <a:pPr algn="ctr"/>
            <a:r>
              <a:rPr lang="en-US" sz="2400" u="sng" dirty="0"/>
              <a:t>Pilots are the SAME – Just better at hiding it</a:t>
            </a:r>
          </a:p>
          <a:p>
            <a:pPr algn="ctr"/>
            <a:endParaRPr lang="en-US" sz="2400" b="1" u="sng" dirty="0"/>
          </a:p>
          <a:p>
            <a:pPr algn="ctr"/>
            <a:r>
              <a:rPr lang="en-US" sz="2400" dirty="0"/>
              <a:t>Loyalty among flight crews</a:t>
            </a:r>
          </a:p>
        </p:txBody>
      </p:sp>
      <p:sp>
        <p:nvSpPr>
          <p:cNvPr id="3" name="Slide Number Placeholder 2">
            <a:extLst>
              <a:ext uri="{FF2B5EF4-FFF2-40B4-BE49-F238E27FC236}">
                <a16:creationId xmlns:a16="http://schemas.microsoft.com/office/drawing/2014/main" id="{74052028-10DC-A4AC-F6C0-04AF1C3678FB}"/>
              </a:ext>
            </a:extLst>
          </p:cNvPr>
          <p:cNvSpPr>
            <a:spLocks noGrp="1"/>
          </p:cNvSpPr>
          <p:nvPr>
            <p:ph type="sldNum" sz="quarter" idx="12"/>
          </p:nvPr>
        </p:nvSpPr>
        <p:spPr/>
        <p:txBody>
          <a:bodyPr/>
          <a:lstStyle/>
          <a:p>
            <a:fld id="{50021088-4A68-45C2-A789-B57BB525981C}" type="slidenum">
              <a:rPr lang="en-US" smtClean="0"/>
              <a:pPr/>
              <a:t>24</a:t>
            </a:fld>
            <a:endParaRPr lang="en-US" dirty="0"/>
          </a:p>
        </p:txBody>
      </p:sp>
    </p:spTree>
    <p:extLst>
      <p:ext uri="{BB962C8B-B14F-4D97-AF65-F5344CB8AC3E}">
        <p14:creationId xmlns:p14="http://schemas.microsoft.com/office/powerpoint/2010/main" val="3537037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19"/>
            <a:ext cx="8135489" cy="2654573"/>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a:p>
            <a:pPr algn="ctr"/>
            <a:r>
              <a:rPr lang="en-US" sz="2400" u="sng" dirty="0"/>
              <a:t>Pilots are the SAME – Just better at hiding it</a:t>
            </a:r>
          </a:p>
          <a:p>
            <a:pPr algn="ctr"/>
            <a:endParaRPr lang="en-US" sz="2400" dirty="0"/>
          </a:p>
          <a:p>
            <a:pPr algn="ctr"/>
            <a:r>
              <a:rPr lang="en-US" sz="2400" dirty="0"/>
              <a:t>Pilot personality contributes to this - Can go without drinking to get the job done</a:t>
            </a:r>
          </a:p>
          <a:p>
            <a:pPr marL="342900" indent="-342900" algn="ctr">
              <a:buFontTx/>
              <a:buChar char="-"/>
            </a:pPr>
            <a:endParaRPr lang="en-US" sz="2400" dirty="0"/>
          </a:p>
        </p:txBody>
      </p:sp>
      <p:sp>
        <p:nvSpPr>
          <p:cNvPr id="3" name="Slide Number Placeholder 2">
            <a:extLst>
              <a:ext uri="{FF2B5EF4-FFF2-40B4-BE49-F238E27FC236}">
                <a16:creationId xmlns:a16="http://schemas.microsoft.com/office/drawing/2014/main" id="{682DDCD3-3EAE-509E-3E47-5A489BA6F506}"/>
              </a:ext>
            </a:extLst>
          </p:cNvPr>
          <p:cNvSpPr>
            <a:spLocks noGrp="1"/>
          </p:cNvSpPr>
          <p:nvPr>
            <p:ph type="sldNum" sz="quarter" idx="12"/>
          </p:nvPr>
        </p:nvSpPr>
        <p:spPr/>
        <p:txBody>
          <a:bodyPr/>
          <a:lstStyle/>
          <a:p>
            <a:fld id="{50021088-4A68-45C2-A789-B57BB525981C}" type="slidenum">
              <a:rPr lang="en-US" smtClean="0"/>
              <a:pPr/>
              <a:t>25</a:t>
            </a:fld>
            <a:endParaRPr lang="en-US" dirty="0"/>
          </a:p>
        </p:txBody>
      </p:sp>
    </p:spTree>
    <p:extLst>
      <p:ext uri="{BB962C8B-B14F-4D97-AF65-F5344CB8AC3E}">
        <p14:creationId xmlns:p14="http://schemas.microsoft.com/office/powerpoint/2010/main" val="338895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19"/>
            <a:ext cx="8135489" cy="1938992"/>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a:p>
            <a:pPr algn="ctr"/>
            <a:r>
              <a:rPr lang="en-US" sz="2400" u="sng" dirty="0"/>
              <a:t>Pilots are the SAME – Just better at hiding it</a:t>
            </a:r>
          </a:p>
          <a:p>
            <a:pPr algn="ctr"/>
            <a:endParaRPr lang="en-US" sz="2400" dirty="0"/>
          </a:p>
          <a:p>
            <a:pPr algn="ctr"/>
            <a:r>
              <a:rPr lang="en-US" sz="2400" dirty="0"/>
              <a:t>Pilot schedules promote binge drinking</a:t>
            </a:r>
          </a:p>
        </p:txBody>
      </p:sp>
      <p:sp>
        <p:nvSpPr>
          <p:cNvPr id="3" name="Slide Number Placeholder 2">
            <a:extLst>
              <a:ext uri="{FF2B5EF4-FFF2-40B4-BE49-F238E27FC236}">
                <a16:creationId xmlns:a16="http://schemas.microsoft.com/office/drawing/2014/main" id="{A1E3D0B4-A142-3ED1-3318-92DC730B439E}"/>
              </a:ext>
            </a:extLst>
          </p:cNvPr>
          <p:cNvSpPr>
            <a:spLocks noGrp="1"/>
          </p:cNvSpPr>
          <p:nvPr>
            <p:ph type="sldNum" sz="quarter" idx="12"/>
          </p:nvPr>
        </p:nvSpPr>
        <p:spPr/>
        <p:txBody>
          <a:bodyPr/>
          <a:lstStyle/>
          <a:p>
            <a:fld id="{50021088-4A68-45C2-A789-B57BB525981C}" type="slidenum">
              <a:rPr lang="en-US" smtClean="0"/>
              <a:pPr/>
              <a:t>26</a:t>
            </a:fld>
            <a:endParaRPr lang="en-US" dirty="0"/>
          </a:p>
        </p:txBody>
      </p:sp>
    </p:spTree>
    <p:extLst>
      <p:ext uri="{BB962C8B-B14F-4D97-AF65-F5344CB8AC3E}">
        <p14:creationId xmlns:p14="http://schemas.microsoft.com/office/powerpoint/2010/main" val="147853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Why do we need HIMS?</a:t>
            </a:r>
          </a:p>
        </p:txBody>
      </p:sp>
      <p:sp>
        <p:nvSpPr>
          <p:cNvPr id="2" name="TextBox 1">
            <a:extLst>
              <a:ext uri="{FF2B5EF4-FFF2-40B4-BE49-F238E27FC236}">
                <a16:creationId xmlns:a16="http://schemas.microsoft.com/office/drawing/2014/main" id="{88686176-AAE8-4A67-921A-64B5FD3A95D7}"/>
              </a:ext>
            </a:extLst>
          </p:cNvPr>
          <p:cNvSpPr txBox="1"/>
          <p:nvPr/>
        </p:nvSpPr>
        <p:spPr>
          <a:xfrm>
            <a:off x="2028257" y="2216820"/>
            <a:ext cx="8135489" cy="1200329"/>
          </a:xfrm>
          <a:prstGeom prst="rect">
            <a:avLst/>
          </a:prstGeom>
          <a:noFill/>
        </p:spPr>
        <p:txBody>
          <a:bodyPr wrap="square" rtlCol="0">
            <a:spAutoFit/>
          </a:bodyPr>
          <a:lstStyle/>
          <a:p>
            <a:pPr algn="ctr"/>
            <a:r>
              <a:rPr lang="en-US" sz="2400" dirty="0"/>
              <a:t>Early 1970’s – Human Intervention and Motivation Study</a:t>
            </a:r>
          </a:p>
          <a:p>
            <a:pPr algn="ctr"/>
            <a:endParaRPr lang="en-US" sz="2400" dirty="0"/>
          </a:p>
          <a:p>
            <a:pPr algn="ctr"/>
            <a:r>
              <a:rPr lang="en-US" sz="2400" dirty="0"/>
              <a:t>In 1974 the HIMS Program was established</a:t>
            </a:r>
          </a:p>
        </p:txBody>
      </p:sp>
      <p:sp>
        <p:nvSpPr>
          <p:cNvPr id="3" name="Slide Number Placeholder 2">
            <a:extLst>
              <a:ext uri="{FF2B5EF4-FFF2-40B4-BE49-F238E27FC236}">
                <a16:creationId xmlns:a16="http://schemas.microsoft.com/office/drawing/2014/main" id="{5E2C0D10-1764-7AD0-EDA5-1B2AF0E18EC0}"/>
              </a:ext>
            </a:extLst>
          </p:cNvPr>
          <p:cNvSpPr>
            <a:spLocks noGrp="1"/>
          </p:cNvSpPr>
          <p:nvPr>
            <p:ph type="sldNum" sz="quarter" idx="12"/>
          </p:nvPr>
        </p:nvSpPr>
        <p:spPr/>
        <p:txBody>
          <a:bodyPr/>
          <a:lstStyle/>
          <a:p>
            <a:fld id="{50021088-4A68-45C2-A789-B57BB525981C}" type="slidenum">
              <a:rPr lang="en-US" smtClean="0"/>
              <a:pPr/>
              <a:t>27</a:t>
            </a:fld>
            <a:endParaRPr lang="en-US" dirty="0"/>
          </a:p>
        </p:txBody>
      </p:sp>
    </p:spTree>
    <p:extLst>
      <p:ext uri="{BB962C8B-B14F-4D97-AF65-F5344CB8AC3E}">
        <p14:creationId xmlns:p14="http://schemas.microsoft.com/office/powerpoint/2010/main" val="1894079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What is HIMS?</a:t>
            </a:r>
          </a:p>
        </p:txBody>
      </p:sp>
      <p:sp>
        <p:nvSpPr>
          <p:cNvPr id="2" name="Slide Number Placeholder 1">
            <a:extLst>
              <a:ext uri="{FF2B5EF4-FFF2-40B4-BE49-F238E27FC236}">
                <a16:creationId xmlns:a16="http://schemas.microsoft.com/office/drawing/2014/main" id="{870724DD-A6B0-1CB6-AE4D-F6A0114CCC13}"/>
              </a:ext>
            </a:extLst>
          </p:cNvPr>
          <p:cNvSpPr>
            <a:spLocks noGrp="1"/>
          </p:cNvSpPr>
          <p:nvPr>
            <p:ph type="sldNum" sz="quarter" idx="12"/>
          </p:nvPr>
        </p:nvSpPr>
        <p:spPr/>
        <p:txBody>
          <a:bodyPr/>
          <a:lstStyle/>
          <a:p>
            <a:fld id="{50021088-4A68-45C2-A789-B57BB525981C}" type="slidenum">
              <a:rPr lang="en-US" smtClean="0"/>
              <a:pPr/>
              <a:t>28</a:t>
            </a:fld>
            <a:endParaRPr lang="en-US" dirty="0"/>
          </a:p>
        </p:txBody>
      </p:sp>
      <p:pic>
        <p:nvPicPr>
          <p:cNvPr id="3" name="Picture 2" descr="A person standing next to a question mark&#10;&#10;Description automatically generated">
            <a:extLst>
              <a:ext uri="{FF2B5EF4-FFF2-40B4-BE49-F238E27FC236}">
                <a16:creationId xmlns:a16="http://schemas.microsoft.com/office/drawing/2014/main" id="{0F3AA645-E603-6742-AA4F-30350CD890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074" y="1371600"/>
            <a:ext cx="4415852" cy="3156644"/>
          </a:xfrm>
          <a:prstGeom prst="rect">
            <a:avLst/>
          </a:prstGeom>
        </p:spPr>
      </p:pic>
      <p:sp>
        <p:nvSpPr>
          <p:cNvPr id="5" name="TextBox 4">
            <a:extLst>
              <a:ext uri="{FF2B5EF4-FFF2-40B4-BE49-F238E27FC236}">
                <a16:creationId xmlns:a16="http://schemas.microsoft.com/office/drawing/2014/main" id="{AE611400-DA0D-6801-2E6D-F80FEA11E8D2}"/>
              </a:ext>
            </a:extLst>
          </p:cNvPr>
          <p:cNvSpPr txBox="1"/>
          <p:nvPr/>
        </p:nvSpPr>
        <p:spPr>
          <a:xfrm>
            <a:off x="4940300" y="4693800"/>
            <a:ext cx="22098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4"/>
              </a:rPr>
              <a:t>Mohamed Hassan</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5"/>
              </a:rPr>
              <a:t>Pixabay</a:t>
            </a:r>
            <a:endParaRPr lang="en-US" sz="800" dirty="0"/>
          </a:p>
        </p:txBody>
      </p:sp>
    </p:spTree>
    <p:extLst>
      <p:ext uri="{BB962C8B-B14F-4D97-AF65-F5344CB8AC3E}">
        <p14:creationId xmlns:p14="http://schemas.microsoft.com/office/powerpoint/2010/main" val="777502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940854-6B68-3D7A-16EC-905F683E862D}"/>
              </a:ext>
            </a:extLst>
          </p:cNvPr>
          <p:cNvPicPr>
            <a:picLocks noGrp="1" noChangeAspect="1"/>
          </p:cNvPicPr>
          <p:nvPr>
            <p:ph idx="1"/>
          </p:nvPr>
        </p:nvPicPr>
        <p:blipFill>
          <a:blip r:embed="rId3"/>
          <a:stretch>
            <a:fillRect/>
          </a:stretch>
        </p:blipFill>
        <p:spPr>
          <a:xfrm>
            <a:off x="1204318" y="2667000"/>
            <a:ext cx="9783363" cy="3441001"/>
          </a:xfrm>
        </p:spPr>
      </p:pic>
      <p:sp>
        <p:nvSpPr>
          <p:cNvPr id="4" name="Title 3"/>
          <p:cNvSpPr>
            <a:spLocks noGrp="1"/>
          </p:cNvSpPr>
          <p:nvPr>
            <p:ph type="title"/>
          </p:nvPr>
        </p:nvSpPr>
        <p:spPr/>
        <p:txBody>
          <a:bodyPr anchor="t">
            <a:noAutofit/>
          </a:bodyPr>
          <a:lstStyle/>
          <a:p>
            <a:pPr algn="ctr"/>
            <a:r>
              <a:rPr lang="en-US" sz="4800" dirty="0"/>
              <a:t>What is HIMS?</a:t>
            </a:r>
          </a:p>
        </p:txBody>
      </p:sp>
      <p:sp>
        <p:nvSpPr>
          <p:cNvPr id="3" name="TextBox 2">
            <a:extLst>
              <a:ext uri="{FF2B5EF4-FFF2-40B4-BE49-F238E27FC236}">
                <a16:creationId xmlns:a16="http://schemas.microsoft.com/office/drawing/2014/main" id="{C1030F22-6413-4F27-912B-0727F4D40756}"/>
              </a:ext>
            </a:extLst>
          </p:cNvPr>
          <p:cNvSpPr txBox="1"/>
          <p:nvPr/>
        </p:nvSpPr>
        <p:spPr>
          <a:xfrm>
            <a:off x="1727033" y="990600"/>
            <a:ext cx="8737934" cy="1569660"/>
          </a:xfrm>
          <a:prstGeom prst="rect">
            <a:avLst/>
          </a:prstGeom>
          <a:noFill/>
        </p:spPr>
        <p:txBody>
          <a:bodyPr wrap="square" rtlCol="0">
            <a:spAutoFit/>
          </a:bodyPr>
          <a:lstStyle/>
          <a:p>
            <a:pPr algn="ctr"/>
            <a:r>
              <a:rPr lang="en-US" sz="2400" u="sng" dirty="0"/>
              <a:t>HIMS is a Pilot Specific Model </a:t>
            </a:r>
          </a:p>
          <a:p>
            <a:pPr algn="ctr"/>
            <a:endParaRPr lang="en-US" sz="2400" dirty="0"/>
          </a:p>
          <a:p>
            <a:pPr algn="ctr"/>
            <a:r>
              <a:rPr lang="en-US" sz="2400" dirty="0"/>
              <a:t>A Safe and Effective way for Pilots with Substance Use Problems to get Help while Protecting their Flying Careers </a:t>
            </a:r>
          </a:p>
        </p:txBody>
      </p:sp>
      <p:sp>
        <p:nvSpPr>
          <p:cNvPr id="2" name="Slide Number Placeholder 1">
            <a:extLst>
              <a:ext uri="{FF2B5EF4-FFF2-40B4-BE49-F238E27FC236}">
                <a16:creationId xmlns:a16="http://schemas.microsoft.com/office/drawing/2014/main" id="{8EB1E14B-5204-A274-D974-15269E998AEC}"/>
              </a:ext>
            </a:extLst>
          </p:cNvPr>
          <p:cNvSpPr>
            <a:spLocks noGrp="1"/>
          </p:cNvSpPr>
          <p:nvPr>
            <p:ph type="sldNum" sz="quarter" idx="12"/>
          </p:nvPr>
        </p:nvSpPr>
        <p:spPr/>
        <p:txBody>
          <a:bodyPr/>
          <a:lstStyle/>
          <a:p>
            <a:fld id="{50021088-4A68-45C2-A789-B57BB525981C}" type="slidenum">
              <a:rPr lang="en-US" smtClean="0"/>
              <a:pPr/>
              <a:t>29</a:t>
            </a:fld>
            <a:endParaRPr lang="en-US" dirty="0"/>
          </a:p>
        </p:txBody>
      </p:sp>
    </p:spTree>
    <p:extLst>
      <p:ext uri="{BB962C8B-B14F-4D97-AF65-F5344CB8AC3E}">
        <p14:creationId xmlns:p14="http://schemas.microsoft.com/office/powerpoint/2010/main" val="197646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18188"/>
            <a:ext cx="11582400" cy="5354013"/>
          </a:xfrm>
        </p:spPr>
        <p:txBody>
          <a:bodyPr>
            <a:normAutofit/>
          </a:bodyPr>
          <a:lstStyle/>
          <a:p>
            <a:pPr marL="3200400" indent="-3200400">
              <a:buNone/>
              <a:tabLst>
                <a:tab pos="3657600" algn="l"/>
                <a:tab pos="5829300" algn="l"/>
              </a:tabLst>
            </a:pPr>
            <a:r>
              <a:rPr lang="en-US" dirty="0">
                <a:solidFill>
                  <a:srgbClr val="7030A0"/>
                </a:solidFill>
                <a:latin typeface="Arial" pitchFamily="34" charset="0"/>
                <a:ea typeface="ＭＳ Ｐゴシック" charset="-128"/>
                <a:cs typeface="Arial" pitchFamily="34" charset="0"/>
              </a:rPr>
              <a:t>Pilot Volunteers	-	171	6</a:t>
            </a:r>
            <a:endParaRPr lang="en-US" dirty="0">
              <a:latin typeface="Arial" pitchFamily="34" charset="0"/>
              <a:ea typeface="ＭＳ Ｐゴシック" charset="-128"/>
              <a:cs typeface="Arial" pitchFamily="34" charset="0"/>
            </a:endParaRPr>
          </a:p>
          <a:p>
            <a:pPr marL="3200400" indent="-3200400">
              <a:buNone/>
              <a:tabLst>
                <a:tab pos="3657600" algn="l"/>
                <a:tab pos="5829300" algn="l"/>
              </a:tabLst>
            </a:pPr>
            <a:r>
              <a:rPr lang="en-US" dirty="0">
                <a:solidFill>
                  <a:srgbClr val="00B050"/>
                </a:solidFill>
                <a:latin typeface="Arial" pitchFamily="34" charset="0"/>
                <a:ea typeface="ＭＳ Ｐゴシック" charset="-128"/>
                <a:cs typeface="Arial" pitchFamily="34" charset="0"/>
              </a:rPr>
              <a:t>Airline Mgmt	-	  33	2</a:t>
            </a:r>
            <a:endParaRPr lang="en-US" dirty="0">
              <a:latin typeface="Arial" pitchFamily="34" charset="0"/>
              <a:ea typeface="ＭＳ Ｐゴシック" charset="-128"/>
              <a:cs typeface="Arial" pitchFamily="34" charset="0"/>
            </a:endParaRPr>
          </a:p>
          <a:p>
            <a:pPr marL="3200400" indent="-3200400">
              <a:buNone/>
              <a:tabLst>
                <a:tab pos="3657600" algn="l"/>
                <a:tab pos="5829300" algn="l"/>
              </a:tabLst>
            </a:pPr>
            <a:r>
              <a:rPr lang="en-US" dirty="0">
                <a:solidFill>
                  <a:schemeClr val="tx2"/>
                </a:solidFill>
                <a:latin typeface="Arial" pitchFamily="34" charset="0"/>
                <a:ea typeface="ＭＳ Ｐゴシック" charset="-128"/>
                <a:cs typeface="Arial" pitchFamily="34" charset="0"/>
              </a:rPr>
              <a:t>AME’s	</a:t>
            </a:r>
            <a:r>
              <a:rPr lang="en-US" dirty="0">
                <a:latin typeface="Arial" pitchFamily="34" charset="0"/>
                <a:ea typeface="ＭＳ Ｐゴシック" charset="-128"/>
                <a:cs typeface="Arial" pitchFamily="34" charset="0"/>
              </a:rPr>
              <a:t>-	  43	4		First Timers (non-pilot)</a:t>
            </a:r>
            <a:endParaRPr lang="en-US" dirty="0">
              <a:solidFill>
                <a:srgbClr val="CC9900"/>
              </a:solidFill>
              <a:latin typeface="Arial" pitchFamily="34" charset="0"/>
              <a:ea typeface="ＭＳ Ｐゴシック" charset="-128"/>
              <a:cs typeface="Arial" pitchFamily="34" charset="0"/>
            </a:endParaRPr>
          </a:p>
          <a:p>
            <a:pPr marL="3200400" indent="-3200400">
              <a:buNone/>
              <a:tabLst>
                <a:tab pos="3657600" algn="l"/>
                <a:tab pos="5829300" algn="l"/>
              </a:tabLst>
            </a:pPr>
            <a:r>
              <a:rPr lang="en-US" dirty="0">
                <a:solidFill>
                  <a:srgbClr val="CCCC00"/>
                </a:solidFill>
                <a:latin typeface="Arial" pitchFamily="34" charset="0"/>
                <a:ea typeface="ＭＳ Ｐゴシック" charset="-128"/>
                <a:cs typeface="Arial" pitchFamily="34" charset="0"/>
              </a:rPr>
              <a:t>P&amp;P	-	  60	1</a:t>
            </a:r>
            <a:r>
              <a:rPr lang="en-US" dirty="0">
                <a:solidFill>
                  <a:srgbClr val="FFFF00"/>
                </a:solidFill>
                <a:latin typeface="Arial" pitchFamily="34" charset="0"/>
                <a:ea typeface="ＭＳ Ｐゴシック" charset="-128"/>
                <a:cs typeface="Arial" pitchFamily="34" charset="0"/>
              </a:rPr>
              <a:t>	        		</a:t>
            </a:r>
            <a:r>
              <a:rPr lang="en-US" dirty="0">
                <a:solidFill>
                  <a:schemeClr val="accent6">
                    <a:lumMod val="50000"/>
                  </a:schemeClr>
                </a:solidFill>
                <a:latin typeface="Arial" pitchFamily="34" charset="0"/>
                <a:ea typeface="ＭＳ Ｐゴシック" charset="-128"/>
                <a:cs typeface="Arial" pitchFamily="34" charset="0"/>
              </a:rPr>
              <a:t>AME – 34,</a:t>
            </a:r>
            <a:endParaRPr lang="en-US" dirty="0">
              <a:latin typeface="Arial" pitchFamily="34" charset="0"/>
              <a:ea typeface="ＭＳ Ｐゴシック" charset="-128"/>
              <a:cs typeface="Arial" pitchFamily="34" charset="0"/>
            </a:endParaRPr>
          </a:p>
          <a:p>
            <a:pPr marL="3200400" indent="-3200400">
              <a:buNone/>
              <a:tabLst>
                <a:tab pos="3657600" algn="l"/>
                <a:tab pos="5829300" algn="l"/>
              </a:tabLst>
            </a:pPr>
            <a:r>
              <a:rPr lang="en-US" dirty="0">
                <a:solidFill>
                  <a:srgbClr val="0070C0"/>
                </a:solidFill>
                <a:latin typeface="Arial" pitchFamily="34" charset="0"/>
                <a:ea typeface="ＭＳ Ｐゴシック" charset="-128"/>
                <a:cs typeface="Arial" pitchFamily="34" charset="0"/>
              </a:rPr>
              <a:t>FAA Staff	-	  10	3			</a:t>
            </a:r>
            <a:r>
              <a:rPr lang="en-US" dirty="0">
                <a:solidFill>
                  <a:schemeClr val="accent5">
                    <a:lumMod val="75000"/>
                  </a:schemeClr>
                </a:solidFill>
                <a:latin typeface="Arial" pitchFamily="34" charset="0"/>
                <a:ea typeface="ＭＳ Ｐゴシック" charset="-128"/>
                <a:cs typeface="Arial" pitchFamily="34" charset="0"/>
              </a:rPr>
              <a:t>NP – 36, P - 8</a:t>
            </a:r>
          </a:p>
          <a:p>
            <a:pPr marL="3200400" indent="-3200400">
              <a:buNone/>
              <a:tabLst>
                <a:tab pos="3657600" algn="l"/>
                <a:tab pos="5829300" algn="l"/>
              </a:tabLst>
            </a:pPr>
            <a:r>
              <a:rPr lang="en-US" dirty="0">
                <a:solidFill>
                  <a:srgbClr val="F3650D"/>
                </a:solidFill>
                <a:latin typeface="Arial" pitchFamily="34" charset="0"/>
                <a:ea typeface="ＭＳ Ｐゴシック" charset="-128"/>
                <a:cs typeface="Arial" pitchFamily="34" charset="0"/>
              </a:rPr>
              <a:t>General	-	  19</a:t>
            </a:r>
            <a:r>
              <a:rPr lang="en-US" dirty="0">
                <a:solidFill>
                  <a:srgbClr val="FFC000"/>
                </a:solidFill>
                <a:latin typeface="Arial" pitchFamily="34" charset="0"/>
                <a:ea typeface="ＭＳ Ｐゴシック" charset="-128"/>
                <a:cs typeface="Arial" pitchFamily="34" charset="0"/>
              </a:rPr>
              <a:t>	3		</a:t>
            </a:r>
            <a:r>
              <a:rPr lang="en-US" b="1" dirty="0">
                <a:solidFill>
                  <a:schemeClr val="tx1"/>
                </a:solidFill>
                <a:latin typeface="Arial" pitchFamily="34" charset="0"/>
                <a:ea typeface="ＭＳ Ｐゴシック" charset="-128"/>
                <a:cs typeface="Arial" pitchFamily="34" charset="0"/>
              </a:rPr>
              <a:t>TOTAL</a:t>
            </a:r>
          </a:p>
          <a:p>
            <a:pPr marL="3200400" indent="-3200400">
              <a:buNone/>
              <a:tabLst>
                <a:tab pos="3657600" algn="l"/>
                <a:tab pos="5829300" algn="l"/>
              </a:tabLst>
            </a:pPr>
            <a:r>
              <a:rPr lang="en-US" dirty="0">
                <a:solidFill>
                  <a:srgbClr val="CC9900"/>
                </a:solidFill>
                <a:latin typeface="Arial" pitchFamily="34" charset="0"/>
                <a:ea typeface="ＭＳ Ｐゴシック" charset="-128"/>
                <a:cs typeface="Arial" pitchFamily="34" charset="0"/>
              </a:rPr>
              <a:t>Speakers/AB	-	  32          	3   		</a:t>
            </a:r>
            <a:r>
              <a:rPr lang="en-US" b="1" dirty="0">
                <a:solidFill>
                  <a:schemeClr val="tx1"/>
                </a:solidFill>
                <a:latin typeface="Arial" pitchFamily="34" charset="0"/>
                <a:ea typeface="ＭＳ Ｐゴシック" charset="-128"/>
                <a:cs typeface="Arial" pitchFamily="34" charset="0"/>
              </a:rPr>
              <a:t>ATTENDEES</a:t>
            </a:r>
            <a:endParaRPr lang="en-US" dirty="0">
              <a:solidFill>
                <a:srgbClr val="CC9900"/>
              </a:solidFill>
              <a:latin typeface="Arial" pitchFamily="34" charset="0"/>
              <a:ea typeface="ＭＳ Ｐゴシック" charset="-128"/>
              <a:cs typeface="Arial" pitchFamily="34" charset="0"/>
            </a:endParaRPr>
          </a:p>
          <a:p>
            <a:pPr marL="3200400" indent="-3200400">
              <a:buNone/>
              <a:tabLst>
                <a:tab pos="3657600" algn="l"/>
                <a:tab pos="5829300" algn="l"/>
              </a:tabLst>
            </a:pPr>
            <a:r>
              <a:rPr lang="en-US" dirty="0">
                <a:solidFill>
                  <a:schemeClr val="accent4"/>
                </a:solidFill>
                <a:latin typeface="Arial" pitchFamily="34" charset="0"/>
                <a:ea typeface="ＭＳ Ｐゴシック" charset="-128"/>
                <a:cs typeface="Arial" pitchFamily="34" charset="0"/>
              </a:rPr>
              <a:t>HIMS Staff	-	    5  	1        	</a:t>
            </a:r>
            <a:r>
              <a:rPr lang="en-US" b="1" dirty="0">
                <a:solidFill>
                  <a:schemeClr val="tx1"/>
                </a:solidFill>
                <a:latin typeface="Arial" pitchFamily="34" charset="0"/>
                <a:ea typeface="ＭＳ Ｐゴシック" charset="-128"/>
                <a:cs typeface="Arial" pitchFamily="34" charset="0"/>
              </a:rPr>
              <a:t>395		(42)</a:t>
            </a:r>
          </a:p>
          <a:p>
            <a:pPr marL="3200400" indent="-3200400">
              <a:buNone/>
              <a:tabLst>
                <a:tab pos="3657600" algn="l"/>
                <a:tab pos="5829300" algn="l"/>
              </a:tabLst>
            </a:pPr>
            <a:r>
              <a:rPr lang="en-US" dirty="0">
                <a:solidFill>
                  <a:srgbClr val="002060"/>
                </a:solidFill>
                <a:latin typeface="Arial" pitchFamily="34" charset="0"/>
                <a:ea typeface="ＭＳ Ｐゴシック" charset="-128"/>
                <a:cs typeface="Arial" pitchFamily="34" charset="0"/>
              </a:rPr>
              <a:t>International	-	   14	5</a:t>
            </a:r>
            <a:r>
              <a:rPr lang="en-US" dirty="0">
                <a:solidFill>
                  <a:srgbClr val="CC9900"/>
                </a:solidFill>
                <a:latin typeface="Arial" pitchFamily="34" charset="0"/>
                <a:ea typeface="ＭＳ Ｐゴシック" charset="-128"/>
                <a:cs typeface="Arial" pitchFamily="34" charset="0"/>
              </a:rPr>
              <a:t>	</a:t>
            </a:r>
            <a:endParaRPr lang="en-US" dirty="0">
              <a:latin typeface="Arial" pitchFamily="34" charset="0"/>
              <a:ea typeface="ＭＳ Ｐゴシック" charset="-128"/>
              <a:cs typeface="Arial" pitchFamily="34" charset="0"/>
            </a:endParaRPr>
          </a:p>
          <a:p>
            <a:pPr>
              <a:buNone/>
            </a:pPr>
            <a:endParaRPr lang="en-US" dirty="0">
              <a:latin typeface="Arial" pitchFamily="34" charset="0"/>
              <a:ea typeface="ＭＳ Ｐゴシック" charset="-128"/>
              <a:cs typeface="Arial" pitchFamily="34" charset="0"/>
            </a:endParaRPr>
          </a:p>
        </p:txBody>
      </p:sp>
      <p:sp>
        <p:nvSpPr>
          <p:cNvPr id="3" name="Title 2"/>
          <p:cNvSpPr>
            <a:spLocks noGrp="1"/>
          </p:cNvSpPr>
          <p:nvPr>
            <p:ph type="title"/>
          </p:nvPr>
        </p:nvSpPr>
        <p:spPr>
          <a:xfrm>
            <a:off x="6172200" y="102225"/>
            <a:ext cx="4114800" cy="715962"/>
          </a:xfrm>
        </p:spPr>
        <p:txBody>
          <a:bodyPr/>
          <a:lstStyle/>
          <a:p>
            <a:r>
              <a:rPr lang="en-US" dirty="0">
                <a:latin typeface="Arial" pitchFamily="34" charset="0"/>
                <a:cs typeface="Arial" pitchFamily="34" charset="0"/>
              </a:rPr>
              <a:t>          Attendees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3</a:t>
            </a:fld>
            <a:endParaRPr lang="en-US" dirty="0"/>
          </a:p>
        </p:txBody>
      </p:sp>
      <p:pic>
        <p:nvPicPr>
          <p:cNvPr id="6" name="Picture 5" descr="C:\Users\stephanie.noakes\AppData\Local\Microsoft\Windows\Temporary Internet Files\Content.IE5\8N5DWJKN\Plane_icon.svg[1].png"/>
          <p:cNvPicPr/>
          <p:nvPr/>
        </p:nvPicPr>
        <p:blipFill>
          <a:blip r:embed="rId2" cstate="print"/>
          <a:srcRect/>
          <a:stretch>
            <a:fillRect/>
          </a:stretch>
        </p:blipFill>
        <p:spPr bwMode="auto">
          <a:xfrm rot="6534498">
            <a:off x="8059904" y="2717648"/>
            <a:ext cx="339395" cy="325155"/>
          </a:xfrm>
          <a:prstGeom prst="rect">
            <a:avLst/>
          </a:prstGeom>
          <a:noFill/>
          <a:ln w="9525">
            <a:noFill/>
            <a:miter lim="800000"/>
            <a:headEnd/>
            <a:tailEnd/>
          </a:ln>
        </p:spPr>
      </p:pic>
    </p:spTree>
    <p:extLst>
      <p:ext uri="{BB962C8B-B14F-4D97-AF65-F5344CB8AC3E}">
        <p14:creationId xmlns:p14="http://schemas.microsoft.com/office/powerpoint/2010/main" val="1655956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What is HIMS?</a:t>
            </a:r>
          </a:p>
        </p:txBody>
      </p:sp>
      <p:sp>
        <p:nvSpPr>
          <p:cNvPr id="3" name="TextBox 2">
            <a:extLst>
              <a:ext uri="{FF2B5EF4-FFF2-40B4-BE49-F238E27FC236}">
                <a16:creationId xmlns:a16="http://schemas.microsoft.com/office/drawing/2014/main" id="{C1030F22-6413-4F27-912B-0727F4D40756}"/>
              </a:ext>
            </a:extLst>
          </p:cNvPr>
          <p:cNvSpPr txBox="1"/>
          <p:nvPr/>
        </p:nvSpPr>
        <p:spPr>
          <a:xfrm>
            <a:off x="152400" y="1371600"/>
            <a:ext cx="8610600" cy="3416320"/>
          </a:xfrm>
          <a:prstGeom prst="rect">
            <a:avLst/>
          </a:prstGeom>
          <a:noFill/>
        </p:spPr>
        <p:txBody>
          <a:bodyPr wrap="square" rtlCol="0">
            <a:spAutoFit/>
          </a:bodyPr>
          <a:lstStyle/>
          <a:p>
            <a:pPr algn="ctr"/>
            <a:r>
              <a:rPr lang="en-US" sz="2400" u="sng" dirty="0"/>
              <a:t>HIMS is a SAFETY Program</a:t>
            </a:r>
          </a:p>
          <a:p>
            <a:pPr algn="ctr"/>
            <a:endParaRPr lang="en-US" sz="2400" u="sng" dirty="0"/>
          </a:p>
          <a:p>
            <a:pPr lvl="1"/>
            <a:r>
              <a:rPr lang="en-US" sz="2400" dirty="0"/>
              <a:t>              Protect the Public / Flying Profession</a:t>
            </a:r>
          </a:p>
          <a:p>
            <a:pPr lvl="1" algn="ctr"/>
            <a:endParaRPr lang="en-US" sz="2400" dirty="0"/>
          </a:p>
          <a:p>
            <a:pPr lvl="1"/>
            <a:r>
              <a:rPr lang="en-US" sz="2400" dirty="0"/>
              <a:t>              Save the Life</a:t>
            </a:r>
          </a:p>
          <a:p>
            <a:pPr lvl="1" algn="ctr"/>
            <a:endParaRPr lang="en-US" sz="2400" dirty="0"/>
          </a:p>
          <a:p>
            <a:pPr lvl="1"/>
            <a:r>
              <a:rPr lang="en-US" sz="2400" dirty="0"/>
              <a:t>              Save the Family</a:t>
            </a:r>
          </a:p>
          <a:p>
            <a:pPr lvl="1"/>
            <a:endParaRPr lang="en-US" sz="2400" dirty="0"/>
          </a:p>
          <a:p>
            <a:pPr lvl="1"/>
            <a:r>
              <a:rPr lang="en-US" sz="2400" dirty="0"/>
              <a:t>              Save the Career</a:t>
            </a:r>
          </a:p>
        </p:txBody>
      </p:sp>
      <p:pic>
        <p:nvPicPr>
          <p:cNvPr id="5" name="Picture 4">
            <a:extLst>
              <a:ext uri="{FF2B5EF4-FFF2-40B4-BE49-F238E27FC236}">
                <a16:creationId xmlns:a16="http://schemas.microsoft.com/office/drawing/2014/main" id="{B3F90150-EEF7-47D8-8AF6-2BB820EF9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819400"/>
            <a:ext cx="4463766" cy="2971800"/>
          </a:xfrm>
          <a:prstGeom prst="rect">
            <a:avLst/>
          </a:prstGeom>
        </p:spPr>
      </p:pic>
      <p:sp>
        <p:nvSpPr>
          <p:cNvPr id="2" name="Slide Number Placeholder 1">
            <a:extLst>
              <a:ext uri="{FF2B5EF4-FFF2-40B4-BE49-F238E27FC236}">
                <a16:creationId xmlns:a16="http://schemas.microsoft.com/office/drawing/2014/main" id="{E272FA8F-804B-7142-6F5E-55D3A6B4576E}"/>
              </a:ext>
            </a:extLst>
          </p:cNvPr>
          <p:cNvSpPr>
            <a:spLocks noGrp="1"/>
          </p:cNvSpPr>
          <p:nvPr>
            <p:ph type="sldNum" sz="quarter" idx="12"/>
          </p:nvPr>
        </p:nvSpPr>
        <p:spPr/>
        <p:txBody>
          <a:bodyPr/>
          <a:lstStyle/>
          <a:p>
            <a:fld id="{50021088-4A68-45C2-A789-B57BB525981C}" type="slidenum">
              <a:rPr lang="en-US" smtClean="0"/>
              <a:pPr/>
              <a:t>30</a:t>
            </a:fld>
            <a:endParaRPr lang="en-US" dirty="0"/>
          </a:p>
        </p:txBody>
      </p:sp>
    </p:spTree>
    <p:extLst>
      <p:ext uri="{BB962C8B-B14F-4D97-AF65-F5344CB8AC3E}">
        <p14:creationId xmlns:p14="http://schemas.microsoft.com/office/powerpoint/2010/main" val="1574899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What is HIMS?</a:t>
            </a:r>
          </a:p>
        </p:txBody>
      </p:sp>
      <p:sp>
        <p:nvSpPr>
          <p:cNvPr id="3" name="TextBox 2">
            <a:extLst>
              <a:ext uri="{FF2B5EF4-FFF2-40B4-BE49-F238E27FC236}">
                <a16:creationId xmlns:a16="http://schemas.microsoft.com/office/drawing/2014/main" id="{C1030F22-6413-4F27-912B-0727F4D40756}"/>
              </a:ext>
            </a:extLst>
          </p:cNvPr>
          <p:cNvSpPr txBox="1"/>
          <p:nvPr/>
        </p:nvSpPr>
        <p:spPr>
          <a:xfrm>
            <a:off x="1727033" y="1732382"/>
            <a:ext cx="8737934" cy="2654573"/>
          </a:xfrm>
          <a:prstGeom prst="rect">
            <a:avLst/>
          </a:prstGeom>
          <a:noFill/>
        </p:spPr>
        <p:txBody>
          <a:bodyPr wrap="square" rtlCol="0">
            <a:spAutoFit/>
          </a:bodyPr>
          <a:lstStyle/>
          <a:p>
            <a:pPr algn="ctr"/>
            <a:r>
              <a:rPr lang="en-US" sz="2400" u="sng" dirty="0"/>
              <a:t>HIMS is a MONITORING and SUPPORT Program</a:t>
            </a:r>
          </a:p>
          <a:p>
            <a:pPr algn="ctr"/>
            <a:endParaRPr lang="en-US" sz="2400" u="sng" dirty="0"/>
          </a:p>
          <a:p>
            <a:pPr algn="ctr"/>
            <a:r>
              <a:rPr lang="en-US" sz="2400" dirty="0"/>
              <a:t>The FAA and the Airline use HIMS to evaluate the Pilot’s Recovery and Return to Flying</a:t>
            </a:r>
          </a:p>
          <a:p>
            <a:pPr algn="ctr"/>
            <a:endParaRPr lang="en-US" sz="2400" dirty="0"/>
          </a:p>
          <a:p>
            <a:pPr algn="ctr"/>
            <a:r>
              <a:rPr lang="en-US" sz="2400" dirty="0"/>
              <a:t>There is a built-in Support System to assist the Pilot through the entire </a:t>
            </a:r>
            <a:r>
              <a:rPr lang="en-US" sz="2400" u="sng" dirty="0"/>
              <a:t>HIMS Process</a:t>
            </a:r>
          </a:p>
        </p:txBody>
      </p:sp>
      <p:sp>
        <p:nvSpPr>
          <p:cNvPr id="2" name="Slide Number Placeholder 1">
            <a:extLst>
              <a:ext uri="{FF2B5EF4-FFF2-40B4-BE49-F238E27FC236}">
                <a16:creationId xmlns:a16="http://schemas.microsoft.com/office/drawing/2014/main" id="{DC84EB1A-64D9-4131-6AFF-F650C2D518B1}"/>
              </a:ext>
            </a:extLst>
          </p:cNvPr>
          <p:cNvSpPr>
            <a:spLocks noGrp="1"/>
          </p:cNvSpPr>
          <p:nvPr>
            <p:ph type="sldNum" sz="quarter" idx="12"/>
          </p:nvPr>
        </p:nvSpPr>
        <p:spPr/>
        <p:txBody>
          <a:bodyPr/>
          <a:lstStyle/>
          <a:p>
            <a:fld id="{50021088-4A68-45C2-A789-B57BB525981C}" type="slidenum">
              <a:rPr lang="en-US" smtClean="0"/>
              <a:pPr/>
              <a:t>31</a:t>
            </a:fld>
            <a:endParaRPr lang="en-US" dirty="0"/>
          </a:p>
        </p:txBody>
      </p:sp>
    </p:spTree>
    <p:extLst>
      <p:ext uri="{BB962C8B-B14F-4D97-AF65-F5344CB8AC3E}">
        <p14:creationId xmlns:p14="http://schemas.microsoft.com/office/powerpoint/2010/main" val="2681929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What is HIMS?</a:t>
            </a:r>
          </a:p>
        </p:txBody>
      </p:sp>
      <p:sp>
        <p:nvSpPr>
          <p:cNvPr id="3" name="TextBox 2">
            <a:extLst>
              <a:ext uri="{FF2B5EF4-FFF2-40B4-BE49-F238E27FC236}">
                <a16:creationId xmlns:a16="http://schemas.microsoft.com/office/drawing/2014/main" id="{C1030F22-6413-4F27-912B-0727F4D40756}"/>
              </a:ext>
            </a:extLst>
          </p:cNvPr>
          <p:cNvSpPr txBox="1"/>
          <p:nvPr/>
        </p:nvSpPr>
        <p:spPr>
          <a:xfrm>
            <a:off x="1727033" y="1732382"/>
            <a:ext cx="8737934" cy="830997"/>
          </a:xfrm>
          <a:prstGeom prst="rect">
            <a:avLst/>
          </a:prstGeom>
          <a:noFill/>
        </p:spPr>
        <p:txBody>
          <a:bodyPr wrap="square" rtlCol="0">
            <a:spAutoFit/>
          </a:bodyPr>
          <a:lstStyle/>
          <a:p>
            <a:pPr algn="ctr"/>
            <a:r>
              <a:rPr lang="en-US" sz="2400" u="sng" dirty="0"/>
              <a:t>HIMS is a Process</a:t>
            </a:r>
          </a:p>
          <a:p>
            <a:pPr algn="ctr"/>
            <a:endParaRPr lang="en-US" sz="2400" u="sng" dirty="0"/>
          </a:p>
        </p:txBody>
      </p:sp>
      <p:sp>
        <p:nvSpPr>
          <p:cNvPr id="2" name="Arrow: Down 1">
            <a:extLst>
              <a:ext uri="{FF2B5EF4-FFF2-40B4-BE49-F238E27FC236}">
                <a16:creationId xmlns:a16="http://schemas.microsoft.com/office/drawing/2014/main" id="{0D4A94FC-B312-4F4F-A6E5-00CCA59A0B16}"/>
              </a:ext>
            </a:extLst>
          </p:cNvPr>
          <p:cNvSpPr/>
          <p:nvPr/>
        </p:nvSpPr>
        <p:spPr>
          <a:xfrm>
            <a:off x="5724144" y="2454603"/>
            <a:ext cx="743712" cy="1103564"/>
          </a:xfrm>
          <a:prstGeom prst="down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4DC7895C-1C0A-4314-8651-B337E1875DCF}"/>
              </a:ext>
            </a:extLst>
          </p:cNvPr>
          <p:cNvSpPr txBox="1"/>
          <p:nvPr/>
        </p:nvSpPr>
        <p:spPr>
          <a:xfrm>
            <a:off x="2662249" y="3747959"/>
            <a:ext cx="7230979" cy="715581"/>
          </a:xfrm>
          <a:prstGeom prst="rect">
            <a:avLst/>
          </a:prstGeom>
          <a:noFill/>
        </p:spPr>
        <p:txBody>
          <a:bodyPr wrap="square" rtlCol="0">
            <a:spAutoFit/>
          </a:bodyPr>
          <a:lstStyle/>
          <a:p>
            <a:pPr algn="ctr"/>
            <a:r>
              <a:rPr lang="en-US" sz="4050" dirty="0">
                <a:solidFill>
                  <a:srgbClr val="000000"/>
                </a:solidFill>
              </a:rPr>
              <a:t>How does HIMS work?</a:t>
            </a:r>
          </a:p>
        </p:txBody>
      </p:sp>
      <p:sp>
        <p:nvSpPr>
          <p:cNvPr id="6" name="Slide Number Placeholder 5">
            <a:extLst>
              <a:ext uri="{FF2B5EF4-FFF2-40B4-BE49-F238E27FC236}">
                <a16:creationId xmlns:a16="http://schemas.microsoft.com/office/drawing/2014/main" id="{CD1482E4-F7ED-F7EC-3A30-E8A03F044427}"/>
              </a:ext>
            </a:extLst>
          </p:cNvPr>
          <p:cNvSpPr>
            <a:spLocks noGrp="1"/>
          </p:cNvSpPr>
          <p:nvPr>
            <p:ph type="sldNum" sz="quarter" idx="12"/>
          </p:nvPr>
        </p:nvSpPr>
        <p:spPr/>
        <p:txBody>
          <a:bodyPr/>
          <a:lstStyle/>
          <a:p>
            <a:fld id="{50021088-4A68-45C2-A789-B57BB525981C}" type="slidenum">
              <a:rPr lang="en-US" smtClean="0"/>
              <a:pPr/>
              <a:t>32</a:t>
            </a:fld>
            <a:endParaRPr lang="en-US" dirty="0"/>
          </a:p>
        </p:txBody>
      </p:sp>
    </p:spTree>
    <p:extLst>
      <p:ext uri="{BB962C8B-B14F-4D97-AF65-F5344CB8AC3E}">
        <p14:creationId xmlns:p14="http://schemas.microsoft.com/office/powerpoint/2010/main" val="1812562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3" name="Slide Number Placeholder 2">
            <a:extLst>
              <a:ext uri="{FF2B5EF4-FFF2-40B4-BE49-F238E27FC236}">
                <a16:creationId xmlns:a16="http://schemas.microsoft.com/office/drawing/2014/main" id="{BF01794C-47F4-A199-E1A6-A2A8FE5A4AD3}"/>
              </a:ext>
            </a:extLst>
          </p:cNvPr>
          <p:cNvSpPr>
            <a:spLocks noGrp="1"/>
          </p:cNvSpPr>
          <p:nvPr>
            <p:ph type="sldNum" sz="quarter" idx="12"/>
          </p:nvPr>
        </p:nvSpPr>
        <p:spPr/>
        <p:txBody>
          <a:bodyPr/>
          <a:lstStyle/>
          <a:p>
            <a:fld id="{50021088-4A68-45C2-A789-B57BB525981C}" type="slidenum">
              <a:rPr lang="en-US" smtClean="0"/>
              <a:pPr/>
              <a:t>33</a:t>
            </a:fld>
            <a:endParaRPr lang="en-US" dirty="0"/>
          </a:p>
        </p:txBody>
      </p:sp>
      <p:pic>
        <p:nvPicPr>
          <p:cNvPr id="5" name="Picture 4" descr="A person standing next to a question mark&#10;&#10;Description automatically generated">
            <a:extLst>
              <a:ext uri="{FF2B5EF4-FFF2-40B4-BE49-F238E27FC236}">
                <a16:creationId xmlns:a16="http://schemas.microsoft.com/office/drawing/2014/main" id="{A2834CE9-3C73-A659-DB96-985623694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074" y="1371600"/>
            <a:ext cx="4415852" cy="3156644"/>
          </a:xfrm>
          <a:prstGeom prst="rect">
            <a:avLst/>
          </a:prstGeom>
        </p:spPr>
      </p:pic>
      <p:sp>
        <p:nvSpPr>
          <p:cNvPr id="6" name="TextBox 5">
            <a:extLst>
              <a:ext uri="{FF2B5EF4-FFF2-40B4-BE49-F238E27FC236}">
                <a16:creationId xmlns:a16="http://schemas.microsoft.com/office/drawing/2014/main" id="{7E505C09-7202-A7AE-35CC-63496B970196}"/>
              </a:ext>
            </a:extLst>
          </p:cNvPr>
          <p:cNvSpPr txBox="1"/>
          <p:nvPr/>
        </p:nvSpPr>
        <p:spPr>
          <a:xfrm>
            <a:off x="4940300" y="4693800"/>
            <a:ext cx="22098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4"/>
              </a:rPr>
              <a:t>Mohamed Hassan</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5"/>
              </a:rPr>
              <a:t>Pixabay</a:t>
            </a:r>
            <a:endParaRPr lang="en-US" sz="800" dirty="0"/>
          </a:p>
        </p:txBody>
      </p:sp>
    </p:spTree>
    <p:extLst>
      <p:ext uri="{BB962C8B-B14F-4D97-AF65-F5344CB8AC3E}">
        <p14:creationId xmlns:p14="http://schemas.microsoft.com/office/powerpoint/2010/main" val="3871884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6"/>
            <a:ext cx="7062537" cy="830997"/>
          </a:xfrm>
          <a:prstGeom prst="rect">
            <a:avLst/>
          </a:prstGeom>
          <a:noFill/>
        </p:spPr>
        <p:txBody>
          <a:bodyPr wrap="square">
            <a:spAutoFit/>
          </a:bodyPr>
          <a:lstStyle/>
          <a:p>
            <a:r>
              <a:rPr lang="en-US" sz="2400" b="1" u="sng" dirty="0"/>
              <a:t>The HIMS PROCESS </a:t>
            </a:r>
          </a:p>
          <a:p>
            <a:pPr lvl="1"/>
            <a:endParaRPr lang="en-US" sz="2400" dirty="0"/>
          </a:p>
        </p:txBody>
      </p:sp>
      <p:sp>
        <p:nvSpPr>
          <p:cNvPr id="2" name="Slide Number Placeholder 1">
            <a:extLst>
              <a:ext uri="{FF2B5EF4-FFF2-40B4-BE49-F238E27FC236}">
                <a16:creationId xmlns:a16="http://schemas.microsoft.com/office/drawing/2014/main" id="{7FEF3D94-342A-BB17-D60F-5197EE27EBE3}"/>
              </a:ext>
            </a:extLst>
          </p:cNvPr>
          <p:cNvSpPr>
            <a:spLocks noGrp="1"/>
          </p:cNvSpPr>
          <p:nvPr>
            <p:ph type="sldNum" sz="quarter" idx="12"/>
          </p:nvPr>
        </p:nvSpPr>
        <p:spPr/>
        <p:txBody>
          <a:bodyPr/>
          <a:lstStyle/>
          <a:p>
            <a:fld id="{50021088-4A68-45C2-A789-B57BB525981C}" type="slidenum">
              <a:rPr lang="en-US" smtClean="0"/>
              <a:pPr/>
              <a:t>34</a:t>
            </a:fld>
            <a:endParaRPr lang="en-US" dirty="0"/>
          </a:p>
        </p:txBody>
      </p:sp>
    </p:spTree>
    <p:extLst>
      <p:ext uri="{BB962C8B-B14F-4D97-AF65-F5344CB8AC3E}">
        <p14:creationId xmlns:p14="http://schemas.microsoft.com/office/powerpoint/2010/main" val="2461356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6"/>
            <a:ext cx="7062537" cy="1200329"/>
          </a:xfrm>
          <a:prstGeom prst="rect">
            <a:avLst/>
          </a:prstGeom>
          <a:noFill/>
        </p:spPr>
        <p:txBody>
          <a:bodyPr wrap="square">
            <a:spAutoFit/>
          </a:bodyPr>
          <a:lstStyle/>
          <a:p>
            <a:r>
              <a:rPr lang="en-US" sz="2400" b="1" u="sng" dirty="0"/>
              <a:t>The HIMS PROCESS </a:t>
            </a:r>
          </a:p>
          <a:p>
            <a:pPr lvl="1"/>
            <a:r>
              <a:rPr lang="en-US" sz="2400" b="1" dirty="0">
                <a:solidFill>
                  <a:srgbClr val="0070C0"/>
                </a:solidFill>
              </a:rPr>
              <a:t>Identification / Evaluation</a:t>
            </a:r>
          </a:p>
          <a:p>
            <a:pPr lvl="1"/>
            <a:endParaRPr lang="en-US" sz="2400" dirty="0"/>
          </a:p>
        </p:txBody>
      </p:sp>
      <p:sp>
        <p:nvSpPr>
          <p:cNvPr id="2" name="Slide Number Placeholder 1">
            <a:extLst>
              <a:ext uri="{FF2B5EF4-FFF2-40B4-BE49-F238E27FC236}">
                <a16:creationId xmlns:a16="http://schemas.microsoft.com/office/drawing/2014/main" id="{5E20757B-709F-D76D-CD8C-2570B16C9F09}"/>
              </a:ext>
            </a:extLst>
          </p:cNvPr>
          <p:cNvSpPr>
            <a:spLocks noGrp="1"/>
          </p:cNvSpPr>
          <p:nvPr>
            <p:ph type="sldNum" sz="quarter" idx="12"/>
          </p:nvPr>
        </p:nvSpPr>
        <p:spPr/>
        <p:txBody>
          <a:bodyPr/>
          <a:lstStyle/>
          <a:p>
            <a:fld id="{50021088-4A68-45C2-A789-B57BB525981C}" type="slidenum">
              <a:rPr lang="en-US" smtClean="0"/>
              <a:pPr/>
              <a:t>35</a:t>
            </a:fld>
            <a:endParaRPr lang="en-US" dirty="0"/>
          </a:p>
        </p:txBody>
      </p:sp>
      <p:sp>
        <p:nvSpPr>
          <p:cNvPr id="6" name="TextBox 5">
            <a:extLst>
              <a:ext uri="{FF2B5EF4-FFF2-40B4-BE49-F238E27FC236}">
                <a16:creationId xmlns:a16="http://schemas.microsoft.com/office/drawing/2014/main" id="{26F93314-E44D-34DF-056F-E4343EEC750E}"/>
              </a:ext>
            </a:extLst>
          </p:cNvPr>
          <p:cNvSpPr txBox="1"/>
          <p:nvPr/>
        </p:nvSpPr>
        <p:spPr>
          <a:xfrm>
            <a:off x="8281484" y="4876800"/>
            <a:ext cx="1448729" cy="215444"/>
          </a:xfrm>
          <a:prstGeom prst="rect">
            <a:avLst/>
          </a:prstGeom>
          <a:noFill/>
        </p:spPr>
        <p:txBody>
          <a:bodyPr wrap="square">
            <a:spAutoFit/>
          </a:bodyPr>
          <a:lstStyle/>
          <a:p>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Jan</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8" name="Picture 7" descr="A green id card with a red clip&#10;&#10;Description automatically generated">
            <a:extLst>
              <a:ext uri="{FF2B5EF4-FFF2-40B4-BE49-F238E27FC236}">
                <a16:creationId xmlns:a16="http://schemas.microsoft.com/office/drawing/2014/main" id="{B42223EA-9A78-1B51-AD28-8D4EF5135D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449" y="1587044"/>
            <a:ext cx="4114800" cy="4114800"/>
          </a:xfrm>
          <a:prstGeom prst="rect">
            <a:avLst/>
          </a:prstGeom>
        </p:spPr>
      </p:pic>
    </p:spTree>
    <p:extLst>
      <p:ext uri="{BB962C8B-B14F-4D97-AF65-F5344CB8AC3E}">
        <p14:creationId xmlns:p14="http://schemas.microsoft.com/office/powerpoint/2010/main" val="2469254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61CBAB-BD69-45FD-8ED8-0230717FAA57}"/>
              </a:ext>
            </a:extLst>
          </p:cNvPr>
          <p:cNvSpPr>
            <a:spLocks noGrp="1"/>
          </p:cNvSpPr>
          <p:nvPr>
            <p:ph idx="1"/>
          </p:nvPr>
        </p:nvSpPr>
        <p:spPr/>
        <p:txBody>
          <a:bodyPr>
            <a:noAutofit/>
          </a:bodyPr>
          <a:lstStyle/>
          <a:p>
            <a:pPr marL="0" indent="0">
              <a:buNone/>
            </a:pPr>
            <a:r>
              <a:rPr lang="en-US" dirty="0"/>
              <a:t>    Who has the alcohol problem?</a:t>
            </a:r>
          </a:p>
        </p:txBody>
      </p:sp>
      <p:sp>
        <p:nvSpPr>
          <p:cNvPr id="4" name="Title 3"/>
          <p:cNvSpPr>
            <a:spLocks noGrp="1"/>
          </p:cNvSpPr>
          <p:nvPr>
            <p:ph type="title"/>
          </p:nvPr>
        </p:nvSpPr>
        <p:spPr/>
        <p:txBody>
          <a:bodyPr anchor="t">
            <a:noAutofit/>
          </a:bodyPr>
          <a:lstStyle/>
          <a:p>
            <a:pPr algn="ctr"/>
            <a:r>
              <a:rPr lang="en-US" sz="4800" dirty="0"/>
              <a:t>Identification / Evaluation</a:t>
            </a:r>
          </a:p>
        </p:txBody>
      </p:sp>
      <p:sp>
        <p:nvSpPr>
          <p:cNvPr id="2" name="Slide Number Placeholder 1">
            <a:extLst>
              <a:ext uri="{FF2B5EF4-FFF2-40B4-BE49-F238E27FC236}">
                <a16:creationId xmlns:a16="http://schemas.microsoft.com/office/drawing/2014/main" id="{A056FD49-A359-6484-6E7F-97C252D7877D}"/>
              </a:ext>
            </a:extLst>
          </p:cNvPr>
          <p:cNvSpPr>
            <a:spLocks noGrp="1"/>
          </p:cNvSpPr>
          <p:nvPr>
            <p:ph type="sldNum" sz="quarter" idx="12"/>
          </p:nvPr>
        </p:nvSpPr>
        <p:spPr/>
        <p:txBody>
          <a:bodyPr/>
          <a:lstStyle/>
          <a:p>
            <a:fld id="{50021088-4A68-45C2-A789-B57BB525981C}" type="slidenum">
              <a:rPr lang="en-US" smtClean="0"/>
              <a:pPr/>
              <a:t>36</a:t>
            </a:fld>
            <a:endParaRPr lang="en-US" dirty="0"/>
          </a:p>
        </p:txBody>
      </p:sp>
      <p:sp>
        <p:nvSpPr>
          <p:cNvPr id="6" name="TextBox 5">
            <a:extLst>
              <a:ext uri="{FF2B5EF4-FFF2-40B4-BE49-F238E27FC236}">
                <a16:creationId xmlns:a16="http://schemas.microsoft.com/office/drawing/2014/main" id="{DAF0052B-4F25-454F-7AE6-DF50BEE3CF54}"/>
              </a:ext>
            </a:extLst>
          </p:cNvPr>
          <p:cNvSpPr txBox="1"/>
          <p:nvPr/>
        </p:nvSpPr>
        <p:spPr>
          <a:xfrm>
            <a:off x="9082872" y="5932889"/>
            <a:ext cx="2020646"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err="1">
                <a:solidFill>
                  <a:srgbClr val="191B26"/>
                </a:solidFill>
                <a:effectLst/>
                <a:latin typeface="Open Sans" panose="020B0606030504020204" pitchFamily="34" charset="0"/>
                <a:hlinkClick r:id="rId3"/>
              </a:rPr>
              <a:t>methodshop</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sp>
        <p:nvSpPr>
          <p:cNvPr id="7" name="TextBox 6">
            <a:extLst>
              <a:ext uri="{FF2B5EF4-FFF2-40B4-BE49-F238E27FC236}">
                <a16:creationId xmlns:a16="http://schemas.microsoft.com/office/drawing/2014/main" id="{5ACEB1E7-7F7A-ABA3-563B-62CC9971B37A}"/>
              </a:ext>
            </a:extLst>
          </p:cNvPr>
          <p:cNvSpPr txBox="1"/>
          <p:nvPr/>
        </p:nvSpPr>
        <p:spPr>
          <a:xfrm>
            <a:off x="9595463" y="3393667"/>
            <a:ext cx="22860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err="1">
                <a:solidFill>
                  <a:srgbClr val="191B26"/>
                </a:solidFill>
                <a:effectLst/>
                <a:latin typeface="Open Sans" panose="020B0606030504020204" pitchFamily="34" charset="0"/>
                <a:hlinkClick r:id="rId5"/>
              </a:rPr>
              <a:t>OpenClipart</a:t>
            </a:r>
            <a:r>
              <a:rPr lang="en-US" sz="800" b="0" i="0" u="sng" dirty="0">
                <a:solidFill>
                  <a:srgbClr val="191B26"/>
                </a:solidFill>
                <a:effectLst/>
                <a:latin typeface="Open Sans" panose="020B0606030504020204" pitchFamily="34" charset="0"/>
                <a:hlinkClick r:id="rId5"/>
              </a:rPr>
              <a:t>-Vectors</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6"/>
              </a:rPr>
              <a:t>Pixabay</a:t>
            </a:r>
            <a:endParaRPr lang="en-US" sz="800" dirty="0"/>
          </a:p>
        </p:txBody>
      </p:sp>
      <p:pic>
        <p:nvPicPr>
          <p:cNvPr id="11" name="Picture 10" descr="A person in a green jumpsuit&#10;&#10;Description automatically generated">
            <a:extLst>
              <a:ext uri="{FF2B5EF4-FFF2-40B4-BE49-F238E27FC236}">
                <a16:creationId xmlns:a16="http://schemas.microsoft.com/office/drawing/2014/main" id="{74001998-26E5-7CE0-1B31-F403996B1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0726" y="229386"/>
            <a:ext cx="1535474" cy="3070948"/>
          </a:xfrm>
          <a:prstGeom prst="rect">
            <a:avLst/>
          </a:prstGeom>
        </p:spPr>
      </p:pic>
      <p:pic>
        <p:nvPicPr>
          <p:cNvPr id="15" name="Picture 14" descr="A person in uniform standing in front of a plane&#10;&#10;Description automatically generated">
            <a:extLst>
              <a:ext uri="{FF2B5EF4-FFF2-40B4-BE49-F238E27FC236}">
                <a16:creationId xmlns:a16="http://schemas.microsoft.com/office/drawing/2014/main" id="{5D4905AA-2FB8-6817-801E-FC32E8398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0222" y="3864725"/>
            <a:ext cx="3620846" cy="2031069"/>
          </a:xfrm>
          <a:prstGeom prst="rect">
            <a:avLst/>
          </a:prstGeom>
        </p:spPr>
      </p:pic>
      <p:pic>
        <p:nvPicPr>
          <p:cNvPr id="19" name="Picture 18" descr="A person wearing a blue shirt and hat&#10;&#10;Description automatically generated">
            <a:extLst>
              <a:ext uri="{FF2B5EF4-FFF2-40B4-BE49-F238E27FC236}">
                <a16:creationId xmlns:a16="http://schemas.microsoft.com/office/drawing/2014/main" id="{413CE46D-94C5-D9FF-29E5-2E3742ED5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3372" y="1708708"/>
            <a:ext cx="2111450" cy="3175538"/>
          </a:xfrm>
          <a:prstGeom prst="rect">
            <a:avLst/>
          </a:prstGeom>
        </p:spPr>
      </p:pic>
      <p:sp>
        <p:nvSpPr>
          <p:cNvPr id="20" name="TextBox 19">
            <a:extLst>
              <a:ext uri="{FF2B5EF4-FFF2-40B4-BE49-F238E27FC236}">
                <a16:creationId xmlns:a16="http://schemas.microsoft.com/office/drawing/2014/main" id="{90E899B2-9BB9-ED34-6F32-11C28B5B62A1}"/>
              </a:ext>
            </a:extLst>
          </p:cNvPr>
          <p:cNvSpPr txBox="1"/>
          <p:nvPr/>
        </p:nvSpPr>
        <p:spPr>
          <a:xfrm>
            <a:off x="5630429" y="5939353"/>
            <a:ext cx="2677336" cy="215444"/>
          </a:xfrm>
          <a:prstGeom prst="rect">
            <a:avLst/>
          </a:prstGeom>
          <a:noFill/>
        </p:spPr>
        <p:txBody>
          <a:bodyPr wrap="none" rtlCol="0">
            <a:spAutoFit/>
          </a:bodyPr>
          <a:lstStyle/>
          <a:p>
            <a:r>
              <a:rPr lang="en-US" sz="800" dirty="0"/>
              <a:t>Freeimages.com/photo/portrait-of-airline-pilot-2068794</a:t>
            </a:r>
          </a:p>
        </p:txBody>
      </p:sp>
      <p:sp>
        <p:nvSpPr>
          <p:cNvPr id="21" name="TextBox 20">
            <a:extLst>
              <a:ext uri="{FF2B5EF4-FFF2-40B4-BE49-F238E27FC236}">
                <a16:creationId xmlns:a16="http://schemas.microsoft.com/office/drawing/2014/main" id="{B915B28D-2BD5-F093-439E-2EF42A8AA3AB}"/>
              </a:ext>
            </a:extLst>
          </p:cNvPr>
          <p:cNvSpPr txBox="1"/>
          <p:nvPr/>
        </p:nvSpPr>
        <p:spPr>
          <a:xfrm>
            <a:off x="1600383" y="5967982"/>
            <a:ext cx="2183611" cy="215444"/>
          </a:xfrm>
          <a:prstGeom prst="rect">
            <a:avLst/>
          </a:prstGeom>
          <a:noFill/>
        </p:spPr>
        <p:txBody>
          <a:bodyPr wrap="none" rtlCol="0">
            <a:spAutoFit/>
          </a:bodyPr>
          <a:lstStyle/>
          <a:p>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10"/>
              </a:rPr>
              <a:t>Mohamed Hassan</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11"/>
              </a:rPr>
              <a:t>Pixabay</a:t>
            </a:r>
            <a:endParaRPr lang="en-US" sz="800" dirty="0"/>
          </a:p>
        </p:txBody>
      </p:sp>
      <p:pic>
        <p:nvPicPr>
          <p:cNvPr id="23" name="Picture 22" descr="A person in uniform saluting&#10;&#10;Description automatically generated">
            <a:extLst>
              <a:ext uri="{FF2B5EF4-FFF2-40B4-BE49-F238E27FC236}">
                <a16:creationId xmlns:a16="http://schemas.microsoft.com/office/drawing/2014/main" id="{5907FC4A-8546-C1B4-2BAB-C7473AC6BE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2598" y="1828800"/>
            <a:ext cx="4139182" cy="4139182"/>
          </a:xfrm>
          <a:prstGeom prst="rect">
            <a:avLst/>
          </a:prstGeom>
        </p:spPr>
      </p:pic>
    </p:spTree>
    <p:extLst>
      <p:ext uri="{BB962C8B-B14F-4D97-AF65-F5344CB8AC3E}">
        <p14:creationId xmlns:p14="http://schemas.microsoft.com/office/powerpoint/2010/main" val="3354625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p:txBody>
          <a:bodyPr>
            <a:normAutofit/>
          </a:bodyPr>
          <a:lstStyle/>
          <a:p>
            <a:pPr marL="457200" lvl="1" indent="0">
              <a:buNone/>
            </a:pPr>
            <a:r>
              <a:rPr lang="en-US" sz="2100" dirty="0"/>
              <a:t>1.  Does your drinking / using cause problems?</a:t>
            </a:r>
            <a:endParaRPr lang="is-IS" sz="2100" dirty="0"/>
          </a:p>
          <a:p>
            <a:pPr marL="914400" lvl="2" indent="0">
              <a:buNone/>
            </a:pPr>
            <a:r>
              <a:rPr lang="is-IS" sz="2100" dirty="0"/>
              <a:t>-Legal</a:t>
            </a:r>
          </a:p>
          <a:p>
            <a:pPr marL="914400" lvl="2" indent="0">
              <a:buNone/>
            </a:pPr>
            <a:r>
              <a:rPr lang="is-IS" sz="2100" dirty="0"/>
              <a:t>-Relationship</a:t>
            </a:r>
          </a:p>
          <a:p>
            <a:pPr marL="914400" lvl="2" indent="0">
              <a:buNone/>
            </a:pPr>
            <a:r>
              <a:rPr lang="is-IS" sz="2100" dirty="0"/>
              <a:t>-Employment</a:t>
            </a:r>
          </a:p>
          <a:p>
            <a:pPr lvl="2"/>
            <a:endParaRPr lang="is-IS" sz="2100" dirty="0"/>
          </a:p>
          <a:p>
            <a:pPr marL="0" indent="0">
              <a:buNone/>
            </a:pPr>
            <a:r>
              <a:rPr lang="is-IS" sz="2100" dirty="0"/>
              <a:t>      </a:t>
            </a:r>
            <a:r>
              <a:rPr lang="is-IS" sz="2100" dirty="0">
                <a:solidFill>
                  <a:srgbClr val="464646"/>
                </a:solidFill>
              </a:rPr>
              <a:t>      </a:t>
            </a:r>
            <a:endParaRPr lang="en-US" dirty="0"/>
          </a:p>
        </p:txBody>
      </p:sp>
      <p:sp>
        <p:nvSpPr>
          <p:cNvPr id="4" name="Title 3"/>
          <p:cNvSpPr>
            <a:spLocks noGrp="1"/>
          </p:cNvSpPr>
          <p:nvPr>
            <p:ph type="title"/>
          </p:nvPr>
        </p:nvSpPr>
        <p:spPr/>
        <p:txBody>
          <a:bodyPr anchor="t">
            <a:noAutofit/>
          </a:bodyPr>
          <a:lstStyle/>
          <a:p>
            <a:pPr algn="ctr"/>
            <a:r>
              <a:rPr lang="en-US" sz="4800" dirty="0"/>
              <a:t>Identification / Evaluation</a:t>
            </a:r>
          </a:p>
        </p:txBody>
      </p:sp>
      <p:sp>
        <p:nvSpPr>
          <p:cNvPr id="5" name="TextBox 4">
            <a:extLst>
              <a:ext uri="{FF2B5EF4-FFF2-40B4-BE49-F238E27FC236}">
                <a16:creationId xmlns:a16="http://schemas.microsoft.com/office/drawing/2014/main" id="{B5450D85-6FF2-5B48-D6FE-C359A89383A4}"/>
              </a:ext>
            </a:extLst>
          </p:cNvPr>
          <p:cNvSpPr txBox="1"/>
          <p:nvPr/>
        </p:nvSpPr>
        <p:spPr>
          <a:xfrm>
            <a:off x="8686800" y="4334440"/>
            <a:ext cx="1600200" cy="215444"/>
          </a:xfrm>
          <a:prstGeom prst="rect">
            <a:avLst/>
          </a:prstGeom>
          <a:noFill/>
        </p:spPr>
        <p:txBody>
          <a:bodyPr wrap="square">
            <a:spAutoFit/>
          </a:bodyPr>
          <a:lstStyle/>
          <a:p>
            <a:pPr algn="ctr"/>
            <a:r>
              <a:rPr lang="en-US" sz="800" dirty="0"/>
              <a:t>Image by </a:t>
            </a:r>
            <a:r>
              <a:rPr lang="en-US" sz="800" dirty="0" err="1">
                <a:hlinkClick r:id="rId3"/>
              </a:rPr>
              <a:t>fsHH</a:t>
            </a:r>
            <a:r>
              <a:rPr lang="en-US" sz="800" dirty="0"/>
              <a:t> from </a:t>
            </a:r>
            <a:r>
              <a:rPr lang="en-US" sz="800" dirty="0" err="1">
                <a:hlinkClick r:id="rId4"/>
              </a:rPr>
              <a:t>Pixabay</a:t>
            </a:r>
            <a:endParaRPr lang="en-US" sz="800" dirty="0"/>
          </a:p>
        </p:txBody>
      </p:sp>
      <p:pic>
        <p:nvPicPr>
          <p:cNvPr id="6" name="Picture 5">
            <a:extLst>
              <a:ext uri="{FF2B5EF4-FFF2-40B4-BE49-F238E27FC236}">
                <a16:creationId xmlns:a16="http://schemas.microsoft.com/office/drawing/2014/main" id="{1CD5F065-D4CC-FFA7-B2C8-20C395F36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972235"/>
            <a:ext cx="3429000" cy="2286000"/>
          </a:xfrm>
          <a:prstGeom prst="rect">
            <a:avLst/>
          </a:prstGeom>
        </p:spPr>
      </p:pic>
      <p:sp>
        <p:nvSpPr>
          <p:cNvPr id="2" name="Slide Number Placeholder 1">
            <a:extLst>
              <a:ext uri="{FF2B5EF4-FFF2-40B4-BE49-F238E27FC236}">
                <a16:creationId xmlns:a16="http://schemas.microsoft.com/office/drawing/2014/main" id="{F377378E-F8C0-5033-2CF7-B31D00170915}"/>
              </a:ext>
            </a:extLst>
          </p:cNvPr>
          <p:cNvSpPr>
            <a:spLocks noGrp="1"/>
          </p:cNvSpPr>
          <p:nvPr>
            <p:ph type="sldNum" sz="quarter" idx="12"/>
          </p:nvPr>
        </p:nvSpPr>
        <p:spPr/>
        <p:txBody>
          <a:bodyPr/>
          <a:lstStyle/>
          <a:p>
            <a:fld id="{50021088-4A68-45C2-A789-B57BB525981C}" type="slidenum">
              <a:rPr lang="en-US" smtClean="0"/>
              <a:pPr/>
              <a:t>37</a:t>
            </a:fld>
            <a:endParaRPr lang="en-US" dirty="0"/>
          </a:p>
        </p:txBody>
      </p:sp>
    </p:spTree>
    <p:extLst>
      <p:ext uri="{BB962C8B-B14F-4D97-AF65-F5344CB8AC3E}">
        <p14:creationId xmlns:p14="http://schemas.microsoft.com/office/powerpoint/2010/main" val="2225630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p:txBody>
          <a:bodyPr>
            <a:normAutofit/>
          </a:bodyPr>
          <a:lstStyle/>
          <a:p>
            <a:pPr marL="457200" lvl="1" indent="0">
              <a:buNone/>
            </a:pPr>
            <a:r>
              <a:rPr lang="en-US" sz="2100" dirty="0"/>
              <a:t>1.  Does your drinking / using cause problems?</a:t>
            </a:r>
            <a:endParaRPr lang="is-IS" sz="2100" dirty="0"/>
          </a:p>
          <a:p>
            <a:pPr marL="914400" lvl="2" indent="0">
              <a:buNone/>
            </a:pPr>
            <a:r>
              <a:rPr lang="is-IS" sz="2100" dirty="0"/>
              <a:t>-Legal</a:t>
            </a:r>
          </a:p>
          <a:p>
            <a:pPr marL="914400" lvl="2" indent="0">
              <a:buNone/>
            </a:pPr>
            <a:r>
              <a:rPr lang="is-IS" sz="2100" dirty="0"/>
              <a:t>-Relationship</a:t>
            </a:r>
          </a:p>
          <a:p>
            <a:pPr marL="914400" lvl="2" indent="0">
              <a:buNone/>
            </a:pPr>
            <a:r>
              <a:rPr lang="is-IS" sz="2100" dirty="0"/>
              <a:t>-Employment</a:t>
            </a:r>
          </a:p>
          <a:p>
            <a:pPr lvl="2"/>
            <a:endParaRPr lang="is-IS" sz="2100" dirty="0"/>
          </a:p>
          <a:p>
            <a:pPr marL="0" indent="0">
              <a:buNone/>
            </a:pPr>
            <a:r>
              <a:rPr lang="is-IS" sz="2100" dirty="0"/>
              <a:t>      2.  Can you predict how many drinks you will have and what </a:t>
            </a:r>
          </a:p>
          <a:p>
            <a:pPr marL="0" indent="0">
              <a:buNone/>
            </a:pPr>
            <a:r>
              <a:rPr lang="is-IS" sz="2100" dirty="0"/>
              <a:t>            will happen once you start drinking / using?</a:t>
            </a:r>
          </a:p>
          <a:p>
            <a:pPr marL="0" indent="0">
              <a:buNone/>
            </a:pPr>
            <a:r>
              <a:rPr lang="is-IS" sz="2100" dirty="0">
                <a:solidFill>
                  <a:srgbClr val="464646"/>
                </a:solidFill>
              </a:rPr>
              <a:t>   </a:t>
            </a:r>
          </a:p>
          <a:p>
            <a:endParaRPr lang="en-US" dirty="0"/>
          </a:p>
        </p:txBody>
      </p:sp>
      <p:sp>
        <p:nvSpPr>
          <p:cNvPr id="4" name="Title 3"/>
          <p:cNvSpPr>
            <a:spLocks noGrp="1"/>
          </p:cNvSpPr>
          <p:nvPr>
            <p:ph type="title"/>
          </p:nvPr>
        </p:nvSpPr>
        <p:spPr/>
        <p:txBody>
          <a:bodyPr anchor="t">
            <a:noAutofit/>
          </a:bodyPr>
          <a:lstStyle/>
          <a:p>
            <a:pPr algn="ctr"/>
            <a:r>
              <a:rPr lang="en-US" sz="4800" dirty="0"/>
              <a:t>Identification / Evaluation</a:t>
            </a:r>
          </a:p>
        </p:txBody>
      </p:sp>
      <p:sp>
        <p:nvSpPr>
          <p:cNvPr id="2" name="TextBox 1">
            <a:extLst>
              <a:ext uri="{FF2B5EF4-FFF2-40B4-BE49-F238E27FC236}">
                <a16:creationId xmlns:a16="http://schemas.microsoft.com/office/drawing/2014/main" id="{A04517D9-1491-EB65-6223-F5E59A7ABE06}"/>
              </a:ext>
            </a:extLst>
          </p:cNvPr>
          <p:cNvSpPr txBox="1"/>
          <p:nvPr/>
        </p:nvSpPr>
        <p:spPr>
          <a:xfrm>
            <a:off x="9296400" y="3429010"/>
            <a:ext cx="1600200" cy="215444"/>
          </a:xfrm>
          <a:prstGeom prst="rect">
            <a:avLst/>
          </a:prstGeom>
          <a:noFill/>
        </p:spPr>
        <p:txBody>
          <a:bodyPr wrap="square">
            <a:spAutoFit/>
          </a:bodyPr>
          <a:lstStyle/>
          <a:p>
            <a:pPr algn="ctr"/>
            <a:r>
              <a:rPr lang="en-US" sz="800" dirty="0"/>
              <a:t>Image by </a:t>
            </a:r>
            <a:r>
              <a:rPr lang="en-US" sz="800" dirty="0" err="1">
                <a:hlinkClick r:id="rId3"/>
              </a:rPr>
              <a:t>fsHH</a:t>
            </a:r>
            <a:r>
              <a:rPr lang="en-US" sz="800" dirty="0"/>
              <a:t> from </a:t>
            </a:r>
            <a:r>
              <a:rPr lang="en-US" sz="800" dirty="0" err="1">
                <a:hlinkClick r:id="rId4"/>
              </a:rPr>
              <a:t>Pixabay</a:t>
            </a:r>
            <a:endParaRPr lang="en-US" sz="800" dirty="0"/>
          </a:p>
        </p:txBody>
      </p:sp>
      <p:pic>
        <p:nvPicPr>
          <p:cNvPr id="5" name="Picture 4">
            <a:extLst>
              <a:ext uri="{FF2B5EF4-FFF2-40B4-BE49-F238E27FC236}">
                <a16:creationId xmlns:a16="http://schemas.microsoft.com/office/drawing/2014/main" id="{33A664AB-4E7B-4B59-FD31-23D0E5E6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0" y="1066805"/>
            <a:ext cx="3429000" cy="2286000"/>
          </a:xfrm>
          <a:prstGeom prst="rect">
            <a:avLst/>
          </a:prstGeom>
        </p:spPr>
      </p:pic>
      <p:sp>
        <p:nvSpPr>
          <p:cNvPr id="6" name="Slide Number Placeholder 5">
            <a:extLst>
              <a:ext uri="{FF2B5EF4-FFF2-40B4-BE49-F238E27FC236}">
                <a16:creationId xmlns:a16="http://schemas.microsoft.com/office/drawing/2014/main" id="{B3CCB647-9E37-6476-6677-E9B5E8730D3E}"/>
              </a:ext>
            </a:extLst>
          </p:cNvPr>
          <p:cNvSpPr>
            <a:spLocks noGrp="1"/>
          </p:cNvSpPr>
          <p:nvPr>
            <p:ph type="sldNum" sz="quarter" idx="12"/>
          </p:nvPr>
        </p:nvSpPr>
        <p:spPr/>
        <p:txBody>
          <a:bodyPr/>
          <a:lstStyle/>
          <a:p>
            <a:fld id="{50021088-4A68-45C2-A789-B57BB525981C}" type="slidenum">
              <a:rPr lang="en-US" smtClean="0"/>
              <a:pPr/>
              <a:t>38</a:t>
            </a:fld>
            <a:endParaRPr lang="en-US" dirty="0"/>
          </a:p>
        </p:txBody>
      </p:sp>
    </p:spTree>
    <p:extLst>
      <p:ext uri="{BB962C8B-B14F-4D97-AF65-F5344CB8AC3E}">
        <p14:creationId xmlns:p14="http://schemas.microsoft.com/office/powerpoint/2010/main" val="846084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508000" y="1289063"/>
            <a:ext cx="11074400" cy="4837105"/>
          </a:xfrm>
        </p:spPr>
        <p:txBody>
          <a:bodyPr>
            <a:normAutofit/>
          </a:bodyPr>
          <a:lstStyle/>
          <a:p>
            <a:pPr marL="457200" lvl="1" indent="0">
              <a:buNone/>
            </a:pPr>
            <a:r>
              <a:rPr lang="en-US" sz="2100" dirty="0"/>
              <a:t>1.  Does your drinking / using cause problems?</a:t>
            </a:r>
            <a:endParaRPr lang="is-IS" sz="2100" dirty="0"/>
          </a:p>
          <a:p>
            <a:pPr marL="914400" lvl="2" indent="0">
              <a:buNone/>
            </a:pPr>
            <a:r>
              <a:rPr lang="is-IS" sz="2100" dirty="0"/>
              <a:t>-Legal</a:t>
            </a:r>
          </a:p>
          <a:p>
            <a:pPr marL="914400" lvl="2" indent="0">
              <a:buNone/>
            </a:pPr>
            <a:r>
              <a:rPr lang="is-IS" sz="2100" dirty="0"/>
              <a:t>-Relationship</a:t>
            </a:r>
          </a:p>
          <a:p>
            <a:pPr marL="914400" lvl="2" indent="0">
              <a:buNone/>
            </a:pPr>
            <a:r>
              <a:rPr lang="is-IS" sz="2100" dirty="0"/>
              <a:t>-Employment</a:t>
            </a:r>
          </a:p>
          <a:p>
            <a:pPr lvl="2"/>
            <a:endParaRPr lang="is-IS" sz="2100" dirty="0"/>
          </a:p>
          <a:p>
            <a:pPr marL="0" indent="0">
              <a:buNone/>
            </a:pPr>
            <a:r>
              <a:rPr lang="is-IS" sz="2100" dirty="0"/>
              <a:t>      2.  Can you predict how many drinks you will have and what</a:t>
            </a:r>
          </a:p>
          <a:p>
            <a:pPr marL="0" indent="0" algn="ctr">
              <a:buNone/>
            </a:pPr>
            <a:r>
              <a:rPr lang="is-IS" sz="2100" dirty="0"/>
              <a:t>         will happen once you start drinking / using?</a:t>
            </a:r>
          </a:p>
          <a:p>
            <a:pPr marL="0" indent="0">
              <a:buNone/>
            </a:pPr>
            <a:r>
              <a:rPr lang="is-IS" sz="2100" dirty="0">
                <a:solidFill>
                  <a:srgbClr val="464646"/>
                </a:solidFill>
              </a:rPr>
              <a:t>   </a:t>
            </a:r>
          </a:p>
          <a:p>
            <a:pPr marL="0" indent="0">
              <a:buNone/>
            </a:pPr>
            <a:r>
              <a:rPr lang="is-IS" sz="2100" dirty="0">
                <a:solidFill>
                  <a:srgbClr val="464646"/>
                </a:solidFill>
              </a:rPr>
              <a:t>      </a:t>
            </a:r>
            <a:r>
              <a:rPr lang="is-IS" sz="2100" dirty="0"/>
              <a:t>3.  Do you have to hide your drinking?</a:t>
            </a:r>
          </a:p>
          <a:p>
            <a:pPr marL="685800" lvl="2" indent="0">
              <a:buNone/>
            </a:pPr>
            <a:r>
              <a:rPr lang="is-IS" sz="2100" dirty="0"/>
              <a:t>Amounts, bottles, geograpically</a:t>
            </a:r>
          </a:p>
          <a:p>
            <a:pPr marL="0" indent="0">
              <a:buNone/>
            </a:pPr>
            <a:r>
              <a:rPr lang="is-IS" sz="2100" dirty="0"/>
              <a:t>		(Pre-drinking / Only had 2!)</a:t>
            </a:r>
          </a:p>
          <a:p>
            <a:endParaRPr lang="en-US" dirty="0"/>
          </a:p>
        </p:txBody>
      </p:sp>
      <p:sp>
        <p:nvSpPr>
          <p:cNvPr id="4" name="Title 3"/>
          <p:cNvSpPr>
            <a:spLocks noGrp="1"/>
          </p:cNvSpPr>
          <p:nvPr>
            <p:ph type="title"/>
          </p:nvPr>
        </p:nvSpPr>
        <p:spPr/>
        <p:txBody>
          <a:bodyPr anchor="t">
            <a:noAutofit/>
          </a:bodyPr>
          <a:lstStyle/>
          <a:p>
            <a:pPr algn="ctr"/>
            <a:r>
              <a:rPr lang="en-US" sz="4800" dirty="0"/>
              <a:t>Identification / Evaluation</a:t>
            </a:r>
          </a:p>
        </p:txBody>
      </p:sp>
      <p:sp>
        <p:nvSpPr>
          <p:cNvPr id="2" name="TextBox 1">
            <a:extLst>
              <a:ext uri="{FF2B5EF4-FFF2-40B4-BE49-F238E27FC236}">
                <a16:creationId xmlns:a16="http://schemas.microsoft.com/office/drawing/2014/main" id="{21E65CF6-9BBD-0305-B55F-3CD3FF89460D}"/>
              </a:ext>
            </a:extLst>
          </p:cNvPr>
          <p:cNvSpPr txBox="1"/>
          <p:nvPr/>
        </p:nvSpPr>
        <p:spPr>
          <a:xfrm>
            <a:off x="9182847" y="3505205"/>
            <a:ext cx="1600200" cy="215444"/>
          </a:xfrm>
          <a:prstGeom prst="rect">
            <a:avLst/>
          </a:prstGeom>
          <a:noFill/>
        </p:spPr>
        <p:txBody>
          <a:bodyPr wrap="square">
            <a:spAutoFit/>
          </a:bodyPr>
          <a:lstStyle/>
          <a:p>
            <a:pPr algn="ctr"/>
            <a:r>
              <a:rPr lang="en-US" sz="800" dirty="0"/>
              <a:t>Image by </a:t>
            </a:r>
            <a:r>
              <a:rPr lang="en-US" sz="800" dirty="0" err="1">
                <a:hlinkClick r:id="rId3"/>
              </a:rPr>
              <a:t>fsHH</a:t>
            </a:r>
            <a:r>
              <a:rPr lang="en-US" sz="800" dirty="0"/>
              <a:t> from </a:t>
            </a:r>
            <a:r>
              <a:rPr lang="en-US" sz="800" dirty="0" err="1">
                <a:hlinkClick r:id="rId4"/>
              </a:rPr>
              <a:t>Pixabay</a:t>
            </a:r>
            <a:endParaRPr lang="en-US" sz="800" dirty="0"/>
          </a:p>
        </p:txBody>
      </p:sp>
      <p:pic>
        <p:nvPicPr>
          <p:cNvPr id="5" name="Picture 4">
            <a:extLst>
              <a:ext uri="{FF2B5EF4-FFF2-40B4-BE49-F238E27FC236}">
                <a16:creationId xmlns:a16="http://schemas.microsoft.com/office/drawing/2014/main" id="{E434E488-4C3B-6F1C-D357-C2E3303A2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8447" y="1143000"/>
            <a:ext cx="3429000" cy="2286000"/>
          </a:xfrm>
          <a:prstGeom prst="rect">
            <a:avLst/>
          </a:prstGeom>
        </p:spPr>
      </p:pic>
      <p:sp>
        <p:nvSpPr>
          <p:cNvPr id="6" name="Slide Number Placeholder 5">
            <a:extLst>
              <a:ext uri="{FF2B5EF4-FFF2-40B4-BE49-F238E27FC236}">
                <a16:creationId xmlns:a16="http://schemas.microsoft.com/office/drawing/2014/main" id="{9B5D884B-CA8B-6E27-3DC7-43C9B6FFF1D1}"/>
              </a:ext>
            </a:extLst>
          </p:cNvPr>
          <p:cNvSpPr>
            <a:spLocks noGrp="1"/>
          </p:cNvSpPr>
          <p:nvPr>
            <p:ph type="sldNum" sz="quarter" idx="12"/>
          </p:nvPr>
        </p:nvSpPr>
        <p:spPr/>
        <p:txBody>
          <a:bodyPr/>
          <a:lstStyle/>
          <a:p>
            <a:fld id="{50021088-4A68-45C2-A789-B57BB525981C}" type="slidenum">
              <a:rPr lang="en-US" smtClean="0"/>
              <a:pPr/>
              <a:t>39</a:t>
            </a:fld>
            <a:endParaRPr lang="en-US" dirty="0"/>
          </a:p>
        </p:txBody>
      </p:sp>
    </p:spTree>
    <p:extLst>
      <p:ext uri="{BB962C8B-B14F-4D97-AF65-F5344CB8AC3E}">
        <p14:creationId xmlns:p14="http://schemas.microsoft.com/office/powerpoint/2010/main" val="3204715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457200" lvl="1" indent="0">
              <a:buNone/>
            </a:pPr>
            <a:r>
              <a:rPr lang="en-US" sz="3600" dirty="0"/>
              <a:t>-- Australia</a:t>
            </a:r>
          </a:p>
          <a:p>
            <a:pPr lvl="1"/>
            <a:r>
              <a:rPr lang="en-US" sz="3600" dirty="0"/>
              <a:t> Canada</a:t>
            </a:r>
          </a:p>
          <a:p>
            <a:pPr lvl="1"/>
            <a:r>
              <a:rPr lang="en-US" sz="3600" dirty="0"/>
              <a:t> Hong Kong</a:t>
            </a:r>
          </a:p>
          <a:p>
            <a:pPr lvl="1"/>
            <a:r>
              <a:rPr lang="en-US" sz="3600" dirty="0"/>
              <a:t> Japan</a:t>
            </a:r>
          </a:p>
          <a:p>
            <a:pPr lvl="1"/>
            <a:r>
              <a:rPr lang="en-US" sz="3600" dirty="0"/>
              <a:t> New Zealand</a:t>
            </a:r>
          </a:p>
          <a:p>
            <a:pPr lvl="1"/>
            <a:r>
              <a:rPr lang="en-US" sz="3600" dirty="0"/>
              <a:t> Pakistan</a:t>
            </a:r>
          </a:p>
          <a:p>
            <a:pPr lvl="1"/>
            <a:r>
              <a:rPr lang="en-US" sz="3600" dirty="0"/>
              <a:t> Puerto Rico (US)</a:t>
            </a:r>
          </a:p>
          <a:p>
            <a:pPr lvl="1"/>
            <a:r>
              <a:rPr lang="en-US" sz="3600" dirty="0"/>
              <a:t> South Africa</a:t>
            </a:r>
          </a:p>
          <a:p>
            <a:pPr lvl="1"/>
            <a:r>
              <a:rPr lang="en-US" sz="3600" dirty="0"/>
              <a:t> United Kingdom</a:t>
            </a:r>
          </a:p>
          <a:p>
            <a:pPr lvl="1"/>
            <a:r>
              <a:rPr lang="en-US" sz="3600" dirty="0"/>
              <a:t>US and NZ military</a:t>
            </a:r>
          </a:p>
          <a:p>
            <a:endParaRPr lang="en-US" dirty="0"/>
          </a:p>
        </p:txBody>
      </p:sp>
      <p:sp>
        <p:nvSpPr>
          <p:cNvPr id="3" name="Title 2"/>
          <p:cNvSpPr>
            <a:spLocks noGrp="1"/>
          </p:cNvSpPr>
          <p:nvPr>
            <p:ph type="title"/>
          </p:nvPr>
        </p:nvSpPr>
        <p:spPr/>
        <p:txBody>
          <a:bodyPr/>
          <a:lstStyle/>
          <a:p>
            <a:r>
              <a:rPr lang="en-US" dirty="0"/>
              <a:t>International Guests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4</a:t>
            </a:fld>
            <a:endParaRPr lang="en-US" dirty="0"/>
          </a:p>
        </p:txBody>
      </p:sp>
      <p:pic>
        <p:nvPicPr>
          <p:cNvPr id="1028" name="Picture 4" descr="Image result for country flags  ca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8156" y="0"/>
            <a:ext cx="2590803" cy="1295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untry flags  hong k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474" y="1371600"/>
            <a:ext cx="2175364" cy="14577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untry flags  new zea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908" y="3172755"/>
            <a:ext cx="2565392" cy="134261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8" descr="Image result for country flags united kingdo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46" name="Picture 22" descr="Image result for country flags united kingd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8908" y="4858807"/>
            <a:ext cx="2209795" cy="1104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E81D6B7-F419-D19A-B5F3-0FEA79878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5070" y="4768079"/>
            <a:ext cx="2091979" cy="12551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4AB4793-4451-2D4F-EB06-C8FE822F3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3968" y="3188517"/>
            <a:ext cx="2685232" cy="1342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8A099C1-CB2D-DF02-64D8-718EC4471A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9400" y="4668449"/>
            <a:ext cx="2183849" cy="14577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65625A25-9843-FBFA-6E63-1F018D0354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5975" y="-406900"/>
            <a:ext cx="2590057" cy="22774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12CC3FB-871A-0090-5430-987E96FA8B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4948" y="1491708"/>
            <a:ext cx="2726406" cy="136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21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4121644" y="1524000"/>
            <a:ext cx="4107956" cy="3340603"/>
          </a:xfrm>
        </p:spPr>
        <p:txBody>
          <a:bodyPr>
            <a:normAutofit/>
          </a:bodyPr>
          <a:lstStyle/>
          <a:p>
            <a:r>
              <a:rPr lang="en-US" sz="2700" b="1" dirty="0"/>
              <a:t>Pilots Struggle with</a:t>
            </a:r>
          </a:p>
          <a:p>
            <a:pPr marL="600075" lvl="1" indent="-257175">
              <a:buFont typeface="Arial" panose="020B0604020202020204" pitchFamily="34" charset="0"/>
              <a:buChar char="•"/>
            </a:pPr>
            <a:r>
              <a:rPr lang="en-US" sz="2700" b="1" dirty="0"/>
              <a:t>Denial</a:t>
            </a:r>
          </a:p>
          <a:p>
            <a:pPr marL="600075" lvl="1" indent="-257175">
              <a:buFont typeface="Arial" panose="020B0604020202020204" pitchFamily="34" charset="0"/>
              <a:buChar char="•"/>
            </a:pPr>
            <a:r>
              <a:rPr lang="en-US" sz="2700" b="1" dirty="0"/>
              <a:t>Fear</a:t>
            </a:r>
          </a:p>
          <a:p>
            <a:pPr marL="600075" lvl="1" indent="-257175">
              <a:buFont typeface="Arial" panose="020B0604020202020204" pitchFamily="34" charset="0"/>
              <a:buChar char="•"/>
            </a:pPr>
            <a:r>
              <a:rPr lang="en-US" sz="2700" b="1" dirty="0"/>
              <a:t>Lack of Trust</a:t>
            </a:r>
          </a:p>
          <a:p>
            <a:pPr marL="600075" lvl="1" indent="-257175">
              <a:buFont typeface="Arial" panose="020B0604020202020204" pitchFamily="34" charset="0"/>
              <a:buChar char="•"/>
            </a:pPr>
            <a:r>
              <a:rPr lang="en-US" sz="2700" b="1" dirty="0"/>
              <a:t>Ego</a:t>
            </a:r>
          </a:p>
          <a:p>
            <a:pPr marL="600075" lvl="1" indent="-257175">
              <a:buFont typeface="Arial" panose="020B0604020202020204" pitchFamily="34" charset="0"/>
              <a:buChar char="•"/>
            </a:pPr>
            <a:r>
              <a:rPr lang="en-US" sz="2700" b="1" dirty="0"/>
              <a:t>Not Ready to Stop</a:t>
            </a:r>
          </a:p>
        </p:txBody>
      </p:sp>
      <p:sp>
        <p:nvSpPr>
          <p:cNvPr id="4" name="Title 3"/>
          <p:cNvSpPr>
            <a:spLocks noGrp="1"/>
          </p:cNvSpPr>
          <p:nvPr>
            <p:ph type="title"/>
          </p:nvPr>
        </p:nvSpPr>
        <p:spPr/>
        <p:txBody>
          <a:bodyPr anchor="t">
            <a:noAutofit/>
          </a:bodyPr>
          <a:lstStyle/>
          <a:p>
            <a:pPr algn="ctr"/>
            <a:r>
              <a:rPr lang="en-US" sz="4800" dirty="0"/>
              <a:t>Identification / Evaluation</a:t>
            </a:r>
          </a:p>
        </p:txBody>
      </p:sp>
      <p:sp>
        <p:nvSpPr>
          <p:cNvPr id="5" name="TextBox 4">
            <a:extLst>
              <a:ext uri="{FF2B5EF4-FFF2-40B4-BE49-F238E27FC236}">
                <a16:creationId xmlns:a16="http://schemas.microsoft.com/office/drawing/2014/main" id="{2BD6C76C-192E-470D-875A-AF0C022C1AC2}"/>
              </a:ext>
            </a:extLst>
          </p:cNvPr>
          <p:cNvSpPr txBox="1"/>
          <p:nvPr/>
        </p:nvSpPr>
        <p:spPr>
          <a:xfrm rot="19933791">
            <a:off x="489399" y="1584350"/>
            <a:ext cx="2350937" cy="523220"/>
          </a:xfrm>
          <a:prstGeom prst="rect">
            <a:avLst/>
          </a:prstGeom>
          <a:noFill/>
        </p:spPr>
        <p:txBody>
          <a:bodyPr wrap="square">
            <a:spAutoFit/>
          </a:bodyPr>
          <a:lstStyle/>
          <a:p>
            <a:pPr>
              <a:defRPr/>
            </a:pPr>
            <a:r>
              <a:rPr lang="en-US" sz="2800" dirty="0">
                <a:solidFill>
                  <a:srgbClr val="464646"/>
                </a:solidFill>
                <a:latin typeface="Arial" panose="020B0604020202020204"/>
              </a:rPr>
              <a:t>Health Issues</a:t>
            </a:r>
          </a:p>
        </p:txBody>
      </p:sp>
      <p:sp>
        <p:nvSpPr>
          <p:cNvPr id="7" name="TextBox 6">
            <a:extLst>
              <a:ext uri="{FF2B5EF4-FFF2-40B4-BE49-F238E27FC236}">
                <a16:creationId xmlns:a16="http://schemas.microsoft.com/office/drawing/2014/main" id="{31D27C61-42D3-4254-9109-A8D760F4ADCD}"/>
              </a:ext>
            </a:extLst>
          </p:cNvPr>
          <p:cNvSpPr txBox="1"/>
          <p:nvPr/>
        </p:nvSpPr>
        <p:spPr>
          <a:xfrm rot="813890">
            <a:off x="8959950" y="1661294"/>
            <a:ext cx="1905000" cy="369332"/>
          </a:xfrm>
          <a:prstGeom prst="rect">
            <a:avLst/>
          </a:prstGeom>
          <a:noFill/>
        </p:spPr>
        <p:txBody>
          <a:bodyPr wrap="square">
            <a:spAutoFit/>
          </a:bodyPr>
          <a:lstStyle/>
          <a:p>
            <a:r>
              <a:rPr lang="en-US" dirty="0">
                <a:solidFill>
                  <a:prstClr val="black"/>
                </a:solidFill>
                <a:latin typeface="Calibri" panose="020F0502020204030204"/>
              </a:rPr>
              <a:t>Failed Alcohol Test</a:t>
            </a:r>
          </a:p>
        </p:txBody>
      </p:sp>
      <p:sp>
        <p:nvSpPr>
          <p:cNvPr id="10" name="TextBox 9">
            <a:extLst>
              <a:ext uri="{FF2B5EF4-FFF2-40B4-BE49-F238E27FC236}">
                <a16:creationId xmlns:a16="http://schemas.microsoft.com/office/drawing/2014/main" id="{6F719AD7-0564-4C00-8171-D4FD481E1406}"/>
              </a:ext>
            </a:extLst>
          </p:cNvPr>
          <p:cNvSpPr txBox="1"/>
          <p:nvPr/>
        </p:nvSpPr>
        <p:spPr>
          <a:xfrm rot="21070536">
            <a:off x="551159" y="4544495"/>
            <a:ext cx="1981200" cy="369332"/>
          </a:xfrm>
          <a:prstGeom prst="rect">
            <a:avLst/>
          </a:prstGeom>
          <a:noFill/>
        </p:spPr>
        <p:txBody>
          <a:bodyPr wrap="square">
            <a:spAutoFit/>
          </a:bodyPr>
          <a:lstStyle/>
          <a:p>
            <a:r>
              <a:rPr lang="en-US" dirty="0"/>
              <a:t>Peer Concerns</a:t>
            </a:r>
          </a:p>
        </p:txBody>
      </p:sp>
      <p:sp>
        <p:nvSpPr>
          <p:cNvPr id="12" name="TextBox 11">
            <a:extLst>
              <a:ext uri="{FF2B5EF4-FFF2-40B4-BE49-F238E27FC236}">
                <a16:creationId xmlns:a16="http://schemas.microsoft.com/office/drawing/2014/main" id="{7997C65D-86CE-480B-A3D2-DE3C1FD00904}"/>
              </a:ext>
            </a:extLst>
          </p:cNvPr>
          <p:cNvSpPr txBox="1"/>
          <p:nvPr/>
        </p:nvSpPr>
        <p:spPr>
          <a:xfrm rot="20331869">
            <a:off x="9398952" y="4576111"/>
            <a:ext cx="1752600" cy="369332"/>
          </a:xfrm>
          <a:prstGeom prst="rect">
            <a:avLst/>
          </a:prstGeom>
          <a:noFill/>
        </p:spPr>
        <p:txBody>
          <a:bodyPr wrap="square">
            <a:spAutoFit/>
          </a:bodyPr>
          <a:lstStyle/>
          <a:p>
            <a:r>
              <a:rPr lang="en-US" dirty="0"/>
              <a:t>Training Issues</a:t>
            </a:r>
          </a:p>
        </p:txBody>
      </p:sp>
      <p:sp>
        <p:nvSpPr>
          <p:cNvPr id="16" name="TextBox 15">
            <a:extLst>
              <a:ext uri="{FF2B5EF4-FFF2-40B4-BE49-F238E27FC236}">
                <a16:creationId xmlns:a16="http://schemas.microsoft.com/office/drawing/2014/main" id="{BBA7D850-C78C-46DC-87A7-67D7883BD7E5}"/>
              </a:ext>
            </a:extLst>
          </p:cNvPr>
          <p:cNvSpPr txBox="1"/>
          <p:nvPr/>
        </p:nvSpPr>
        <p:spPr>
          <a:xfrm rot="21166589">
            <a:off x="7691564" y="5325015"/>
            <a:ext cx="838200" cy="523220"/>
          </a:xfrm>
          <a:prstGeom prst="rect">
            <a:avLst/>
          </a:prstGeom>
          <a:noFill/>
        </p:spPr>
        <p:txBody>
          <a:bodyPr wrap="square">
            <a:spAutoFit/>
          </a:bodyPr>
          <a:lstStyle/>
          <a:p>
            <a:r>
              <a:rPr lang="en-US" sz="2800" dirty="0"/>
              <a:t>DUI</a:t>
            </a:r>
          </a:p>
        </p:txBody>
      </p:sp>
      <p:sp>
        <p:nvSpPr>
          <p:cNvPr id="18" name="TextBox 17">
            <a:extLst>
              <a:ext uri="{FF2B5EF4-FFF2-40B4-BE49-F238E27FC236}">
                <a16:creationId xmlns:a16="http://schemas.microsoft.com/office/drawing/2014/main" id="{244CA4A4-E99D-4448-83F4-9AC738010522}"/>
              </a:ext>
            </a:extLst>
          </p:cNvPr>
          <p:cNvSpPr txBox="1"/>
          <p:nvPr/>
        </p:nvSpPr>
        <p:spPr>
          <a:xfrm rot="527997">
            <a:off x="1924243" y="3105138"/>
            <a:ext cx="1466674" cy="369332"/>
          </a:xfrm>
          <a:prstGeom prst="rect">
            <a:avLst/>
          </a:prstGeom>
          <a:noFill/>
        </p:spPr>
        <p:txBody>
          <a:bodyPr wrap="square">
            <a:spAutoFit/>
          </a:bodyPr>
          <a:lstStyle/>
          <a:p>
            <a:r>
              <a:rPr lang="en-US" dirty="0"/>
              <a:t>Sick Leave</a:t>
            </a:r>
          </a:p>
        </p:txBody>
      </p:sp>
      <p:sp>
        <p:nvSpPr>
          <p:cNvPr id="21" name="TextBox 20">
            <a:extLst>
              <a:ext uri="{FF2B5EF4-FFF2-40B4-BE49-F238E27FC236}">
                <a16:creationId xmlns:a16="http://schemas.microsoft.com/office/drawing/2014/main" id="{F654E696-D2B2-413A-ADEC-8CB9AA7C647B}"/>
              </a:ext>
            </a:extLst>
          </p:cNvPr>
          <p:cNvSpPr txBox="1"/>
          <p:nvPr/>
        </p:nvSpPr>
        <p:spPr>
          <a:xfrm rot="870193">
            <a:off x="3562839" y="4997105"/>
            <a:ext cx="1934335" cy="369332"/>
          </a:xfrm>
          <a:prstGeom prst="rect">
            <a:avLst/>
          </a:prstGeom>
          <a:noFill/>
        </p:spPr>
        <p:txBody>
          <a:bodyPr wrap="square">
            <a:spAutoFit/>
          </a:bodyPr>
          <a:lstStyle/>
          <a:p>
            <a:r>
              <a:rPr lang="en-US" dirty="0"/>
              <a:t>Family Problems</a:t>
            </a:r>
          </a:p>
        </p:txBody>
      </p:sp>
      <p:sp>
        <p:nvSpPr>
          <p:cNvPr id="23" name="TextBox 22">
            <a:extLst>
              <a:ext uri="{FF2B5EF4-FFF2-40B4-BE49-F238E27FC236}">
                <a16:creationId xmlns:a16="http://schemas.microsoft.com/office/drawing/2014/main" id="{0231F103-B03C-4461-BEED-AE25D222EFF5}"/>
              </a:ext>
            </a:extLst>
          </p:cNvPr>
          <p:cNvSpPr txBox="1"/>
          <p:nvPr/>
        </p:nvSpPr>
        <p:spPr>
          <a:xfrm rot="21402748">
            <a:off x="9506443" y="3314330"/>
            <a:ext cx="2093983" cy="400110"/>
          </a:xfrm>
          <a:prstGeom prst="rect">
            <a:avLst/>
          </a:prstGeom>
          <a:noFill/>
        </p:spPr>
        <p:txBody>
          <a:bodyPr wrap="square">
            <a:spAutoFit/>
          </a:bodyPr>
          <a:lstStyle/>
          <a:p>
            <a:r>
              <a:rPr lang="en-US" sz="2000" dirty="0"/>
              <a:t>Layover Incident</a:t>
            </a:r>
          </a:p>
        </p:txBody>
      </p:sp>
      <p:sp>
        <p:nvSpPr>
          <p:cNvPr id="2" name="Slide Number Placeholder 1">
            <a:extLst>
              <a:ext uri="{FF2B5EF4-FFF2-40B4-BE49-F238E27FC236}">
                <a16:creationId xmlns:a16="http://schemas.microsoft.com/office/drawing/2014/main" id="{BFAD3BCC-4483-0BA8-2ADA-A3BAAD68FCF2}"/>
              </a:ext>
            </a:extLst>
          </p:cNvPr>
          <p:cNvSpPr>
            <a:spLocks noGrp="1"/>
          </p:cNvSpPr>
          <p:nvPr>
            <p:ph type="sldNum" sz="quarter" idx="12"/>
          </p:nvPr>
        </p:nvSpPr>
        <p:spPr/>
        <p:txBody>
          <a:bodyPr/>
          <a:lstStyle/>
          <a:p>
            <a:fld id="{50021088-4A68-45C2-A789-B57BB525981C}" type="slidenum">
              <a:rPr lang="en-US" smtClean="0"/>
              <a:pPr/>
              <a:t>40</a:t>
            </a:fld>
            <a:endParaRPr lang="en-US" dirty="0"/>
          </a:p>
        </p:txBody>
      </p:sp>
      <p:sp>
        <p:nvSpPr>
          <p:cNvPr id="6" name="TextBox 5">
            <a:extLst>
              <a:ext uri="{FF2B5EF4-FFF2-40B4-BE49-F238E27FC236}">
                <a16:creationId xmlns:a16="http://schemas.microsoft.com/office/drawing/2014/main" id="{BF23AC0B-072F-D755-1332-3AF381BC8376}"/>
              </a:ext>
            </a:extLst>
          </p:cNvPr>
          <p:cNvSpPr txBox="1"/>
          <p:nvPr/>
        </p:nvSpPr>
        <p:spPr>
          <a:xfrm>
            <a:off x="5105400" y="5907297"/>
            <a:ext cx="2941831" cy="215444"/>
          </a:xfrm>
          <a:prstGeom prst="rect">
            <a:avLst/>
          </a:prstGeom>
          <a:noFill/>
        </p:spPr>
        <p:txBody>
          <a:bodyPr wrap="none" rtlCol="0">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Peggy und Marco </a:t>
            </a:r>
            <a:r>
              <a:rPr lang="en-US" sz="800" b="0" i="0" u="sng" dirty="0" err="1">
                <a:solidFill>
                  <a:srgbClr val="191B26"/>
                </a:solidFill>
                <a:effectLst/>
                <a:latin typeface="Open Sans" panose="020B0606030504020204" pitchFamily="34" charset="0"/>
                <a:hlinkClick r:id="rId3"/>
              </a:rPr>
              <a:t>Lachmann-Anke</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9" name="Picture 8" descr="A cartoon character with a police car&#10;&#10;Description automatically generated">
            <a:extLst>
              <a:ext uri="{FF2B5EF4-FFF2-40B4-BE49-F238E27FC236}">
                <a16:creationId xmlns:a16="http://schemas.microsoft.com/office/drawing/2014/main" id="{A387B22D-B99A-78D2-C01F-7DBA317AF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8999" y="4459844"/>
            <a:ext cx="1453747" cy="1453747"/>
          </a:xfrm>
          <a:prstGeom prst="rect">
            <a:avLst/>
          </a:prstGeom>
        </p:spPr>
      </p:pic>
      <p:sp>
        <p:nvSpPr>
          <p:cNvPr id="11" name="TextBox 10">
            <a:extLst>
              <a:ext uri="{FF2B5EF4-FFF2-40B4-BE49-F238E27FC236}">
                <a16:creationId xmlns:a16="http://schemas.microsoft.com/office/drawing/2014/main" id="{6265951E-EF42-BD5F-F396-9F4A3540BFC5}"/>
              </a:ext>
            </a:extLst>
          </p:cNvPr>
          <p:cNvSpPr txBox="1"/>
          <p:nvPr/>
        </p:nvSpPr>
        <p:spPr>
          <a:xfrm>
            <a:off x="217578" y="5913591"/>
            <a:ext cx="2941831" cy="215444"/>
          </a:xfrm>
          <a:prstGeom prst="rect">
            <a:avLst/>
          </a:prstGeom>
          <a:noFill/>
        </p:spPr>
        <p:txBody>
          <a:bodyPr wrap="none" rtlCol="0">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Peggy und Marco </a:t>
            </a:r>
            <a:r>
              <a:rPr lang="en-US" sz="800" b="0" i="0" u="sng" dirty="0" err="1">
                <a:solidFill>
                  <a:srgbClr val="191B26"/>
                </a:solidFill>
                <a:effectLst/>
                <a:latin typeface="Open Sans" panose="020B0606030504020204" pitchFamily="34" charset="0"/>
                <a:hlinkClick r:id="rId3"/>
              </a:rPr>
              <a:t>Lachmann-Anke</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14" name="Picture 13" descr="A cartoon character with white gloves covering his face&#10;&#10;Description automatically generated">
            <a:extLst>
              <a:ext uri="{FF2B5EF4-FFF2-40B4-BE49-F238E27FC236}">
                <a16:creationId xmlns:a16="http://schemas.microsoft.com/office/drawing/2014/main" id="{13971B1D-B3A6-3ADD-E6EC-89BA30E58C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018" y="2817599"/>
            <a:ext cx="944409" cy="944409"/>
          </a:xfrm>
          <a:prstGeom prst="rect">
            <a:avLst/>
          </a:prstGeom>
        </p:spPr>
      </p:pic>
      <p:sp>
        <p:nvSpPr>
          <p:cNvPr id="15" name="TextBox 14">
            <a:extLst>
              <a:ext uri="{FF2B5EF4-FFF2-40B4-BE49-F238E27FC236}">
                <a16:creationId xmlns:a16="http://schemas.microsoft.com/office/drawing/2014/main" id="{14258F27-6E5A-5ECC-90AE-FA4CF78A6737}"/>
              </a:ext>
            </a:extLst>
          </p:cNvPr>
          <p:cNvSpPr txBox="1"/>
          <p:nvPr/>
        </p:nvSpPr>
        <p:spPr>
          <a:xfrm>
            <a:off x="9142732" y="5961283"/>
            <a:ext cx="2941831" cy="215444"/>
          </a:xfrm>
          <a:prstGeom prst="rect">
            <a:avLst/>
          </a:prstGeom>
          <a:noFill/>
        </p:spPr>
        <p:txBody>
          <a:bodyPr wrap="none" rtlCol="0">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Peggy und Marco </a:t>
            </a:r>
            <a:r>
              <a:rPr lang="en-US" sz="800" b="0" i="0" u="sng" dirty="0" err="1">
                <a:solidFill>
                  <a:srgbClr val="191B26"/>
                </a:solidFill>
                <a:effectLst/>
                <a:latin typeface="Open Sans" panose="020B0606030504020204" pitchFamily="34" charset="0"/>
                <a:hlinkClick r:id="rId3"/>
              </a:rPr>
              <a:t>Lachmann-Anke</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19" name="Picture 18" descr="A yellow ball with a question mark&#10;&#10;Description automatically generated">
            <a:extLst>
              <a:ext uri="{FF2B5EF4-FFF2-40B4-BE49-F238E27FC236}">
                <a16:creationId xmlns:a16="http://schemas.microsoft.com/office/drawing/2014/main" id="{86B7F729-3580-0A29-1CED-8491D2B66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0708" y="2150063"/>
            <a:ext cx="998655" cy="998655"/>
          </a:xfrm>
          <a:prstGeom prst="rect">
            <a:avLst/>
          </a:prstGeom>
        </p:spPr>
      </p:pic>
    </p:spTree>
    <p:extLst>
      <p:ext uri="{BB962C8B-B14F-4D97-AF65-F5344CB8AC3E}">
        <p14:creationId xmlns:p14="http://schemas.microsoft.com/office/powerpoint/2010/main" val="591203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524000" y="1600199"/>
            <a:ext cx="10058400" cy="4525969"/>
          </a:xfrm>
        </p:spPr>
        <p:txBody>
          <a:bodyPr>
            <a:normAutofit/>
          </a:bodyPr>
          <a:lstStyle/>
          <a:p>
            <a:r>
              <a:rPr lang="en-US" sz="2700" dirty="0"/>
              <a:t>ALL Addicts need </a:t>
            </a:r>
            <a:r>
              <a:rPr lang="en-US" sz="2700" b="1" i="1" u="sng" dirty="0"/>
              <a:t>Consequences</a:t>
            </a:r>
            <a:r>
              <a:rPr lang="en-US" sz="2700" dirty="0"/>
              <a:t> to break delusion</a:t>
            </a:r>
          </a:p>
          <a:p>
            <a:pPr marL="685800" lvl="1" indent="-342900">
              <a:buFont typeface="Arial" panose="020B0604020202020204" pitchFamily="34" charset="0"/>
              <a:buChar char="•"/>
            </a:pPr>
            <a:r>
              <a:rPr lang="en-US" sz="2400" dirty="0"/>
              <a:t> Layover Incidents</a:t>
            </a:r>
          </a:p>
          <a:p>
            <a:pPr marL="771525" lvl="1" indent="-428625">
              <a:buFont typeface="Arial" panose="020B0604020202020204" pitchFamily="34" charset="0"/>
              <a:buChar char="•"/>
            </a:pPr>
            <a:r>
              <a:rPr lang="en-US" sz="2400" dirty="0"/>
              <a:t>Peer Concerns</a:t>
            </a:r>
          </a:p>
          <a:p>
            <a:pPr marL="771525" lvl="1" indent="-428625">
              <a:buFont typeface="Arial" panose="020B0604020202020204" pitchFamily="34" charset="0"/>
              <a:buChar char="•"/>
            </a:pPr>
            <a:r>
              <a:rPr lang="en-US" sz="2400" dirty="0"/>
              <a:t>DUI / Illegal Possession</a:t>
            </a:r>
          </a:p>
          <a:p>
            <a:pPr marL="771525" lvl="1" indent="-428625">
              <a:buFont typeface="Arial" panose="020B0604020202020204" pitchFamily="34" charset="0"/>
              <a:buChar char="•"/>
            </a:pPr>
            <a:r>
              <a:rPr lang="en-US" sz="2400" dirty="0"/>
              <a:t>Failed Alcohol / Drug Test</a:t>
            </a:r>
          </a:p>
          <a:p>
            <a:pPr marL="771525" lvl="1" indent="-428625">
              <a:buFont typeface="Arial" panose="020B0604020202020204" pitchFamily="34" charset="0"/>
              <a:buChar char="•"/>
            </a:pPr>
            <a:r>
              <a:rPr lang="en-US" sz="2400" dirty="0"/>
              <a:t>Sick Leave</a:t>
            </a:r>
          </a:p>
          <a:p>
            <a:pPr marL="771525" lvl="1" indent="-428625">
              <a:buFont typeface="Arial" panose="020B0604020202020204" pitchFamily="34" charset="0"/>
              <a:buChar char="•"/>
            </a:pPr>
            <a:r>
              <a:rPr lang="en-US" sz="2400" dirty="0"/>
              <a:t>Training Issues</a:t>
            </a:r>
          </a:p>
          <a:p>
            <a:pPr marL="771525" lvl="1" indent="-428625">
              <a:buFont typeface="Arial" panose="020B0604020202020204" pitchFamily="34" charset="0"/>
              <a:buChar char="•"/>
            </a:pPr>
            <a:r>
              <a:rPr lang="en-US" sz="2400" dirty="0"/>
              <a:t>Family Problems</a:t>
            </a:r>
          </a:p>
          <a:p>
            <a:endParaRPr lang="en-US" sz="2700" dirty="0"/>
          </a:p>
        </p:txBody>
      </p:sp>
      <p:sp>
        <p:nvSpPr>
          <p:cNvPr id="4" name="Title 3"/>
          <p:cNvSpPr>
            <a:spLocks noGrp="1"/>
          </p:cNvSpPr>
          <p:nvPr>
            <p:ph type="title"/>
          </p:nvPr>
        </p:nvSpPr>
        <p:spPr/>
        <p:txBody>
          <a:bodyPr anchor="t">
            <a:noAutofit/>
          </a:bodyPr>
          <a:lstStyle/>
          <a:p>
            <a:pPr algn="ctr"/>
            <a:r>
              <a:rPr lang="en-US" sz="4800" dirty="0"/>
              <a:t>Identification / Evaluation</a:t>
            </a:r>
          </a:p>
        </p:txBody>
      </p:sp>
      <p:pic>
        <p:nvPicPr>
          <p:cNvPr id="2" name="Picture 1">
            <a:extLst>
              <a:ext uri="{FF2B5EF4-FFF2-40B4-BE49-F238E27FC236}">
                <a16:creationId xmlns:a16="http://schemas.microsoft.com/office/drawing/2014/main" id="{EB0C7A75-DFDA-1902-2F83-0424BB0F3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77200" y="2209800"/>
            <a:ext cx="3257026" cy="3550158"/>
          </a:xfrm>
          <a:prstGeom prst="rect">
            <a:avLst/>
          </a:prstGeom>
        </p:spPr>
      </p:pic>
      <p:sp>
        <p:nvSpPr>
          <p:cNvPr id="7" name="TextBox 6">
            <a:extLst>
              <a:ext uri="{FF2B5EF4-FFF2-40B4-BE49-F238E27FC236}">
                <a16:creationId xmlns:a16="http://schemas.microsoft.com/office/drawing/2014/main" id="{9382A9F0-1496-2C00-DFE7-F52C41C5F651}"/>
              </a:ext>
            </a:extLst>
          </p:cNvPr>
          <p:cNvSpPr txBox="1"/>
          <p:nvPr/>
        </p:nvSpPr>
        <p:spPr>
          <a:xfrm>
            <a:off x="8753213" y="5835341"/>
            <a:ext cx="1905000" cy="215444"/>
          </a:xfrm>
          <a:prstGeom prst="rect">
            <a:avLst/>
          </a:prstGeom>
          <a:noFill/>
        </p:spPr>
        <p:txBody>
          <a:bodyPr wrap="square">
            <a:spAutoFit/>
          </a:bodyPr>
          <a:lstStyle/>
          <a:p>
            <a:pPr algn="ctr"/>
            <a:r>
              <a:rPr lang="en-US" sz="800" dirty="0"/>
              <a:t>Image by </a:t>
            </a:r>
            <a:r>
              <a:rPr lang="en-US" sz="800" dirty="0">
                <a:hlinkClick r:id="rId4"/>
              </a:rPr>
              <a:t>Gerd Altmann</a:t>
            </a:r>
            <a:r>
              <a:rPr lang="en-US" sz="800" dirty="0"/>
              <a:t> from </a:t>
            </a:r>
            <a:r>
              <a:rPr lang="en-US" sz="800" dirty="0" err="1">
                <a:hlinkClick r:id="rId5"/>
              </a:rPr>
              <a:t>Pixabay</a:t>
            </a:r>
            <a:endParaRPr lang="en-US" sz="800" dirty="0"/>
          </a:p>
        </p:txBody>
      </p:sp>
      <p:sp>
        <p:nvSpPr>
          <p:cNvPr id="5" name="Slide Number Placeholder 4">
            <a:extLst>
              <a:ext uri="{FF2B5EF4-FFF2-40B4-BE49-F238E27FC236}">
                <a16:creationId xmlns:a16="http://schemas.microsoft.com/office/drawing/2014/main" id="{B5851348-CACB-2D0B-39B9-3E3EC9A370EC}"/>
              </a:ext>
            </a:extLst>
          </p:cNvPr>
          <p:cNvSpPr>
            <a:spLocks noGrp="1"/>
          </p:cNvSpPr>
          <p:nvPr>
            <p:ph type="sldNum" sz="quarter" idx="12"/>
          </p:nvPr>
        </p:nvSpPr>
        <p:spPr/>
        <p:txBody>
          <a:bodyPr/>
          <a:lstStyle/>
          <a:p>
            <a:fld id="{50021088-4A68-45C2-A789-B57BB525981C}" type="slidenum">
              <a:rPr lang="en-US" smtClean="0"/>
              <a:pPr/>
              <a:t>41</a:t>
            </a:fld>
            <a:endParaRPr lang="en-US" dirty="0"/>
          </a:p>
        </p:txBody>
      </p:sp>
    </p:spTree>
    <p:extLst>
      <p:ext uri="{BB962C8B-B14F-4D97-AF65-F5344CB8AC3E}">
        <p14:creationId xmlns:p14="http://schemas.microsoft.com/office/powerpoint/2010/main" val="1493001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p:txBody>
          <a:bodyPr>
            <a:normAutofit/>
          </a:bodyPr>
          <a:lstStyle/>
          <a:p>
            <a:pPr marL="457200" lvl="1" indent="0" algn="ctr">
              <a:buNone/>
            </a:pPr>
            <a:endParaRPr lang="en-US" sz="2100" dirty="0"/>
          </a:p>
          <a:p>
            <a:pPr marL="457200" lvl="1" indent="0" algn="ctr">
              <a:buNone/>
            </a:pPr>
            <a:r>
              <a:rPr lang="en-US" sz="3200" u="sng" dirty="0"/>
              <a:t>My Goals </a:t>
            </a:r>
          </a:p>
          <a:p>
            <a:pPr marL="457200" lvl="1" indent="0" algn="ctr">
              <a:buNone/>
            </a:pPr>
            <a:endParaRPr lang="en-US" sz="2100" dirty="0"/>
          </a:p>
          <a:p>
            <a:pPr marL="457200" lvl="1" indent="0" algn="ctr">
              <a:buNone/>
            </a:pPr>
            <a:r>
              <a:rPr lang="en-US" sz="2400" dirty="0"/>
              <a:t>Get the pilot to see - there may be a “Problem” </a:t>
            </a:r>
          </a:p>
          <a:p>
            <a:pPr marL="457200" lvl="1" indent="0" algn="ctr">
              <a:buNone/>
            </a:pPr>
            <a:endParaRPr lang="en-US" sz="2100" dirty="0"/>
          </a:p>
          <a:p>
            <a:pPr marL="457200" lvl="1" indent="0" algn="ctr">
              <a:buNone/>
            </a:pPr>
            <a:r>
              <a:rPr lang="en-US" sz="2400" dirty="0"/>
              <a:t>Get the pilot to agree to a Professional HIMS Evaluation</a:t>
            </a:r>
          </a:p>
          <a:p>
            <a:pPr lvl="1" algn="ctr"/>
            <a:endParaRPr lang="is-IS" sz="1950" dirty="0"/>
          </a:p>
          <a:p>
            <a:pPr marL="0" indent="0">
              <a:buNone/>
            </a:pPr>
            <a:endParaRPr lang="en-US" dirty="0"/>
          </a:p>
        </p:txBody>
      </p:sp>
      <p:sp>
        <p:nvSpPr>
          <p:cNvPr id="4" name="Title 3"/>
          <p:cNvSpPr>
            <a:spLocks noGrp="1"/>
          </p:cNvSpPr>
          <p:nvPr>
            <p:ph type="title"/>
          </p:nvPr>
        </p:nvSpPr>
        <p:spPr/>
        <p:txBody>
          <a:bodyPr anchor="t">
            <a:noAutofit/>
          </a:bodyPr>
          <a:lstStyle/>
          <a:p>
            <a:pPr algn="ctr"/>
            <a:r>
              <a:rPr lang="en-US" sz="4800" dirty="0"/>
              <a:t>Identification / Evaluation</a:t>
            </a:r>
          </a:p>
        </p:txBody>
      </p:sp>
      <p:sp>
        <p:nvSpPr>
          <p:cNvPr id="2" name="Slide Number Placeholder 1">
            <a:extLst>
              <a:ext uri="{FF2B5EF4-FFF2-40B4-BE49-F238E27FC236}">
                <a16:creationId xmlns:a16="http://schemas.microsoft.com/office/drawing/2014/main" id="{0040839E-7C99-8902-A459-0F02CADC6B39}"/>
              </a:ext>
            </a:extLst>
          </p:cNvPr>
          <p:cNvSpPr>
            <a:spLocks noGrp="1"/>
          </p:cNvSpPr>
          <p:nvPr>
            <p:ph type="sldNum" sz="quarter" idx="12"/>
          </p:nvPr>
        </p:nvSpPr>
        <p:spPr/>
        <p:txBody>
          <a:bodyPr/>
          <a:lstStyle/>
          <a:p>
            <a:fld id="{50021088-4A68-45C2-A789-B57BB525981C}" type="slidenum">
              <a:rPr lang="en-US" smtClean="0"/>
              <a:pPr/>
              <a:t>42</a:t>
            </a:fld>
            <a:endParaRPr lang="en-US" dirty="0"/>
          </a:p>
        </p:txBody>
      </p:sp>
    </p:spTree>
    <p:extLst>
      <p:ext uri="{BB962C8B-B14F-4D97-AF65-F5344CB8AC3E}">
        <p14:creationId xmlns:p14="http://schemas.microsoft.com/office/powerpoint/2010/main" val="3708069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5"/>
            <a:ext cx="7062537" cy="1569660"/>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b="1" dirty="0">
                <a:solidFill>
                  <a:srgbClr val="0070C0"/>
                </a:solidFill>
              </a:rPr>
              <a:t>Treatment</a:t>
            </a:r>
            <a:r>
              <a:rPr lang="en-US" sz="2400" dirty="0"/>
              <a:t> </a:t>
            </a:r>
          </a:p>
          <a:p>
            <a:pPr lvl="1"/>
            <a:endParaRPr lang="en-US" sz="2400" dirty="0"/>
          </a:p>
        </p:txBody>
      </p:sp>
      <p:sp>
        <p:nvSpPr>
          <p:cNvPr id="2" name="Slide Number Placeholder 1">
            <a:extLst>
              <a:ext uri="{FF2B5EF4-FFF2-40B4-BE49-F238E27FC236}">
                <a16:creationId xmlns:a16="http://schemas.microsoft.com/office/drawing/2014/main" id="{33292ECE-8CB7-25BD-8486-B5B25CE652D3}"/>
              </a:ext>
            </a:extLst>
          </p:cNvPr>
          <p:cNvSpPr>
            <a:spLocks noGrp="1"/>
          </p:cNvSpPr>
          <p:nvPr>
            <p:ph type="sldNum" sz="quarter" idx="12"/>
          </p:nvPr>
        </p:nvSpPr>
        <p:spPr/>
        <p:txBody>
          <a:bodyPr/>
          <a:lstStyle/>
          <a:p>
            <a:fld id="{50021088-4A68-45C2-A789-B57BB525981C}" type="slidenum">
              <a:rPr lang="en-US" smtClean="0"/>
              <a:pPr/>
              <a:t>43</a:t>
            </a:fld>
            <a:endParaRPr lang="en-US" dirty="0"/>
          </a:p>
        </p:txBody>
      </p:sp>
      <p:sp>
        <p:nvSpPr>
          <p:cNvPr id="6" name="TextBox 5">
            <a:extLst>
              <a:ext uri="{FF2B5EF4-FFF2-40B4-BE49-F238E27FC236}">
                <a16:creationId xmlns:a16="http://schemas.microsoft.com/office/drawing/2014/main" id="{2557B856-890F-84D1-CDA6-BB4A7C8DD620}"/>
              </a:ext>
            </a:extLst>
          </p:cNvPr>
          <p:cNvSpPr txBox="1"/>
          <p:nvPr/>
        </p:nvSpPr>
        <p:spPr>
          <a:xfrm>
            <a:off x="6477000" y="5867400"/>
            <a:ext cx="60960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Rosy / Bad Homburg / Germany</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8" name="Picture 7" descr="A group of people sitting in a circle&#10;&#10;Description automatically generated">
            <a:extLst>
              <a:ext uri="{FF2B5EF4-FFF2-40B4-BE49-F238E27FC236}">
                <a16:creationId xmlns:a16="http://schemas.microsoft.com/office/drawing/2014/main" id="{D43BE4C1-6A4E-A09C-61F6-C545208D8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3215" y="3429000"/>
            <a:ext cx="3088110" cy="2057936"/>
          </a:xfrm>
          <a:prstGeom prst="rect">
            <a:avLst/>
          </a:prstGeom>
        </p:spPr>
      </p:pic>
    </p:spTree>
    <p:extLst>
      <p:ext uri="{BB962C8B-B14F-4D97-AF65-F5344CB8AC3E}">
        <p14:creationId xmlns:p14="http://schemas.microsoft.com/office/powerpoint/2010/main" val="2009686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600200" y="1280316"/>
            <a:ext cx="10058400" cy="4297368"/>
          </a:xfrm>
        </p:spPr>
        <p:txBody>
          <a:bodyPr>
            <a:normAutofit/>
          </a:bodyPr>
          <a:lstStyle/>
          <a:p>
            <a:r>
              <a:rPr lang="en-US" sz="2700" dirty="0"/>
              <a:t>A Comprehensive Program for the Pilot</a:t>
            </a:r>
          </a:p>
          <a:p>
            <a:pPr marL="600075" lvl="1" indent="-257175">
              <a:buFont typeface="Arial" panose="020B0604020202020204" pitchFamily="34" charset="0"/>
              <a:buChar char="•"/>
            </a:pPr>
            <a:r>
              <a:rPr lang="en-US" sz="2700" dirty="0"/>
              <a:t>In-Patient Residential</a:t>
            </a:r>
          </a:p>
          <a:p>
            <a:pPr marL="600075" lvl="1" indent="-257175">
              <a:buFont typeface="Arial" panose="020B0604020202020204" pitchFamily="34" charset="0"/>
              <a:buChar char="•"/>
            </a:pPr>
            <a:r>
              <a:rPr lang="en-US" sz="2700" dirty="0"/>
              <a:t>With other Pilots / Professionals</a:t>
            </a:r>
          </a:p>
          <a:p>
            <a:pPr marL="600075" lvl="1" indent="-257175">
              <a:buFont typeface="Arial" panose="020B0604020202020204" pitchFamily="34" charset="0"/>
              <a:buChar char="•"/>
            </a:pPr>
            <a:r>
              <a:rPr lang="en-US" sz="2700" dirty="0"/>
              <a:t>28 Days +</a:t>
            </a:r>
          </a:p>
          <a:p>
            <a:pPr marL="600075" lvl="1" indent="-257175">
              <a:buFont typeface="Arial" panose="020B0604020202020204" pitchFamily="34" charset="0"/>
              <a:buChar char="•"/>
            </a:pPr>
            <a:r>
              <a:rPr lang="en-US" sz="2700" dirty="0"/>
              <a:t>Staff is trained to work with HIMS / Pilots</a:t>
            </a:r>
          </a:p>
          <a:p>
            <a:pPr marL="600075" lvl="1" indent="-257175">
              <a:buFont typeface="Arial" panose="020B0604020202020204" pitchFamily="34" charset="0"/>
              <a:buChar char="•"/>
            </a:pPr>
            <a:r>
              <a:rPr lang="en-US" sz="2700" dirty="0"/>
              <a:t>Prepares Pilot for life in Recovery</a:t>
            </a:r>
          </a:p>
        </p:txBody>
      </p:sp>
      <p:sp>
        <p:nvSpPr>
          <p:cNvPr id="4" name="Title 3"/>
          <p:cNvSpPr>
            <a:spLocks noGrp="1"/>
          </p:cNvSpPr>
          <p:nvPr>
            <p:ph type="title"/>
          </p:nvPr>
        </p:nvSpPr>
        <p:spPr/>
        <p:txBody>
          <a:bodyPr anchor="t">
            <a:noAutofit/>
          </a:bodyPr>
          <a:lstStyle/>
          <a:p>
            <a:pPr algn="ctr"/>
            <a:r>
              <a:rPr lang="en-US" sz="4800" dirty="0"/>
              <a:t>Treatment</a:t>
            </a:r>
          </a:p>
        </p:txBody>
      </p:sp>
      <p:sp>
        <p:nvSpPr>
          <p:cNvPr id="2" name="Slide Number Placeholder 1">
            <a:extLst>
              <a:ext uri="{FF2B5EF4-FFF2-40B4-BE49-F238E27FC236}">
                <a16:creationId xmlns:a16="http://schemas.microsoft.com/office/drawing/2014/main" id="{58A13B3C-40FE-9D21-A947-2D34DD8C2FDF}"/>
              </a:ext>
            </a:extLst>
          </p:cNvPr>
          <p:cNvSpPr>
            <a:spLocks noGrp="1"/>
          </p:cNvSpPr>
          <p:nvPr>
            <p:ph type="sldNum" sz="quarter" idx="12"/>
          </p:nvPr>
        </p:nvSpPr>
        <p:spPr/>
        <p:txBody>
          <a:bodyPr/>
          <a:lstStyle/>
          <a:p>
            <a:fld id="{50021088-4A68-45C2-A789-B57BB525981C}" type="slidenum">
              <a:rPr lang="en-US" smtClean="0"/>
              <a:pPr/>
              <a:t>44</a:t>
            </a:fld>
            <a:endParaRPr lang="en-US" dirty="0"/>
          </a:p>
        </p:txBody>
      </p:sp>
    </p:spTree>
    <p:extLst>
      <p:ext uri="{BB962C8B-B14F-4D97-AF65-F5344CB8AC3E}">
        <p14:creationId xmlns:p14="http://schemas.microsoft.com/office/powerpoint/2010/main" val="1430651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5"/>
            <a:ext cx="7062537" cy="1569660"/>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b="1" dirty="0">
                <a:solidFill>
                  <a:srgbClr val="0070C0"/>
                </a:solidFill>
              </a:rPr>
              <a:t>Recovery Program (AA/NA)</a:t>
            </a:r>
          </a:p>
        </p:txBody>
      </p:sp>
      <p:pic>
        <p:nvPicPr>
          <p:cNvPr id="6" name="Picture 5" descr="Logo&#10;&#10;Description automatically generated">
            <a:extLst>
              <a:ext uri="{FF2B5EF4-FFF2-40B4-BE49-F238E27FC236}">
                <a16:creationId xmlns:a16="http://schemas.microsoft.com/office/drawing/2014/main" id="{9A610085-FD9C-4D9D-9C5A-244510CA9E48}"/>
              </a:ext>
            </a:extLst>
          </p:cNvPr>
          <p:cNvPicPr>
            <a:picLocks noChangeAspect="1"/>
          </p:cNvPicPr>
          <p:nvPr/>
        </p:nvPicPr>
        <p:blipFill>
          <a:blip r:embed="rId3"/>
          <a:stretch>
            <a:fillRect/>
          </a:stretch>
        </p:blipFill>
        <p:spPr>
          <a:xfrm>
            <a:off x="7543800" y="1960012"/>
            <a:ext cx="2805066" cy="2805066"/>
          </a:xfrm>
          <a:prstGeom prst="rect">
            <a:avLst/>
          </a:prstGeom>
        </p:spPr>
      </p:pic>
      <p:sp>
        <p:nvSpPr>
          <p:cNvPr id="2" name="Slide Number Placeholder 1">
            <a:extLst>
              <a:ext uri="{FF2B5EF4-FFF2-40B4-BE49-F238E27FC236}">
                <a16:creationId xmlns:a16="http://schemas.microsoft.com/office/drawing/2014/main" id="{A14F263A-31D6-3FEC-FF39-D323EAE95722}"/>
              </a:ext>
            </a:extLst>
          </p:cNvPr>
          <p:cNvSpPr>
            <a:spLocks noGrp="1"/>
          </p:cNvSpPr>
          <p:nvPr>
            <p:ph type="sldNum" sz="quarter" idx="12"/>
          </p:nvPr>
        </p:nvSpPr>
        <p:spPr/>
        <p:txBody>
          <a:bodyPr/>
          <a:lstStyle/>
          <a:p>
            <a:fld id="{50021088-4A68-45C2-A789-B57BB525981C}" type="slidenum">
              <a:rPr lang="en-US" smtClean="0"/>
              <a:pPr/>
              <a:t>45</a:t>
            </a:fld>
            <a:endParaRPr lang="en-US" dirty="0"/>
          </a:p>
        </p:txBody>
      </p:sp>
    </p:spTree>
    <p:extLst>
      <p:ext uri="{BB962C8B-B14F-4D97-AF65-F5344CB8AC3E}">
        <p14:creationId xmlns:p14="http://schemas.microsoft.com/office/powerpoint/2010/main" val="914919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914400" y="1524000"/>
            <a:ext cx="10668000" cy="4602168"/>
          </a:xfrm>
        </p:spPr>
        <p:txBody>
          <a:bodyPr>
            <a:normAutofit/>
          </a:bodyPr>
          <a:lstStyle/>
          <a:p>
            <a:r>
              <a:rPr lang="en-US" sz="2700" dirty="0"/>
              <a:t>A New Way of Life for the Pilot</a:t>
            </a:r>
          </a:p>
          <a:p>
            <a:pPr marL="600075" lvl="1" indent="-257175">
              <a:buFont typeface="Arial" panose="020B0604020202020204" pitchFamily="34" charset="0"/>
              <a:buChar char="•"/>
            </a:pPr>
            <a:r>
              <a:rPr lang="en-US" sz="2700" dirty="0"/>
              <a:t>Alcoholics Anonymous (AA) is best known but there are others</a:t>
            </a:r>
          </a:p>
          <a:p>
            <a:pPr marL="600075" lvl="1" indent="-257175">
              <a:buFont typeface="Arial" panose="020B0604020202020204" pitchFamily="34" charset="0"/>
              <a:buChar char="•"/>
            </a:pPr>
            <a:r>
              <a:rPr lang="en-US" sz="2700" dirty="0"/>
              <a:t>Requires Rigorous Honesty</a:t>
            </a:r>
          </a:p>
          <a:p>
            <a:pPr marL="600075" lvl="1" indent="-257175">
              <a:buFont typeface="Arial" panose="020B0604020202020204" pitchFamily="34" charset="0"/>
              <a:buChar char="•"/>
            </a:pPr>
            <a:r>
              <a:rPr lang="en-US" sz="2700" dirty="0"/>
              <a:t>Requires change in all aspects of Pilot’s life</a:t>
            </a:r>
          </a:p>
          <a:p>
            <a:pPr marL="600075" lvl="1" indent="-257175">
              <a:buFont typeface="Arial" panose="020B0604020202020204" pitchFamily="34" charset="0"/>
              <a:buChar char="•"/>
            </a:pPr>
            <a:r>
              <a:rPr lang="en-US" sz="2700" dirty="0"/>
              <a:t>Requires the Pilot to open up to Others</a:t>
            </a:r>
          </a:p>
          <a:p>
            <a:pPr marL="600075" lvl="1" indent="-257175">
              <a:buFont typeface="Arial" panose="020B0604020202020204" pitchFamily="34" charset="0"/>
              <a:buChar char="•"/>
            </a:pPr>
            <a:r>
              <a:rPr lang="en-US" sz="2700" dirty="0"/>
              <a:t>Progress not Perfection</a:t>
            </a:r>
          </a:p>
        </p:txBody>
      </p:sp>
      <p:sp>
        <p:nvSpPr>
          <p:cNvPr id="4" name="Title 3"/>
          <p:cNvSpPr>
            <a:spLocks noGrp="1"/>
          </p:cNvSpPr>
          <p:nvPr>
            <p:ph type="title"/>
          </p:nvPr>
        </p:nvSpPr>
        <p:spPr/>
        <p:txBody>
          <a:bodyPr anchor="t">
            <a:noAutofit/>
          </a:bodyPr>
          <a:lstStyle/>
          <a:p>
            <a:pPr algn="ctr"/>
            <a:r>
              <a:rPr lang="en-US" sz="4800" dirty="0"/>
              <a:t>Recovery Program</a:t>
            </a:r>
          </a:p>
        </p:txBody>
      </p:sp>
      <p:sp>
        <p:nvSpPr>
          <p:cNvPr id="2" name="Slide Number Placeholder 1">
            <a:extLst>
              <a:ext uri="{FF2B5EF4-FFF2-40B4-BE49-F238E27FC236}">
                <a16:creationId xmlns:a16="http://schemas.microsoft.com/office/drawing/2014/main" id="{15176553-9597-C180-25EC-38637E6CCCBC}"/>
              </a:ext>
            </a:extLst>
          </p:cNvPr>
          <p:cNvSpPr>
            <a:spLocks noGrp="1"/>
          </p:cNvSpPr>
          <p:nvPr>
            <p:ph type="sldNum" sz="quarter" idx="12"/>
          </p:nvPr>
        </p:nvSpPr>
        <p:spPr/>
        <p:txBody>
          <a:bodyPr/>
          <a:lstStyle/>
          <a:p>
            <a:fld id="{50021088-4A68-45C2-A789-B57BB525981C}" type="slidenum">
              <a:rPr lang="en-US" smtClean="0"/>
              <a:pPr/>
              <a:t>46</a:t>
            </a:fld>
            <a:endParaRPr lang="en-US" dirty="0"/>
          </a:p>
        </p:txBody>
      </p:sp>
    </p:spTree>
    <p:extLst>
      <p:ext uri="{BB962C8B-B14F-4D97-AF65-F5344CB8AC3E}">
        <p14:creationId xmlns:p14="http://schemas.microsoft.com/office/powerpoint/2010/main" val="192999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5"/>
            <a:ext cx="7062537" cy="1938992"/>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dirty="0"/>
              <a:t>Recovery Program (AA/NA)</a:t>
            </a:r>
          </a:p>
          <a:p>
            <a:pPr lvl="1"/>
            <a:r>
              <a:rPr lang="en-US" sz="2400" b="1" dirty="0">
                <a:solidFill>
                  <a:srgbClr val="0070C0"/>
                </a:solidFill>
              </a:rPr>
              <a:t>Aftercare</a:t>
            </a:r>
            <a:r>
              <a:rPr lang="en-US" sz="2400" dirty="0">
                <a:solidFill>
                  <a:srgbClr val="0070C0"/>
                </a:solidFill>
              </a:rPr>
              <a:t> </a:t>
            </a:r>
          </a:p>
        </p:txBody>
      </p:sp>
      <p:pic>
        <p:nvPicPr>
          <p:cNvPr id="2" name="Picture 1">
            <a:extLst>
              <a:ext uri="{FF2B5EF4-FFF2-40B4-BE49-F238E27FC236}">
                <a16:creationId xmlns:a16="http://schemas.microsoft.com/office/drawing/2014/main" id="{BA42EC2B-17CA-C7C0-5CF3-6372CB704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1447800"/>
            <a:ext cx="3124200" cy="2082800"/>
          </a:xfrm>
          <a:prstGeom prst="rect">
            <a:avLst/>
          </a:prstGeom>
        </p:spPr>
      </p:pic>
      <p:sp>
        <p:nvSpPr>
          <p:cNvPr id="7" name="TextBox 6">
            <a:extLst>
              <a:ext uri="{FF2B5EF4-FFF2-40B4-BE49-F238E27FC236}">
                <a16:creationId xmlns:a16="http://schemas.microsoft.com/office/drawing/2014/main" id="{8A580CF2-1278-8A32-E9F9-34E521EBEDD3}"/>
              </a:ext>
            </a:extLst>
          </p:cNvPr>
          <p:cNvSpPr txBox="1"/>
          <p:nvPr/>
        </p:nvSpPr>
        <p:spPr>
          <a:xfrm>
            <a:off x="8280735" y="3553012"/>
            <a:ext cx="1905000" cy="215444"/>
          </a:xfrm>
          <a:prstGeom prst="rect">
            <a:avLst/>
          </a:prstGeom>
          <a:noFill/>
        </p:spPr>
        <p:txBody>
          <a:bodyPr wrap="square">
            <a:spAutoFit/>
          </a:bodyPr>
          <a:lstStyle/>
          <a:p>
            <a:pPr algn="ctr"/>
            <a:r>
              <a:rPr lang="en-US" sz="800" dirty="0"/>
              <a:t>Image by </a:t>
            </a:r>
            <a:r>
              <a:rPr lang="en-US" sz="800" dirty="0" err="1">
                <a:hlinkClick r:id="rId4"/>
              </a:rPr>
              <a:t>rudamese</a:t>
            </a:r>
            <a:r>
              <a:rPr lang="en-US" sz="800" dirty="0"/>
              <a:t> from </a:t>
            </a:r>
            <a:r>
              <a:rPr lang="en-US" sz="800" dirty="0" err="1">
                <a:hlinkClick r:id="rId5"/>
              </a:rPr>
              <a:t>Pixabay</a:t>
            </a:r>
            <a:endParaRPr lang="en-US" sz="800" dirty="0"/>
          </a:p>
        </p:txBody>
      </p:sp>
      <p:sp>
        <p:nvSpPr>
          <p:cNvPr id="3" name="Slide Number Placeholder 2">
            <a:extLst>
              <a:ext uri="{FF2B5EF4-FFF2-40B4-BE49-F238E27FC236}">
                <a16:creationId xmlns:a16="http://schemas.microsoft.com/office/drawing/2014/main" id="{8B866049-35DF-CDE4-52E8-DFB7B6909B03}"/>
              </a:ext>
            </a:extLst>
          </p:cNvPr>
          <p:cNvSpPr>
            <a:spLocks noGrp="1"/>
          </p:cNvSpPr>
          <p:nvPr>
            <p:ph type="sldNum" sz="quarter" idx="12"/>
          </p:nvPr>
        </p:nvSpPr>
        <p:spPr/>
        <p:txBody>
          <a:bodyPr/>
          <a:lstStyle/>
          <a:p>
            <a:fld id="{50021088-4A68-45C2-A789-B57BB525981C}" type="slidenum">
              <a:rPr lang="en-US" smtClean="0"/>
              <a:pPr/>
              <a:t>47</a:t>
            </a:fld>
            <a:endParaRPr lang="en-US" dirty="0"/>
          </a:p>
        </p:txBody>
      </p:sp>
    </p:spTree>
    <p:extLst>
      <p:ext uri="{BB962C8B-B14F-4D97-AF65-F5344CB8AC3E}">
        <p14:creationId xmlns:p14="http://schemas.microsoft.com/office/powerpoint/2010/main" val="1091588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143000" y="1371600"/>
            <a:ext cx="10439400" cy="4754568"/>
          </a:xfrm>
        </p:spPr>
        <p:txBody>
          <a:bodyPr>
            <a:normAutofit/>
          </a:bodyPr>
          <a:lstStyle/>
          <a:p>
            <a:r>
              <a:rPr lang="en-US" sz="2700" dirty="0"/>
              <a:t>The Transition from Treatment to Sober Life</a:t>
            </a:r>
          </a:p>
          <a:p>
            <a:pPr marL="600075" lvl="1" indent="-257175">
              <a:buFont typeface="Arial" panose="020B0604020202020204" pitchFamily="34" charset="0"/>
              <a:buChar char="•"/>
            </a:pPr>
            <a:r>
              <a:rPr lang="en-US" sz="2700" dirty="0"/>
              <a:t>Group Setting</a:t>
            </a:r>
          </a:p>
          <a:p>
            <a:pPr marL="600075" lvl="1" indent="-257175">
              <a:buFont typeface="Arial" panose="020B0604020202020204" pitchFamily="34" charset="0"/>
              <a:buChar char="•"/>
            </a:pPr>
            <a:r>
              <a:rPr lang="en-US" sz="2700" dirty="0"/>
              <a:t>HIMS Trained Group Leader</a:t>
            </a:r>
          </a:p>
          <a:p>
            <a:pPr marL="600075" lvl="1" indent="-257175">
              <a:buFont typeface="Arial" panose="020B0604020202020204" pitchFamily="34" charset="0"/>
              <a:buChar char="•"/>
            </a:pPr>
            <a:r>
              <a:rPr lang="en-US" sz="2700" dirty="0"/>
              <a:t>With other Pilots / Professionals</a:t>
            </a:r>
          </a:p>
          <a:p>
            <a:pPr marL="600075" lvl="1" indent="-257175">
              <a:buFont typeface="Arial" panose="020B0604020202020204" pitchFamily="34" charset="0"/>
              <a:buChar char="•"/>
            </a:pPr>
            <a:r>
              <a:rPr lang="en-US" sz="2700" dirty="0"/>
              <a:t>Weekly Meetings</a:t>
            </a:r>
          </a:p>
          <a:p>
            <a:pPr marL="600075" lvl="1" indent="-257175">
              <a:buFont typeface="Arial" panose="020B0604020202020204" pitchFamily="34" charset="0"/>
              <a:buChar char="•"/>
            </a:pPr>
            <a:r>
              <a:rPr lang="en-US" sz="2700" dirty="0"/>
              <a:t>Reports sent to HIMS AME / IMS</a:t>
            </a:r>
          </a:p>
          <a:p>
            <a:pPr marL="600075" lvl="1" indent="-257175">
              <a:buFont typeface="Arial" panose="020B0604020202020204" pitchFamily="34" charset="0"/>
              <a:buChar char="•"/>
            </a:pPr>
            <a:endParaRPr lang="en-US" sz="2700" dirty="0"/>
          </a:p>
        </p:txBody>
      </p:sp>
      <p:sp>
        <p:nvSpPr>
          <p:cNvPr id="4" name="Title 3"/>
          <p:cNvSpPr>
            <a:spLocks noGrp="1"/>
          </p:cNvSpPr>
          <p:nvPr>
            <p:ph type="title"/>
          </p:nvPr>
        </p:nvSpPr>
        <p:spPr/>
        <p:txBody>
          <a:bodyPr anchor="t">
            <a:noAutofit/>
          </a:bodyPr>
          <a:lstStyle/>
          <a:p>
            <a:pPr algn="ctr"/>
            <a:r>
              <a:rPr lang="en-US" sz="4800" dirty="0"/>
              <a:t>Aftercare</a:t>
            </a:r>
          </a:p>
        </p:txBody>
      </p:sp>
      <p:sp>
        <p:nvSpPr>
          <p:cNvPr id="2" name="Slide Number Placeholder 1">
            <a:extLst>
              <a:ext uri="{FF2B5EF4-FFF2-40B4-BE49-F238E27FC236}">
                <a16:creationId xmlns:a16="http://schemas.microsoft.com/office/drawing/2014/main" id="{7FD99E90-E5EA-A635-6D1F-B43B293A00CF}"/>
              </a:ext>
            </a:extLst>
          </p:cNvPr>
          <p:cNvSpPr>
            <a:spLocks noGrp="1"/>
          </p:cNvSpPr>
          <p:nvPr>
            <p:ph type="sldNum" sz="quarter" idx="12"/>
          </p:nvPr>
        </p:nvSpPr>
        <p:spPr/>
        <p:txBody>
          <a:bodyPr/>
          <a:lstStyle/>
          <a:p>
            <a:fld id="{50021088-4A68-45C2-A789-B57BB525981C}" type="slidenum">
              <a:rPr lang="en-US" smtClean="0"/>
              <a:pPr/>
              <a:t>48</a:t>
            </a:fld>
            <a:endParaRPr lang="en-US" dirty="0"/>
          </a:p>
        </p:txBody>
      </p:sp>
    </p:spTree>
    <p:extLst>
      <p:ext uri="{BB962C8B-B14F-4D97-AF65-F5344CB8AC3E}">
        <p14:creationId xmlns:p14="http://schemas.microsoft.com/office/powerpoint/2010/main" val="2315672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5"/>
            <a:ext cx="7062537" cy="2308324"/>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dirty="0"/>
              <a:t>Recovery Program (AA/NA)</a:t>
            </a:r>
          </a:p>
          <a:p>
            <a:pPr lvl="1"/>
            <a:r>
              <a:rPr lang="en-US" sz="2400" dirty="0"/>
              <a:t>Aftercare </a:t>
            </a:r>
          </a:p>
          <a:p>
            <a:pPr lvl="1"/>
            <a:r>
              <a:rPr lang="en-US" sz="2400" b="1" dirty="0">
                <a:solidFill>
                  <a:srgbClr val="0070C0"/>
                </a:solidFill>
              </a:rPr>
              <a:t>No Notice Alcohol / Drug Testing</a:t>
            </a:r>
          </a:p>
        </p:txBody>
      </p:sp>
      <p:sp>
        <p:nvSpPr>
          <p:cNvPr id="2" name="Slide Number Placeholder 1">
            <a:extLst>
              <a:ext uri="{FF2B5EF4-FFF2-40B4-BE49-F238E27FC236}">
                <a16:creationId xmlns:a16="http://schemas.microsoft.com/office/drawing/2014/main" id="{35032E6E-47C8-DFDD-F396-D835AD5A97A8}"/>
              </a:ext>
            </a:extLst>
          </p:cNvPr>
          <p:cNvSpPr>
            <a:spLocks noGrp="1"/>
          </p:cNvSpPr>
          <p:nvPr>
            <p:ph type="sldNum" sz="quarter" idx="12"/>
          </p:nvPr>
        </p:nvSpPr>
        <p:spPr/>
        <p:txBody>
          <a:bodyPr/>
          <a:lstStyle/>
          <a:p>
            <a:fld id="{50021088-4A68-45C2-A789-B57BB525981C}" type="slidenum">
              <a:rPr lang="en-US" smtClean="0"/>
              <a:pPr/>
              <a:t>49</a:t>
            </a:fld>
            <a:endParaRPr lang="en-US" dirty="0"/>
          </a:p>
        </p:txBody>
      </p:sp>
      <p:sp>
        <p:nvSpPr>
          <p:cNvPr id="6" name="TextBox 5">
            <a:extLst>
              <a:ext uri="{FF2B5EF4-FFF2-40B4-BE49-F238E27FC236}">
                <a16:creationId xmlns:a16="http://schemas.microsoft.com/office/drawing/2014/main" id="{2A266959-4AA9-2B64-F44D-A08E39AB3800}"/>
              </a:ext>
            </a:extLst>
          </p:cNvPr>
          <p:cNvSpPr txBox="1"/>
          <p:nvPr/>
        </p:nvSpPr>
        <p:spPr>
          <a:xfrm>
            <a:off x="304800" y="5943600"/>
            <a:ext cx="11582400" cy="215444"/>
          </a:xfrm>
          <a:prstGeom prst="rect">
            <a:avLst/>
          </a:prstGeom>
          <a:noFill/>
        </p:spPr>
        <p:txBody>
          <a:bodyPr wrap="square">
            <a:spAutoFit/>
          </a:bodyPr>
          <a:lstStyle/>
          <a:p>
            <a:pPr algn="ctr"/>
            <a:r>
              <a:rPr lang="en-US" sz="800" dirty="0"/>
              <a:t>Image by &lt;a </a:t>
            </a:r>
            <a:r>
              <a:rPr lang="en-US" sz="800" dirty="0" err="1"/>
              <a:t>href</a:t>
            </a:r>
            <a:r>
              <a:rPr lang="en-US" sz="800" dirty="0"/>
              <a:t>="https://www.freepik.com/free-photo/lab-doctor-performing-medical-exam-urine_25182642.htm#query=urine%20test&amp;position=1&amp;from_view=keyword&amp;track=ais&amp;uuid=0d5946c7-9895-4278-a595-2b5763bdc46f"&gt;Freepik&lt;/a&gt;</a:t>
            </a:r>
          </a:p>
        </p:txBody>
      </p:sp>
      <p:pic>
        <p:nvPicPr>
          <p:cNvPr id="8" name="Picture 7" descr="A person holding a container with yellow liquid&#10;&#10;Description automatically generated">
            <a:extLst>
              <a:ext uri="{FF2B5EF4-FFF2-40B4-BE49-F238E27FC236}">
                <a16:creationId xmlns:a16="http://schemas.microsoft.com/office/drawing/2014/main" id="{C4EE109A-B74C-D4DB-C701-A599094791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2133600"/>
            <a:ext cx="2286000" cy="3429411"/>
          </a:xfrm>
          <a:prstGeom prst="rect">
            <a:avLst/>
          </a:prstGeom>
        </p:spPr>
      </p:pic>
    </p:spTree>
    <p:extLst>
      <p:ext uri="{BB962C8B-B14F-4D97-AF65-F5344CB8AC3E}">
        <p14:creationId xmlns:p14="http://schemas.microsoft.com/office/powerpoint/2010/main" val="48326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AB650-0610-C4C9-1F67-D6F35563035C}"/>
              </a:ext>
            </a:extLst>
          </p:cNvPr>
          <p:cNvSpPr>
            <a:spLocks noGrp="1"/>
          </p:cNvSpPr>
          <p:nvPr>
            <p:ph idx="1"/>
          </p:nvPr>
        </p:nvSpPr>
        <p:spPr/>
        <p:txBody>
          <a:bodyPr>
            <a:normAutofit/>
          </a:bodyPr>
          <a:lstStyle/>
          <a:p>
            <a:r>
              <a:rPr lang="en-US" dirty="0"/>
              <a:t>Dr. Susan Northrup – FAA Federal Air Surgeon  - virtual</a:t>
            </a:r>
          </a:p>
          <a:p>
            <a:pPr marL="0" indent="0">
              <a:buNone/>
            </a:pPr>
            <a:endParaRPr lang="en-US" dirty="0"/>
          </a:p>
          <a:p>
            <a:r>
              <a:rPr lang="en-US" dirty="0"/>
              <a:t>FAA –</a:t>
            </a:r>
          </a:p>
          <a:p>
            <a:pPr lvl="1"/>
            <a:r>
              <a:rPr lang="en-US" dirty="0"/>
              <a:t>Gary Sprouse &amp; Linda Johnson – AME Test questions</a:t>
            </a:r>
          </a:p>
          <a:p>
            <a:pPr lvl="1"/>
            <a:r>
              <a:rPr lang="en-US" dirty="0"/>
              <a:t>Sue Glowacki – AME and PNP HIMS Designation questions</a:t>
            </a:r>
          </a:p>
          <a:p>
            <a:pPr lvl="1"/>
            <a:r>
              <a:rPr lang="en-US" dirty="0"/>
              <a:t>FAA DUI Reporting Team</a:t>
            </a:r>
          </a:p>
          <a:p>
            <a:pPr lvl="1"/>
            <a:endParaRPr lang="en-US" dirty="0"/>
          </a:p>
          <a:p>
            <a:r>
              <a:rPr lang="en-US" dirty="0"/>
              <a:t>Birds of a Feather – Tammy H./ Bill T./ Beth / Scott M.</a:t>
            </a:r>
          </a:p>
        </p:txBody>
      </p:sp>
      <p:sp>
        <p:nvSpPr>
          <p:cNvPr id="3" name="Title 2">
            <a:extLst>
              <a:ext uri="{FF2B5EF4-FFF2-40B4-BE49-F238E27FC236}">
                <a16:creationId xmlns:a16="http://schemas.microsoft.com/office/drawing/2014/main" id="{9A8B1643-F7A3-86A9-69F8-7164EA8DC910}"/>
              </a:ext>
            </a:extLst>
          </p:cNvPr>
          <p:cNvSpPr>
            <a:spLocks noGrp="1"/>
          </p:cNvSpPr>
          <p:nvPr>
            <p:ph type="title"/>
          </p:nvPr>
        </p:nvSpPr>
        <p:spPr/>
        <p:txBody>
          <a:bodyPr/>
          <a:lstStyle/>
          <a:p>
            <a:pPr algn="ctr"/>
            <a:r>
              <a:rPr lang="en-US" dirty="0"/>
              <a:t>Special Guests</a:t>
            </a:r>
          </a:p>
        </p:txBody>
      </p:sp>
      <p:sp>
        <p:nvSpPr>
          <p:cNvPr id="4" name="Slide Number Placeholder 3">
            <a:extLst>
              <a:ext uri="{FF2B5EF4-FFF2-40B4-BE49-F238E27FC236}">
                <a16:creationId xmlns:a16="http://schemas.microsoft.com/office/drawing/2014/main" id="{577118EA-A319-A85E-2E4F-99E1A2ACA2FB}"/>
              </a:ext>
            </a:extLst>
          </p:cNvPr>
          <p:cNvSpPr>
            <a:spLocks noGrp="1"/>
          </p:cNvSpPr>
          <p:nvPr>
            <p:ph type="sldNum" sz="quarter" idx="12"/>
          </p:nvPr>
        </p:nvSpPr>
        <p:spPr/>
        <p:txBody>
          <a:bodyPr/>
          <a:lstStyle/>
          <a:p>
            <a:fld id="{50021088-4A68-45C2-A789-B57BB525981C}" type="slidenum">
              <a:rPr lang="en-US" smtClean="0"/>
              <a:pPr/>
              <a:t>5</a:t>
            </a:fld>
            <a:endParaRPr lang="en-US" dirty="0"/>
          </a:p>
        </p:txBody>
      </p:sp>
    </p:spTree>
    <p:extLst>
      <p:ext uri="{BB962C8B-B14F-4D97-AF65-F5344CB8AC3E}">
        <p14:creationId xmlns:p14="http://schemas.microsoft.com/office/powerpoint/2010/main" val="3453274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990600" y="1447800"/>
            <a:ext cx="10591800" cy="4678368"/>
          </a:xfrm>
        </p:spPr>
        <p:txBody>
          <a:bodyPr>
            <a:normAutofit/>
          </a:bodyPr>
          <a:lstStyle/>
          <a:p>
            <a:r>
              <a:rPr lang="en-US" sz="2700" dirty="0"/>
              <a:t>Trust but Verify</a:t>
            </a:r>
          </a:p>
          <a:p>
            <a:pPr marL="600075" lvl="1" indent="-257175">
              <a:buFont typeface="Arial" panose="020B0604020202020204" pitchFamily="34" charset="0"/>
              <a:buChar char="•"/>
            </a:pPr>
            <a:r>
              <a:rPr lang="en-US" sz="2700" dirty="0"/>
              <a:t>Separate from Random DOT Testing</a:t>
            </a:r>
          </a:p>
          <a:p>
            <a:pPr marL="600075" lvl="1" indent="-257175">
              <a:buFont typeface="Arial" panose="020B0604020202020204" pitchFamily="34" charset="0"/>
              <a:buChar char="•"/>
            </a:pPr>
            <a:r>
              <a:rPr lang="en-US" sz="2700" dirty="0"/>
              <a:t>Minimum of 14 tests per 12 months</a:t>
            </a:r>
          </a:p>
          <a:p>
            <a:pPr marL="600075" lvl="1" indent="-257175">
              <a:buFont typeface="Arial" panose="020B0604020202020204" pitchFamily="34" charset="0"/>
              <a:buChar char="•"/>
            </a:pPr>
            <a:r>
              <a:rPr lang="en-US" sz="2700" dirty="0"/>
              <a:t>Windows test for Both On and Off Duty Use</a:t>
            </a:r>
          </a:p>
          <a:p>
            <a:pPr marL="600075" lvl="1" indent="-257175">
              <a:buFont typeface="Arial" panose="020B0604020202020204" pitchFamily="34" charset="0"/>
              <a:buChar char="•"/>
            </a:pPr>
            <a:r>
              <a:rPr lang="en-US" sz="2700" dirty="0"/>
              <a:t>Should adjust per individual Pilot – </a:t>
            </a:r>
          </a:p>
          <a:p>
            <a:pPr marL="1285875" lvl="3" indent="-257175">
              <a:buFont typeface="Arial" panose="020B0604020202020204" pitchFamily="34" charset="0"/>
              <a:buChar char="•"/>
            </a:pPr>
            <a:r>
              <a:rPr lang="en-US" sz="2400" dirty="0"/>
              <a:t>ETG Test</a:t>
            </a:r>
          </a:p>
          <a:p>
            <a:pPr marL="1285875" lvl="3" indent="-257175">
              <a:buFont typeface="Arial" panose="020B0604020202020204" pitchFamily="34" charset="0"/>
              <a:buChar char="•"/>
            </a:pPr>
            <a:r>
              <a:rPr lang="en-US" sz="2400" dirty="0"/>
              <a:t>Hair/Nails</a:t>
            </a:r>
          </a:p>
          <a:p>
            <a:pPr marL="600075" lvl="1" indent="-257175">
              <a:buFont typeface="Arial" panose="020B0604020202020204" pitchFamily="34" charset="0"/>
              <a:buChar char="•"/>
            </a:pPr>
            <a:r>
              <a:rPr lang="en-US" sz="2700" dirty="0"/>
              <a:t>Is very accurate – But still </a:t>
            </a:r>
            <a:r>
              <a:rPr lang="en-US" sz="2700" u="sng" dirty="0"/>
              <a:t>One</a:t>
            </a:r>
            <a:r>
              <a:rPr lang="en-US" sz="2700" dirty="0"/>
              <a:t> data point</a:t>
            </a:r>
          </a:p>
        </p:txBody>
      </p:sp>
      <p:sp>
        <p:nvSpPr>
          <p:cNvPr id="4" name="Title 3"/>
          <p:cNvSpPr>
            <a:spLocks noGrp="1"/>
          </p:cNvSpPr>
          <p:nvPr>
            <p:ph type="title"/>
          </p:nvPr>
        </p:nvSpPr>
        <p:spPr/>
        <p:txBody>
          <a:bodyPr anchor="t">
            <a:noAutofit/>
          </a:bodyPr>
          <a:lstStyle/>
          <a:p>
            <a:pPr algn="ctr"/>
            <a:r>
              <a:rPr lang="en-US" sz="4800" dirty="0"/>
              <a:t>No Notice Alcohol/Drug Testing</a:t>
            </a:r>
          </a:p>
        </p:txBody>
      </p:sp>
      <p:sp>
        <p:nvSpPr>
          <p:cNvPr id="2" name="Slide Number Placeholder 1">
            <a:extLst>
              <a:ext uri="{FF2B5EF4-FFF2-40B4-BE49-F238E27FC236}">
                <a16:creationId xmlns:a16="http://schemas.microsoft.com/office/drawing/2014/main" id="{E7F5AF9A-0239-2CAD-6FB8-D4555D57498F}"/>
              </a:ext>
            </a:extLst>
          </p:cNvPr>
          <p:cNvSpPr>
            <a:spLocks noGrp="1"/>
          </p:cNvSpPr>
          <p:nvPr>
            <p:ph type="sldNum" sz="quarter" idx="12"/>
          </p:nvPr>
        </p:nvSpPr>
        <p:spPr/>
        <p:txBody>
          <a:bodyPr/>
          <a:lstStyle/>
          <a:p>
            <a:fld id="{50021088-4A68-45C2-A789-B57BB525981C}" type="slidenum">
              <a:rPr lang="en-US" smtClean="0"/>
              <a:pPr/>
              <a:t>50</a:t>
            </a:fld>
            <a:endParaRPr lang="en-US" dirty="0"/>
          </a:p>
        </p:txBody>
      </p:sp>
    </p:spTree>
    <p:extLst>
      <p:ext uri="{BB962C8B-B14F-4D97-AF65-F5344CB8AC3E}">
        <p14:creationId xmlns:p14="http://schemas.microsoft.com/office/powerpoint/2010/main" val="3886334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Autofit/>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6"/>
            <a:ext cx="7062537" cy="2654573"/>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dirty="0"/>
              <a:t>Recovery Program (AA/NA)</a:t>
            </a:r>
          </a:p>
          <a:p>
            <a:pPr lvl="1"/>
            <a:r>
              <a:rPr lang="en-US" sz="2400" dirty="0"/>
              <a:t>Aftercare </a:t>
            </a:r>
          </a:p>
          <a:p>
            <a:pPr lvl="1"/>
            <a:r>
              <a:rPr lang="en-US" sz="2400" dirty="0"/>
              <a:t>No Notice Alcohol / Drug Testing</a:t>
            </a:r>
          </a:p>
          <a:p>
            <a:pPr lvl="1"/>
            <a:r>
              <a:rPr lang="en-US" sz="2400" b="1" dirty="0">
                <a:solidFill>
                  <a:srgbClr val="0070C0"/>
                </a:solidFill>
              </a:rPr>
              <a:t>Psychological &amp; Psychiatric Evaluations </a:t>
            </a:r>
          </a:p>
        </p:txBody>
      </p:sp>
      <p:sp>
        <p:nvSpPr>
          <p:cNvPr id="2" name="Slide Number Placeholder 1">
            <a:extLst>
              <a:ext uri="{FF2B5EF4-FFF2-40B4-BE49-F238E27FC236}">
                <a16:creationId xmlns:a16="http://schemas.microsoft.com/office/drawing/2014/main" id="{21D119B8-BC63-F694-DC1E-4FACF5EFEDC4}"/>
              </a:ext>
            </a:extLst>
          </p:cNvPr>
          <p:cNvSpPr>
            <a:spLocks noGrp="1"/>
          </p:cNvSpPr>
          <p:nvPr>
            <p:ph type="sldNum" sz="quarter" idx="12"/>
          </p:nvPr>
        </p:nvSpPr>
        <p:spPr/>
        <p:txBody>
          <a:bodyPr/>
          <a:lstStyle/>
          <a:p>
            <a:fld id="{50021088-4A68-45C2-A789-B57BB525981C}" type="slidenum">
              <a:rPr lang="en-US" smtClean="0"/>
              <a:pPr/>
              <a:t>51</a:t>
            </a:fld>
            <a:endParaRPr lang="en-US" dirty="0"/>
          </a:p>
        </p:txBody>
      </p:sp>
      <p:sp>
        <p:nvSpPr>
          <p:cNvPr id="8" name="TextBox 7">
            <a:extLst>
              <a:ext uri="{FF2B5EF4-FFF2-40B4-BE49-F238E27FC236}">
                <a16:creationId xmlns:a16="http://schemas.microsoft.com/office/drawing/2014/main" id="{8A479C07-28BB-87C1-2DDD-093C49AA4A0D}"/>
              </a:ext>
            </a:extLst>
          </p:cNvPr>
          <p:cNvSpPr txBox="1"/>
          <p:nvPr/>
        </p:nvSpPr>
        <p:spPr>
          <a:xfrm>
            <a:off x="7467600" y="3657600"/>
            <a:ext cx="6096000" cy="200055"/>
          </a:xfrm>
          <a:prstGeom prst="rect">
            <a:avLst/>
          </a:prstGeom>
          <a:noFill/>
        </p:spPr>
        <p:txBody>
          <a:bodyPr wrap="square">
            <a:spAutoFit/>
          </a:bodyPr>
          <a:lstStyle/>
          <a:p>
            <a:pPr algn="ctr"/>
            <a:r>
              <a:rPr lang="en-US" sz="700" b="0" i="0" dirty="0">
                <a:solidFill>
                  <a:srgbClr val="191B26"/>
                </a:solidFill>
                <a:effectLst/>
                <a:latin typeface="Open Sans" panose="020B0606030504020204" pitchFamily="34" charset="0"/>
              </a:rPr>
              <a:t>Image by </a:t>
            </a:r>
            <a:r>
              <a:rPr lang="en-US" sz="700" b="0" i="0" u="sng" dirty="0">
                <a:solidFill>
                  <a:srgbClr val="191B26"/>
                </a:solidFill>
                <a:effectLst/>
                <a:latin typeface="Open Sans" panose="020B0606030504020204" pitchFamily="34" charset="0"/>
                <a:hlinkClick r:id="rId2"/>
              </a:rPr>
              <a:t>Peggy und Marco </a:t>
            </a:r>
            <a:r>
              <a:rPr lang="en-US" sz="700" b="0" i="0" u="sng" dirty="0" err="1">
                <a:solidFill>
                  <a:srgbClr val="191B26"/>
                </a:solidFill>
                <a:effectLst/>
                <a:latin typeface="Open Sans" panose="020B0606030504020204" pitchFamily="34" charset="0"/>
                <a:hlinkClick r:id="rId2"/>
              </a:rPr>
              <a:t>Lachmann-Anke</a:t>
            </a:r>
            <a:r>
              <a:rPr lang="en-US" sz="700" b="0" i="0" dirty="0">
                <a:solidFill>
                  <a:srgbClr val="191B26"/>
                </a:solidFill>
                <a:effectLst/>
                <a:latin typeface="Open Sans" panose="020B0606030504020204" pitchFamily="34" charset="0"/>
              </a:rPr>
              <a:t> from </a:t>
            </a:r>
            <a:r>
              <a:rPr lang="en-US" sz="700" b="0" i="0" u="sng" dirty="0" err="1">
                <a:solidFill>
                  <a:srgbClr val="191B26"/>
                </a:solidFill>
                <a:effectLst/>
                <a:latin typeface="Open Sans" panose="020B0606030504020204" pitchFamily="34" charset="0"/>
                <a:hlinkClick r:id="rId3"/>
              </a:rPr>
              <a:t>Pixabay</a:t>
            </a:r>
            <a:endParaRPr lang="en-US" sz="700" dirty="0"/>
          </a:p>
        </p:txBody>
      </p:sp>
      <p:pic>
        <p:nvPicPr>
          <p:cNvPr id="10" name="Picture 9" descr="A cartoon character sitting on a chair&#10;&#10;Description automatically generated">
            <a:extLst>
              <a:ext uri="{FF2B5EF4-FFF2-40B4-BE49-F238E27FC236}">
                <a16:creationId xmlns:a16="http://schemas.microsoft.com/office/drawing/2014/main" id="{E0E441AC-579D-5B50-D3E4-DD5398526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200" y="1066800"/>
            <a:ext cx="2590800" cy="2590800"/>
          </a:xfrm>
          <a:prstGeom prst="rect">
            <a:avLst/>
          </a:prstGeom>
        </p:spPr>
      </p:pic>
    </p:spTree>
    <p:extLst>
      <p:ext uri="{BB962C8B-B14F-4D97-AF65-F5344CB8AC3E}">
        <p14:creationId xmlns:p14="http://schemas.microsoft.com/office/powerpoint/2010/main" val="2111062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838200" y="2209800"/>
            <a:ext cx="10744200" cy="4754563"/>
          </a:xfrm>
        </p:spPr>
        <p:txBody>
          <a:bodyPr>
            <a:normAutofit/>
          </a:bodyPr>
          <a:lstStyle/>
          <a:p>
            <a:r>
              <a:rPr lang="en-US" sz="2700" dirty="0"/>
              <a:t>Does their Mental Condition allow for a Safe Pilot?</a:t>
            </a:r>
          </a:p>
          <a:p>
            <a:endParaRPr lang="en-US" sz="600" dirty="0"/>
          </a:p>
          <a:p>
            <a:pPr marL="600075" lvl="1" indent="-257175">
              <a:buFont typeface="Arial" panose="020B0604020202020204" pitchFamily="34" charset="0"/>
              <a:buChar char="•"/>
            </a:pPr>
            <a:r>
              <a:rPr lang="en-US" sz="2700" dirty="0"/>
              <a:t>Evaluations are by HIMS Trained Doctors</a:t>
            </a:r>
          </a:p>
          <a:p>
            <a:pPr marL="600075" lvl="1" indent="-257175">
              <a:buFont typeface="Arial" panose="020B0604020202020204" pitchFamily="34" charset="0"/>
              <a:buChar char="•"/>
            </a:pPr>
            <a:endParaRPr lang="en-US" sz="600" dirty="0"/>
          </a:p>
          <a:p>
            <a:pPr marL="600075" lvl="1" indent="-257175">
              <a:buFont typeface="Arial" panose="020B0604020202020204" pitchFamily="34" charset="0"/>
              <a:buChar char="•"/>
            </a:pPr>
            <a:r>
              <a:rPr lang="en-US" sz="2700" dirty="0"/>
              <a:t>Pilot should be well established in Recovery</a:t>
            </a:r>
          </a:p>
          <a:p>
            <a:pPr marL="600075" lvl="1" indent="-257175">
              <a:buFont typeface="Arial" panose="020B0604020202020204" pitchFamily="34" charset="0"/>
              <a:buChar char="•"/>
            </a:pPr>
            <a:endParaRPr lang="en-US" sz="600" dirty="0"/>
          </a:p>
          <a:p>
            <a:pPr marL="600075" lvl="1" indent="-257175">
              <a:buFont typeface="Arial" panose="020B0604020202020204" pitchFamily="34" charset="0"/>
              <a:buChar char="•"/>
            </a:pPr>
            <a:r>
              <a:rPr lang="en-US" sz="2700" dirty="0"/>
              <a:t>Should not begin evaluations if any residual effects of long-term alcohol use are present</a:t>
            </a:r>
          </a:p>
        </p:txBody>
      </p:sp>
      <p:sp>
        <p:nvSpPr>
          <p:cNvPr id="4" name="Title 3"/>
          <p:cNvSpPr>
            <a:spLocks noGrp="1"/>
          </p:cNvSpPr>
          <p:nvPr>
            <p:ph type="title"/>
          </p:nvPr>
        </p:nvSpPr>
        <p:spPr/>
        <p:txBody>
          <a:bodyPr anchor="t">
            <a:noAutofit/>
          </a:bodyPr>
          <a:lstStyle/>
          <a:p>
            <a:pPr algn="ctr"/>
            <a:r>
              <a:rPr lang="en-US" sz="4800" dirty="0"/>
              <a:t>Psychological &amp; Psychiatric Evaluation</a:t>
            </a:r>
          </a:p>
        </p:txBody>
      </p:sp>
      <p:sp>
        <p:nvSpPr>
          <p:cNvPr id="2" name="Slide Number Placeholder 1">
            <a:extLst>
              <a:ext uri="{FF2B5EF4-FFF2-40B4-BE49-F238E27FC236}">
                <a16:creationId xmlns:a16="http://schemas.microsoft.com/office/drawing/2014/main" id="{18ABAD64-F5F8-B65F-36F2-1D35E25F2EDD}"/>
              </a:ext>
            </a:extLst>
          </p:cNvPr>
          <p:cNvSpPr>
            <a:spLocks noGrp="1"/>
          </p:cNvSpPr>
          <p:nvPr>
            <p:ph type="sldNum" sz="quarter" idx="12"/>
          </p:nvPr>
        </p:nvSpPr>
        <p:spPr/>
        <p:txBody>
          <a:bodyPr/>
          <a:lstStyle/>
          <a:p>
            <a:fld id="{50021088-4A68-45C2-A789-B57BB525981C}" type="slidenum">
              <a:rPr lang="en-US" smtClean="0"/>
              <a:pPr/>
              <a:t>52</a:t>
            </a:fld>
            <a:endParaRPr lang="en-US" dirty="0"/>
          </a:p>
        </p:txBody>
      </p:sp>
    </p:spTree>
    <p:extLst>
      <p:ext uri="{BB962C8B-B14F-4D97-AF65-F5344CB8AC3E}">
        <p14:creationId xmlns:p14="http://schemas.microsoft.com/office/powerpoint/2010/main" val="4192666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6"/>
            <a:ext cx="7062537" cy="3023905"/>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dirty="0"/>
              <a:t>Recovery Program (AA/NA)</a:t>
            </a:r>
          </a:p>
          <a:p>
            <a:pPr lvl="1"/>
            <a:r>
              <a:rPr lang="en-US" sz="2400" dirty="0"/>
              <a:t>Aftercare </a:t>
            </a:r>
          </a:p>
          <a:p>
            <a:pPr lvl="1"/>
            <a:r>
              <a:rPr lang="en-US" sz="2400" dirty="0"/>
              <a:t>No Notice Alcohol / Drug Testing</a:t>
            </a:r>
          </a:p>
          <a:p>
            <a:pPr lvl="1"/>
            <a:r>
              <a:rPr lang="en-US" sz="2400" dirty="0"/>
              <a:t>Psychological &amp; Psychiatric Evaluations </a:t>
            </a:r>
          </a:p>
          <a:p>
            <a:pPr lvl="1"/>
            <a:r>
              <a:rPr lang="en-US" sz="2400" b="1" dirty="0">
                <a:solidFill>
                  <a:srgbClr val="0070C0"/>
                </a:solidFill>
              </a:rPr>
              <a:t>Peer Pilot </a:t>
            </a:r>
            <a:r>
              <a:rPr lang="is-IS" sz="2400" b="1" dirty="0">
                <a:solidFill>
                  <a:srgbClr val="0070C0"/>
                </a:solidFill>
              </a:rPr>
              <a:t>Monitoring </a:t>
            </a:r>
          </a:p>
        </p:txBody>
      </p:sp>
      <p:sp>
        <p:nvSpPr>
          <p:cNvPr id="2" name="Slide Number Placeholder 1">
            <a:extLst>
              <a:ext uri="{FF2B5EF4-FFF2-40B4-BE49-F238E27FC236}">
                <a16:creationId xmlns:a16="http://schemas.microsoft.com/office/drawing/2014/main" id="{F194F75C-55F6-9461-C7A1-EE8063D5A3EF}"/>
              </a:ext>
            </a:extLst>
          </p:cNvPr>
          <p:cNvSpPr>
            <a:spLocks noGrp="1"/>
          </p:cNvSpPr>
          <p:nvPr>
            <p:ph type="sldNum" sz="quarter" idx="12"/>
          </p:nvPr>
        </p:nvSpPr>
        <p:spPr/>
        <p:txBody>
          <a:bodyPr/>
          <a:lstStyle/>
          <a:p>
            <a:fld id="{50021088-4A68-45C2-A789-B57BB525981C}" type="slidenum">
              <a:rPr lang="en-US" smtClean="0"/>
              <a:pPr/>
              <a:t>53</a:t>
            </a:fld>
            <a:endParaRPr lang="en-US" dirty="0"/>
          </a:p>
        </p:txBody>
      </p:sp>
      <p:sp>
        <p:nvSpPr>
          <p:cNvPr id="6" name="TextBox 5">
            <a:extLst>
              <a:ext uri="{FF2B5EF4-FFF2-40B4-BE49-F238E27FC236}">
                <a16:creationId xmlns:a16="http://schemas.microsoft.com/office/drawing/2014/main" id="{06EE5E43-7006-70AE-B5B3-0FECF7F7811C}"/>
              </a:ext>
            </a:extLst>
          </p:cNvPr>
          <p:cNvSpPr txBox="1"/>
          <p:nvPr/>
        </p:nvSpPr>
        <p:spPr>
          <a:xfrm>
            <a:off x="6781800" y="3971465"/>
            <a:ext cx="60960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Eddie Mar Delos Angeles</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8" name="Picture 7" descr="A group of people standing together&#10;&#10;Description automatically generated">
            <a:extLst>
              <a:ext uri="{FF2B5EF4-FFF2-40B4-BE49-F238E27FC236}">
                <a16:creationId xmlns:a16="http://schemas.microsoft.com/office/drawing/2014/main" id="{31AFAD28-6D65-4A67-2B71-6B475FD30E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29600" y="1398730"/>
            <a:ext cx="3200400" cy="2572735"/>
          </a:xfrm>
          <a:prstGeom prst="rect">
            <a:avLst/>
          </a:prstGeom>
        </p:spPr>
      </p:pic>
    </p:spTree>
    <p:extLst>
      <p:ext uri="{BB962C8B-B14F-4D97-AF65-F5344CB8AC3E}">
        <p14:creationId xmlns:p14="http://schemas.microsoft.com/office/powerpoint/2010/main" val="3632172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447800" y="1447800"/>
            <a:ext cx="9067800" cy="4114800"/>
          </a:xfrm>
        </p:spPr>
        <p:txBody>
          <a:bodyPr>
            <a:normAutofit/>
          </a:bodyPr>
          <a:lstStyle/>
          <a:p>
            <a:r>
              <a:rPr lang="en-US" sz="2700" dirty="0"/>
              <a:t>A Trusted Volunteer </a:t>
            </a:r>
          </a:p>
          <a:p>
            <a:pPr marL="600075" lvl="1" indent="-257175">
              <a:buFont typeface="Arial" panose="020B0604020202020204" pitchFamily="34" charset="0"/>
              <a:buChar char="•"/>
            </a:pPr>
            <a:r>
              <a:rPr lang="en-US" sz="2700" dirty="0"/>
              <a:t>Must be HIMS Trained</a:t>
            </a:r>
          </a:p>
          <a:p>
            <a:pPr marL="600075" lvl="1" indent="-257175">
              <a:buFont typeface="Arial" panose="020B0604020202020204" pitchFamily="34" charset="0"/>
              <a:buChar char="•"/>
            </a:pPr>
            <a:r>
              <a:rPr lang="en-US" sz="2700" dirty="0"/>
              <a:t>Ideally has been through HIMS as well</a:t>
            </a:r>
          </a:p>
          <a:p>
            <a:pPr marL="600075" lvl="1" indent="-257175">
              <a:buFont typeface="Arial" panose="020B0604020202020204" pitchFamily="34" charset="0"/>
              <a:buChar char="•"/>
            </a:pPr>
            <a:r>
              <a:rPr lang="en-US" sz="2700" dirty="0"/>
              <a:t>Is a Resource and an Advocate</a:t>
            </a:r>
          </a:p>
          <a:p>
            <a:pPr marL="600075" lvl="1" indent="-257175">
              <a:buFont typeface="Arial" panose="020B0604020202020204" pitchFamily="34" charset="0"/>
              <a:buChar char="•"/>
            </a:pPr>
            <a:r>
              <a:rPr lang="en-US" sz="2700" dirty="0"/>
              <a:t>Must also Hold Pilot Accountable</a:t>
            </a:r>
          </a:p>
          <a:p>
            <a:pPr marL="600075" lvl="1" indent="-257175">
              <a:buFont typeface="Arial" panose="020B0604020202020204" pitchFamily="34" charset="0"/>
              <a:buChar char="•"/>
            </a:pPr>
            <a:r>
              <a:rPr lang="en-US" sz="2700" dirty="0"/>
              <a:t>Reports sent to HIMS AME / IMS</a:t>
            </a:r>
          </a:p>
        </p:txBody>
      </p:sp>
      <p:sp>
        <p:nvSpPr>
          <p:cNvPr id="4" name="Title 3"/>
          <p:cNvSpPr>
            <a:spLocks noGrp="1"/>
          </p:cNvSpPr>
          <p:nvPr>
            <p:ph type="title"/>
          </p:nvPr>
        </p:nvSpPr>
        <p:spPr/>
        <p:txBody>
          <a:bodyPr anchor="t">
            <a:normAutofit fontScale="90000"/>
          </a:bodyPr>
          <a:lstStyle/>
          <a:p>
            <a:pPr algn="ctr"/>
            <a:r>
              <a:rPr lang="en-US" sz="4800" dirty="0"/>
              <a:t>Peer Pilot Monitoring</a:t>
            </a:r>
          </a:p>
        </p:txBody>
      </p:sp>
      <p:sp>
        <p:nvSpPr>
          <p:cNvPr id="2" name="Slide Number Placeholder 1">
            <a:extLst>
              <a:ext uri="{FF2B5EF4-FFF2-40B4-BE49-F238E27FC236}">
                <a16:creationId xmlns:a16="http://schemas.microsoft.com/office/drawing/2014/main" id="{90030D60-CCF1-E38A-DB90-C28620F1B44E}"/>
              </a:ext>
            </a:extLst>
          </p:cNvPr>
          <p:cNvSpPr>
            <a:spLocks noGrp="1"/>
          </p:cNvSpPr>
          <p:nvPr>
            <p:ph type="sldNum" sz="quarter" idx="12"/>
          </p:nvPr>
        </p:nvSpPr>
        <p:spPr/>
        <p:txBody>
          <a:bodyPr/>
          <a:lstStyle/>
          <a:p>
            <a:fld id="{50021088-4A68-45C2-A789-B57BB525981C}" type="slidenum">
              <a:rPr lang="en-US" smtClean="0"/>
              <a:pPr/>
              <a:t>54</a:t>
            </a:fld>
            <a:endParaRPr lang="en-US" dirty="0"/>
          </a:p>
        </p:txBody>
      </p:sp>
    </p:spTree>
    <p:extLst>
      <p:ext uri="{BB962C8B-B14F-4D97-AF65-F5344CB8AC3E}">
        <p14:creationId xmlns:p14="http://schemas.microsoft.com/office/powerpoint/2010/main" val="3666277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5"/>
            <a:ext cx="7062537" cy="3393236"/>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dirty="0"/>
              <a:t>Recovery Program (AA/NA)</a:t>
            </a:r>
          </a:p>
          <a:p>
            <a:pPr lvl="1"/>
            <a:r>
              <a:rPr lang="en-US" sz="2400" dirty="0"/>
              <a:t>Aftercare </a:t>
            </a:r>
          </a:p>
          <a:p>
            <a:pPr lvl="1"/>
            <a:r>
              <a:rPr lang="en-US" sz="2400" dirty="0"/>
              <a:t>No Notice Alcohol / Drug Testing</a:t>
            </a:r>
          </a:p>
          <a:p>
            <a:pPr lvl="1"/>
            <a:r>
              <a:rPr lang="en-US" sz="2400" dirty="0"/>
              <a:t>Psychological &amp; Psychiatric Evaluations </a:t>
            </a:r>
          </a:p>
          <a:p>
            <a:pPr lvl="1"/>
            <a:r>
              <a:rPr lang="en-US" sz="2400" dirty="0"/>
              <a:t>Peer Pilot </a:t>
            </a:r>
            <a:r>
              <a:rPr lang="is-IS" sz="2400" dirty="0"/>
              <a:t>Monitoring </a:t>
            </a:r>
          </a:p>
          <a:p>
            <a:pPr lvl="1"/>
            <a:r>
              <a:rPr lang="is-IS" sz="2400" b="1" dirty="0">
                <a:solidFill>
                  <a:srgbClr val="0070C0"/>
                </a:solidFill>
              </a:rPr>
              <a:t>Company Pilot Monitoring</a:t>
            </a:r>
          </a:p>
        </p:txBody>
      </p:sp>
      <p:sp>
        <p:nvSpPr>
          <p:cNvPr id="2" name="Slide Number Placeholder 1">
            <a:extLst>
              <a:ext uri="{FF2B5EF4-FFF2-40B4-BE49-F238E27FC236}">
                <a16:creationId xmlns:a16="http://schemas.microsoft.com/office/drawing/2014/main" id="{5933624B-9A89-C3B3-5D7F-29737EFD8E41}"/>
              </a:ext>
            </a:extLst>
          </p:cNvPr>
          <p:cNvSpPr>
            <a:spLocks noGrp="1"/>
          </p:cNvSpPr>
          <p:nvPr>
            <p:ph type="sldNum" sz="quarter" idx="12"/>
          </p:nvPr>
        </p:nvSpPr>
        <p:spPr/>
        <p:txBody>
          <a:bodyPr/>
          <a:lstStyle/>
          <a:p>
            <a:fld id="{50021088-4A68-45C2-A789-B57BB525981C}" type="slidenum">
              <a:rPr lang="en-US" smtClean="0"/>
              <a:pPr/>
              <a:t>55</a:t>
            </a:fld>
            <a:endParaRPr lang="en-US" dirty="0"/>
          </a:p>
        </p:txBody>
      </p:sp>
      <p:sp>
        <p:nvSpPr>
          <p:cNvPr id="6" name="TextBox 5">
            <a:extLst>
              <a:ext uri="{FF2B5EF4-FFF2-40B4-BE49-F238E27FC236}">
                <a16:creationId xmlns:a16="http://schemas.microsoft.com/office/drawing/2014/main" id="{A6E56C2B-1FC3-21A3-AB31-CAEA940674CF}"/>
              </a:ext>
            </a:extLst>
          </p:cNvPr>
          <p:cNvSpPr txBox="1"/>
          <p:nvPr/>
        </p:nvSpPr>
        <p:spPr>
          <a:xfrm>
            <a:off x="304800" y="5880684"/>
            <a:ext cx="11887200" cy="215444"/>
          </a:xfrm>
          <a:prstGeom prst="rect">
            <a:avLst/>
          </a:prstGeom>
          <a:noFill/>
        </p:spPr>
        <p:txBody>
          <a:bodyPr wrap="square">
            <a:spAutoFit/>
          </a:bodyPr>
          <a:lstStyle/>
          <a:p>
            <a:pPr algn="ctr"/>
            <a:r>
              <a:rPr lang="en-US" sz="800" dirty="0"/>
              <a:t>Image by &lt;a </a:t>
            </a:r>
            <a:r>
              <a:rPr lang="en-US" sz="800" dirty="0" err="1"/>
              <a:t>href</a:t>
            </a:r>
            <a:r>
              <a:rPr lang="en-US" sz="800" dirty="0"/>
              <a:t>="https://www.freepik.com/free-photo/low-angle-tall-building-with-many-windows_5253567.htm#query=office%20building&amp;position=38&amp;from_view=search&amp;track=ais&amp;uuid=ed8459de-235b-413d-8767-fed024de1f1e"&gt;Freepik&lt;/a&gt;</a:t>
            </a:r>
          </a:p>
        </p:txBody>
      </p:sp>
      <p:pic>
        <p:nvPicPr>
          <p:cNvPr id="8" name="Picture 7" descr="A low angle view of a building&#10;&#10;Description automatically generated">
            <a:extLst>
              <a:ext uri="{FF2B5EF4-FFF2-40B4-BE49-F238E27FC236}">
                <a16:creationId xmlns:a16="http://schemas.microsoft.com/office/drawing/2014/main" id="{F569D510-A0B3-C58B-C738-AECA450CC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200" y="1536777"/>
            <a:ext cx="2580246" cy="3864788"/>
          </a:xfrm>
          <a:prstGeom prst="rect">
            <a:avLst/>
          </a:prstGeom>
        </p:spPr>
      </p:pic>
    </p:spTree>
    <p:extLst>
      <p:ext uri="{BB962C8B-B14F-4D97-AF65-F5344CB8AC3E}">
        <p14:creationId xmlns:p14="http://schemas.microsoft.com/office/powerpoint/2010/main" val="3007283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219200" y="1600200"/>
            <a:ext cx="10439400" cy="4678368"/>
          </a:xfrm>
        </p:spPr>
        <p:txBody>
          <a:bodyPr>
            <a:normAutofit/>
          </a:bodyPr>
          <a:lstStyle/>
          <a:p>
            <a:r>
              <a:rPr lang="en-US" sz="2700" dirty="0"/>
              <a:t>A member of Airline Management</a:t>
            </a:r>
          </a:p>
          <a:p>
            <a:pPr marL="600075" lvl="1" indent="-257175">
              <a:buFont typeface="Arial" panose="020B0604020202020204" pitchFamily="34" charset="0"/>
              <a:buChar char="•"/>
            </a:pPr>
            <a:r>
              <a:rPr lang="en-US" sz="2700" dirty="0"/>
              <a:t>Must be HIMS Trained</a:t>
            </a:r>
          </a:p>
          <a:p>
            <a:pPr marL="600075" lvl="1" indent="-257175">
              <a:buFont typeface="Arial" panose="020B0604020202020204" pitchFamily="34" charset="0"/>
              <a:buChar char="•"/>
            </a:pPr>
            <a:r>
              <a:rPr lang="en-US" sz="2700" dirty="0"/>
              <a:t>Helps pilot adjust in Return to Flying</a:t>
            </a:r>
          </a:p>
          <a:p>
            <a:pPr marL="600075" lvl="1" indent="-257175">
              <a:buFont typeface="Arial" panose="020B0604020202020204" pitchFamily="34" charset="0"/>
              <a:buChar char="•"/>
            </a:pPr>
            <a:r>
              <a:rPr lang="en-US" sz="2700" dirty="0"/>
              <a:t>Is a Resource and an Advocate</a:t>
            </a:r>
          </a:p>
          <a:p>
            <a:pPr marL="600075" lvl="1" indent="-257175">
              <a:buFont typeface="Arial" panose="020B0604020202020204" pitchFamily="34" charset="0"/>
              <a:buChar char="•"/>
            </a:pPr>
            <a:r>
              <a:rPr lang="en-US" sz="2700" dirty="0"/>
              <a:t>Must also Hold Pilot Accountable</a:t>
            </a:r>
          </a:p>
          <a:p>
            <a:pPr marL="600075" lvl="1" indent="-257175">
              <a:buFont typeface="Arial" panose="020B0604020202020204" pitchFamily="34" charset="0"/>
              <a:buChar char="•"/>
            </a:pPr>
            <a:r>
              <a:rPr lang="en-US" sz="2700" dirty="0"/>
              <a:t>Reports sent to HIMS AME / IMS</a:t>
            </a:r>
          </a:p>
        </p:txBody>
      </p:sp>
      <p:sp>
        <p:nvSpPr>
          <p:cNvPr id="4" name="Title 3"/>
          <p:cNvSpPr>
            <a:spLocks noGrp="1"/>
          </p:cNvSpPr>
          <p:nvPr>
            <p:ph type="title"/>
          </p:nvPr>
        </p:nvSpPr>
        <p:spPr/>
        <p:txBody>
          <a:bodyPr anchor="t">
            <a:normAutofit fontScale="90000"/>
          </a:bodyPr>
          <a:lstStyle/>
          <a:p>
            <a:pPr algn="ctr"/>
            <a:r>
              <a:rPr lang="en-US" sz="4800" dirty="0"/>
              <a:t>Company Pilot Monitoring</a:t>
            </a:r>
          </a:p>
        </p:txBody>
      </p:sp>
      <p:sp>
        <p:nvSpPr>
          <p:cNvPr id="2" name="Slide Number Placeholder 1">
            <a:extLst>
              <a:ext uri="{FF2B5EF4-FFF2-40B4-BE49-F238E27FC236}">
                <a16:creationId xmlns:a16="http://schemas.microsoft.com/office/drawing/2014/main" id="{840CEAC9-1731-BAD6-B681-9E42D0B51408}"/>
              </a:ext>
            </a:extLst>
          </p:cNvPr>
          <p:cNvSpPr>
            <a:spLocks noGrp="1"/>
          </p:cNvSpPr>
          <p:nvPr>
            <p:ph type="sldNum" sz="quarter" idx="12"/>
          </p:nvPr>
        </p:nvSpPr>
        <p:spPr/>
        <p:txBody>
          <a:bodyPr/>
          <a:lstStyle/>
          <a:p>
            <a:fld id="{50021088-4A68-45C2-A789-B57BB525981C}" type="slidenum">
              <a:rPr lang="en-US" smtClean="0"/>
              <a:pPr/>
              <a:t>56</a:t>
            </a:fld>
            <a:endParaRPr lang="en-US" dirty="0"/>
          </a:p>
        </p:txBody>
      </p:sp>
    </p:spTree>
    <p:extLst>
      <p:ext uri="{BB962C8B-B14F-4D97-AF65-F5344CB8AC3E}">
        <p14:creationId xmlns:p14="http://schemas.microsoft.com/office/powerpoint/2010/main" val="1676264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6"/>
            <a:ext cx="7062537" cy="3762569"/>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dirty="0"/>
              <a:t>Recovery Program (AA/NA)</a:t>
            </a:r>
          </a:p>
          <a:p>
            <a:pPr lvl="1"/>
            <a:r>
              <a:rPr lang="en-US" sz="2400" dirty="0"/>
              <a:t>Aftercare </a:t>
            </a:r>
          </a:p>
          <a:p>
            <a:pPr lvl="1"/>
            <a:r>
              <a:rPr lang="en-US" sz="2400" dirty="0"/>
              <a:t>No Notice Alcohol / Drug Testing</a:t>
            </a:r>
          </a:p>
          <a:p>
            <a:pPr lvl="1"/>
            <a:r>
              <a:rPr lang="en-US" sz="2400" dirty="0"/>
              <a:t>Psychological &amp; Psychiatric Evaluations </a:t>
            </a:r>
          </a:p>
          <a:p>
            <a:pPr lvl="1"/>
            <a:r>
              <a:rPr lang="en-US" sz="2400" dirty="0"/>
              <a:t>Peer Pilot </a:t>
            </a:r>
            <a:r>
              <a:rPr lang="is-IS" sz="2400" dirty="0"/>
              <a:t>Monitoring </a:t>
            </a:r>
          </a:p>
          <a:p>
            <a:pPr lvl="1"/>
            <a:r>
              <a:rPr lang="is-IS" sz="2400" dirty="0"/>
              <a:t>Company Pilot Monitoring</a:t>
            </a:r>
          </a:p>
          <a:p>
            <a:pPr lvl="1"/>
            <a:r>
              <a:rPr lang="is-IS" sz="2400" b="1" dirty="0">
                <a:solidFill>
                  <a:srgbClr val="0070C0"/>
                </a:solidFill>
              </a:rPr>
              <a:t>The HIMS AME / IMS</a:t>
            </a:r>
            <a:endParaRPr lang="en-US" sz="2400" b="1" dirty="0">
              <a:solidFill>
                <a:srgbClr val="0070C0"/>
              </a:solidFill>
            </a:endParaRPr>
          </a:p>
        </p:txBody>
      </p:sp>
      <p:sp>
        <p:nvSpPr>
          <p:cNvPr id="2" name="Slide Number Placeholder 1">
            <a:extLst>
              <a:ext uri="{FF2B5EF4-FFF2-40B4-BE49-F238E27FC236}">
                <a16:creationId xmlns:a16="http://schemas.microsoft.com/office/drawing/2014/main" id="{2673DC12-8D0C-0589-F522-A339BFD1AF58}"/>
              </a:ext>
            </a:extLst>
          </p:cNvPr>
          <p:cNvSpPr>
            <a:spLocks noGrp="1"/>
          </p:cNvSpPr>
          <p:nvPr>
            <p:ph type="sldNum" sz="quarter" idx="12"/>
          </p:nvPr>
        </p:nvSpPr>
        <p:spPr/>
        <p:txBody>
          <a:bodyPr/>
          <a:lstStyle/>
          <a:p>
            <a:fld id="{50021088-4A68-45C2-A789-B57BB525981C}" type="slidenum">
              <a:rPr lang="en-US" smtClean="0"/>
              <a:pPr/>
              <a:t>57</a:t>
            </a:fld>
            <a:endParaRPr lang="en-US" dirty="0"/>
          </a:p>
        </p:txBody>
      </p:sp>
      <p:sp>
        <p:nvSpPr>
          <p:cNvPr id="6" name="TextBox 5">
            <a:extLst>
              <a:ext uri="{FF2B5EF4-FFF2-40B4-BE49-F238E27FC236}">
                <a16:creationId xmlns:a16="http://schemas.microsoft.com/office/drawing/2014/main" id="{4A56F009-A613-65DB-FEFD-D468E6FAD386}"/>
              </a:ext>
            </a:extLst>
          </p:cNvPr>
          <p:cNvSpPr txBox="1"/>
          <p:nvPr/>
        </p:nvSpPr>
        <p:spPr>
          <a:xfrm>
            <a:off x="266700" y="5943600"/>
            <a:ext cx="11658600" cy="215444"/>
          </a:xfrm>
          <a:prstGeom prst="rect">
            <a:avLst/>
          </a:prstGeom>
          <a:noFill/>
        </p:spPr>
        <p:txBody>
          <a:bodyPr wrap="square">
            <a:spAutoFit/>
          </a:bodyPr>
          <a:lstStyle/>
          <a:p>
            <a:pPr algn="ctr"/>
            <a:r>
              <a:rPr lang="en-US" sz="800" dirty="0"/>
              <a:t>Image by &lt;a </a:t>
            </a:r>
            <a:r>
              <a:rPr lang="en-US" sz="800" dirty="0" err="1"/>
              <a:t>href</a:t>
            </a:r>
            <a:r>
              <a:rPr lang="en-US" sz="800" dirty="0"/>
              <a:t>="https://www.freepik.com/free-photo/doctor-discussing-with-patient_5480876.htm#query=doctor%20consultation&amp;position=22&amp;from_view=search&amp;track=ais&amp;uuid=9d79a4c7-fad8-4103-968b-330946799b3f"&gt;Freepik&lt;/a&gt;</a:t>
            </a:r>
          </a:p>
        </p:txBody>
      </p:sp>
      <p:pic>
        <p:nvPicPr>
          <p:cNvPr id="8" name="Picture 7" descr="A doctor and a patient talking&#10;&#10;Description automatically generated">
            <a:extLst>
              <a:ext uri="{FF2B5EF4-FFF2-40B4-BE49-F238E27FC236}">
                <a16:creationId xmlns:a16="http://schemas.microsoft.com/office/drawing/2014/main" id="{58CC91EE-9CA1-62EF-B2D2-2805FFDCA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3734650"/>
            <a:ext cx="2978727" cy="1987976"/>
          </a:xfrm>
          <a:prstGeom prst="rect">
            <a:avLst/>
          </a:prstGeom>
        </p:spPr>
      </p:pic>
    </p:spTree>
    <p:extLst>
      <p:ext uri="{BB962C8B-B14F-4D97-AF65-F5344CB8AC3E}">
        <p14:creationId xmlns:p14="http://schemas.microsoft.com/office/powerpoint/2010/main" val="1843758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219200" y="1447800"/>
            <a:ext cx="10363200" cy="4678368"/>
          </a:xfrm>
        </p:spPr>
        <p:txBody>
          <a:bodyPr>
            <a:normAutofit/>
          </a:bodyPr>
          <a:lstStyle/>
          <a:p>
            <a:r>
              <a:rPr lang="en-US" sz="2700" dirty="0"/>
              <a:t>The Manager of the Team</a:t>
            </a:r>
          </a:p>
          <a:p>
            <a:pPr marL="600075" lvl="1" indent="-257175">
              <a:buFont typeface="Arial" panose="020B0604020202020204" pitchFamily="34" charset="0"/>
              <a:buChar char="•"/>
            </a:pPr>
            <a:r>
              <a:rPr lang="en-US" sz="2700" dirty="0"/>
              <a:t>He Guides the HIMS Process</a:t>
            </a:r>
          </a:p>
          <a:p>
            <a:pPr marL="600075" lvl="1" indent="-257175">
              <a:buFont typeface="Arial" panose="020B0604020202020204" pitchFamily="34" charset="0"/>
              <a:buChar char="•"/>
            </a:pPr>
            <a:r>
              <a:rPr lang="en-US" sz="2700" dirty="0"/>
              <a:t>He collects all Reports on the HIMS Pilot</a:t>
            </a:r>
          </a:p>
          <a:p>
            <a:pPr marL="600075" lvl="1" indent="-257175">
              <a:buFont typeface="Arial" panose="020B0604020202020204" pitchFamily="34" charset="0"/>
              <a:buChar char="•"/>
            </a:pPr>
            <a:r>
              <a:rPr lang="en-US" sz="2700" dirty="0"/>
              <a:t>He Evaluates the Pilot’s Progress</a:t>
            </a:r>
          </a:p>
          <a:p>
            <a:pPr marL="600075" lvl="1" indent="-257175">
              <a:buFont typeface="Arial" panose="020B0604020202020204" pitchFamily="34" charset="0"/>
              <a:buChar char="•"/>
            </a:pPr>
            <a:r>
              <a:rPr lang="en-US" sz="2700" dirty="0"/>
              <a:t>Should establish a Relationship with the Pilot</a:t>
            </a:r>
          </a:p>
          <a:p>
            <a:pPr marL="600075" lvl="1" indent="-257175">
              <a:buFont typeface="Arial" panose="020B0604020202020204" pitchFamily="34" charset="0"/>
              <a:buChar char="•"/>
            </a:pPr>
            <a:r>
              <a:rPr lang="en-US" sz="2700" dirty="0"/>
              <a:t>Makes Final Decision on when to request Return to Flight status with the FAA</a:t>
            </a:r>
          </a:p>
          <a:p>
            <a:pPr marL="600075" lvl="1" indent="-257175">
              <a:buFont typeface="Arial" panose="020B0604020202020204" pitchFamily="34" charset="0"/>
              <a:buChar char="•"/>
            </a:pPr>
            <a:endParaRPr lang="en-US" sz="2700" dirty="0"/>
          </a:p>
        </p:txBody>
      </p:sp>
      <p:sp>
        <p:nvSpPr>
          <p:cNvPr id="4" name="Title 3"/>
          <p:cNvSpPr>
            <a:spLocks noGrp="1"/>
          </p:cNvSpPr>
          <p:nvPr>
            <p:ph type="title"/>
          </p:nvPr>
        </p:nvSpPr>
        <p:spPr/>
        <p:txBody>
          <a:bodyPr anchor="t">
            <a:normAutofit fontScale="90000"/>
          </a:bodyPr>
          <a:lstStyle/>
          <a:p>
            <a:pPr algn="ctr"/>
            <a:r>
              <a:rPr lang="en-US" sz="4800" dirty="0"/>
              <a:t>HIMS AME / IMS</a:t>
            </a:r>
          </a:p>
        </p:txBody>
      </p:sp>
      <p:sp>
        <p:nvSpPr>
          <p:cNvPr id="2" name="Slide Number Placeholder 1">
            <a:extLst>
              <a:ext uri="{FF2B5EF4-FFF2-40B4-BE49-F238E27FC236}">
                <a16:creationId xmlns:a16="http://schemas.microsoft.com/office/drawing/2014/main" id="{E9901AB7-CD55-BFDA-650F-4AE2E9EC8621}"/>
              </a:ext>
            </a:extLst>
          </p:cNvPr>
          <p:cNvSpPr>
            <a:spLocks noGrp="1"/>
          </p:cNvSpPr>
          <p:nvPr>
            <p:ph type="sldNum" sz="quarter" idx="12"/>
          </p:nvPr>
        </p:nvSpPr>
        <p:spPr/>
        <p:txBody>
          <a:bodyPr/>
          <a:lstStyle/>
          <a:p>
            <a:fld id="{50021088-4A68-45C2-A789-B57BB525981C}" type="slidenum">
              <a:rPr lang="en-US" smtClean="0"/>
              <a:pPr/>
              <a:t>58</a:t>
            </a:fld>
            <a:endParaRPr lang="en-US" dirty="0"/>
          </a:p>
        </p:txBody>
      </p:sp>
      <p:sp>
        <p:nvSpPr>
          <p:cNvPr id="6" name="TextBox 5">
            <a:extLst>
              <a:ext uri="{FF2B5EF4-FFF2-40B4-BE49-F238E27FC236}">
                <a16:creationId xmlns:a16="http://schemas.microsoft.com/office/drawing/2014/main" id="{4BFF941A-4578-7C43-04B6-87689B97229F}"/>
              </a:ext>
            </a:extLst>
          </p:cNvPr>
          <p:cNvSpPr txBox="1"/>
          <p:nvPr/>
        </p:nvSpPr>
        <p:spPr>
          <a:xfrm>
            <a:off x="9677400" y="5910724"/>
            <a:ext cx="24384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3"/>
              </a:rPr>
              <a:t>Megan </a:t>
            </a:r>
            <a:r>
              <a:rPr lang="en-US" sz="800" b="0" i="0" u="sng" dirty="0" err="1">
                <a:solidFill>
                  <a:srgbClr val="191B26"/>
                </a:solidFill>
                <a:effectLst/>
                <a:latin typeface="Open Sans" panose="020B0606030504020204" pitchFamily="34" charset="0"/>
                <a:hlinkClick r:id="rId3"/>
              </a:rPr>
              <a:t>Rexazin</a:t>
            </a:r>
            <a:r>
              <a:rPr lang="en-US" sz="800" b="0" i="0" u="sng" dirty="0">
                <a:solidFill>
                  <a:srgbClr val="191B26"/>
                </a:solidFill>
                <a:effectLst/>
                <a:latin typeface="Open Sans" panose="020B0606030504020204" pitchFamily="34" charset="0"/>
                <a:hlinkClick r:id="rId3"/>
              </a:rPr>
              <a:t> Conde</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4"/>
              </a:rPr>
              <a:t>Pixabay</a:t>
            </a:r>
            <a:endParaRPr lang="en-US" sz="800" dirty="0"/>
          </a:p>
        </p:txBody>
      </p:sp>
      <p:pic>
        <p:nvPicPr>
          <p:cNvPr id="8" name="Picture 7" descr="A doctor sitting at a desk with a computer&#10;&#10;Description automatically generated">
            <a:extLst>
              <a:ext uri="{FF2B5EF4-FFF2-40B4-BE49-F238E27FC236}">
                <a16:creationId xmlns:a16="http://schemas.microsoft.com/office/drawing/2014/main" id="{0F1D3118-F9F7-D607-50B7-95011A657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6190" y="3868408"/>
            <a:ext cx="1852910" cy="1905000"/>
          </a:xfrm>
          <a:prstGeom prst="rect">
            <a:avLst/>
          </a:prstGeom>
        </p:spPr>
      </p:pic>
    </p:spTree>
    <p:extLst>
      <p:ext uri="{BB962C8B-B14F-4D97-AF65-F5344CB8AC3E}">
        <p14:creationId xmlns:p14="http://schemas.microsoft.com/office/powerpoint/2010/main" val="788843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fontScale="90000"/>
          </a:bodyPr>
          <a:lstStyle/>
          <a:p>
            <a:pPr algn="ctr"/>
            <a:r>
              <a:rPr lang="en-US" sz="4800" dirty="0"/>
              <a:t>How does HIMS work?</a:t>
            </a:r>
          </a:p>
        </p:txBody>
      </p:sp>
      <p:sp>
        <p:nvSpPr>
          <p:cNvPr id="5" name="TextBox 4">
            <a:extLst>
              <a:ext uri="{FF2B5EF4-FFF2-40B4-BE49-F238E27FC236}">
                <a16:creationId xmlns:a16="http://schemas.microsoft.com/office/drawing/2014/main" id="{D6A53ED0-3751-4ECD-A740-1E67C7A36AB4}"/>
              </a:ext>
            </a:extLst>
          </p:cNvPr>
          <p:cNvSpPr txBox="1"/>
          <p:nvPr/>
        </p:nvSpPr>
        <p:spPr>
          <a:xfrm>
            <a:off x="2564733" y="1792886"/>
            <a:ext cx="7062537" cy="3808735"/>
          </a:xfrm>
          <a:prstGeom prst="rect">
            <a:avLst/>
          </a:prstGeom>
          <a:noFill/>
        </p:spPr>
        <p:txBody>
          <a:bodyPr wrap="square">
            <a:spAutoFit/>
          </a:bodyPr>
          <a:lstStyle/>
          <a:p>
            <a:r>
              <a:rPr lang="en-US" sz="2400" b="1" u="sng" dirty="0"/>
              <a:t>The HIMS PROCESS </a:t>
            </a:r>
          </a:p>
          <a:p>
            <a:pPr lvl="1"/>
            <a:r>
              <a:rPr lang="en-US" sz="2400" dirty="0"/>
              <a:t>Identification / Evaluation</a:t>
            </a:r>
          </a:p>
          <a:p>
            <a:pPr lvl="1"/>
            <a:r>
              <a:rPr lang="en-US" sz="2400" dirty="0"/>
              <a:t>Treatment </a:t>
            </a:r>
          </a:p>
          <a:p>
            <a:pPr lvl="1"/>
            <a:r>
              <a:rPr lang="en-US" sz="2400" b="1" dirty="0">
                <a:solidFill>
                  <a:srgbClr val="0070C0"/>
                </a:solidFill>
              </a:rPr>
              <a:t>Recovery Program (AA/NA)</a:t>
            </a:r>
          </a:p>
          <a:p>
            <a:pPr lvl="1"/>
            <a:r>
              <a:rPr lang="en-US" sz="2400" b="1" dirty="0">
                <a:solidFill>
                  <a:srgbClr val="0070C0"/>
                </a:solidFill>
              </a:rPr>
              <a:t>Aftercare </a:t>
            </a:r>
          </a:p>
          <a:p>
            <a:pPr lvl="1"/>
            <a:r>
              <a:rPr lang="en-US" sz="2400" b="1" dirty="0">
                <a:solidFill>
                  <a:srgbClr val="0070C0"/>
                </a:solidFill>
              </a:rPr>
              <a:t>No Notice Alcohol / Drug Testing</a:t>
            </a:r>
          </a:p>
          <a:p>
            <a:pPr lvl="1"/>
            <a:r>
              <a:rPr lang="en-US" sz="2400" b="1" dirty="0">
                <a:solidFill>
                  <a:srgbClr val="0070C0"/>
                </a:solidFill>
              </a:rPr>
              <a:t>Psychological &amp; Psychiatric Evaluations </a:t>
            </a:r>
          </a:p>
          <a:p>
            <a:pPr lvl="1"/>
            <a:r>
              <a:rPr lang="en-US" sz="2400" b="1" dirty="0">
                <a:solidFill>
                  <a:srgbClr val="0070C0"/>
                </a:solidFill>
              </a:rPr>
              <a:t>Peer Pilot </a:t>
            </a:r>
            <a:r>
              <a:rPr lang="is-IS" sz="2400" b="1" dirty="0">
                <a:solidFill>
                  <a:srgbClr val="0070C0"/>
                </a:solidFill>
              </a:rPr>
              <a:t>Monitoring </a:t>
            </a:r>
          </a:p>
          <a:p>
            <a:pPr lvl="1"/>
            <a:r>
              <a:rPr lang="is-IS" sz="2400" b="1" dirty="0">
                <a:solidFill>
                  <a:srgbClr val="0070C0"/>
                </a:solidFill>
              </a:rPr>
              <a:t>Company Pilot Monitoring</a:t>
            </a:r>
          </a:p>
          <a:p>
            <a:pPr lvl="1"/>
            <a:r>
              <a:rPr lang="is-IS" sz="2700" b="1" dirty="0">
                <a:solidFill>
                  <a:srgbClr val="0070C0"/>
                </a:solidFill>
              </a:rPr>
              <a:t>The HIMS AME / IMS</a:t>
            </a:r>
            <a:endParaRPr lang="en-US" sz="2700" b="1" dirty="0">
              <a:solidFill>
                <a:srgbClr val="0070C0"/>
              </a:solidFill>
            </a:endParaRPr>
          </a:p>
        </p:txBody>
      </p:sp>
      <p:sp>
        <p:nvSpPr>
          <p:cNvPr id="2" name="Slide Number Placeholder 1">
            <a:extLst>
              <a:ext uri="{FF2B5EF4-FFF2-40B4-BE49-F238E27FC236}">
                <a16:creationId xmlns:a16="http://schemas.microsoft.com/office/drawing/2014/main" id="{BE8BD950-00EB-E021-3761-3ACC7E657705}"/>
              </a:ext>
            </a:extLst>
          </p:cNvPr>
          <p:cNvSpPr>
            <a:spLocks noGrp="1"/>
          </p:cNvSpPr>
          <p:nvPr>
            <p:ph type="sldNum" sz="quarter" idx="12"/>
          </p:nvPr>
        </p:nvSpPr>
        <p:spPr/>
        <p:txBody>
          <a:bodyPr/>
          <a:lstStyle/>
          <a:p>
            <a:fld id="{50021088-4A68-45C2-A789-B57BB525981C}" type="slidenum">
              <a:rPr lang="en-US" smtClean="0"/>
              <a:pPr/>
              <a:t>59</a:t>
            </a:fld>
            <a:endParaRPr lang="en-US" dirty="0"/>
          </a:p>
        </p:txBody>
      </p:sp>
      <p:sp>
        <p:nvSpPr>
          <p:cNvPr id="9" name="Arrow: Right 8">
            <a:extLst>
              <a:ext uri="{FF2B5EF4-FFF2-40B4-BE49-F238E27FC236}">
                <a16:creationId xmlns:a16="http://schemas.microsoft.com/office/drawing/2014/main" id="{A7EA8E56-F975-0A5B-1F8C-DDEC6F5ACA34}"/>
              </a:ext>
            </a:extLst>
          </p:cNvPr>
          <p:cNvSpPr/>
          <p:nvPr/>
        </p:nvSpPr>
        <p:spPr>
          <a:xfrm>
            <a:off x="1219200"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6E19B68B-FE12-4272-923C-B8A09AD8D213}"/>
              </a:ext>
            </a:extLst>
          </p:cNvPr>
          <p:cNvSpPr/>
          <p:nvPr/>
        </p:nvSpPr>
        <p:spPr>
          <a:xfrm>
            <a:off x="2318941"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95CFA2A-A4C6-2307-CFDF-3A31A9441CB7}"/>
              </a:ext>
            </a:extLst>
          </p:cNvPr>
          <p:cNvSpPr/>
          <p:nvPr/>
        </p:nvSpPr>
        <p:spPr>
          <a:xfrm>
            <a:off x="3418682"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A5EBA28-0394-D170-77F6-906634B48C17}"/>
              </a:ext>
            </a:extLst>
          </p:cNvPr>
          <p:cNvSpPr/>
          <p:nvPr/>
        </p:nvSpPr>
        <p:spPr>
          <a:xfrm>
            <a:off x="4518423"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1F23081-A383-5DB2-66B9-1606DFA3F805}"/>
              </a:ext>
            </a:extLst>
          </p:cNvPr>
          <p:cNvSpPr/>
          <p:nvPr/>
        </p:nvSpPr>
        <p:spPr>
          <a:xfrm>
            <a:off x="5618164"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A0C0741-8366-A3B7-8BB2-3BA679E232AA}"/>
              </a:ext>
            </a:extLst>
          </p:cNvPr>
          <p:cNvSpPr/>
          <p:nvPr/>
        </p:nvSpPr>
        <p:spPr>
          <a:xfrm>
            <a:off x="6717905"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8366017-723F-54E8-AC1B-D065B89D03C7}"/>
              </a:ext>
            </a:extLst>
          </p:cNvPr>
          <p:cNvSpPr/>
          <p:nvPr/>
        </p:nvSpPr>
        <p:spPr>
          <a:xfrm>
            <a:off x="7817646"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697BD2A-5C11-C133-9542-469D181060A3}"/>
              </a:ext>
            </a:extLst>
          </p:cNvPr>
          <p:cNvSpPr/>
          <p:nvPr/>
        </p:nvSpPr>
        <p:spPr>
          <a:xfrm>
            <a:off x="8917387"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D344CC3-9091-B491-07AE-FF67A5B88B6A}"/>
              </a:ext>
            </a:extLst>
          </p:cNvPr>
          <p:cNvSpPr/>
          <p:nvPr/>
        </p:nvSpPr>
        <p:spPr>
          <a:xfrm>
            <a:off x="10017125" y="5698481"/>
            <a:ext cx="912800" cy="41817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75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066803"/>
            <a:ext cx="8763000" cy="5059363"/>
          </a:xfrm>
        </p:spPr>
        <p:txBody>
          <a:bodyPr/>
          <a:lstStyle/>
          <a:p>
            <a:r>
              <a:rPr lang="en-US" b="1" dirty="0"/>
              <a:t>Different</a:t>
            </a:r>
          </a:p>
          <a:p>
            <a:pPr lvl="1"/>
            <a:r>
              <a:rPr lang="en-US" dirty="0"/>
              <a:t>Professions – Skill sets</a:t>
            </a:r>
          </a:p>
          <a:p>
            <a:pPr lvl="1"/>
            <a:r>
              <a:rPr lang="en-US" dirty="0"/>
              <a:t>Vocabularies</a:t>
            </a:r>
          </a:p>
          <a:p>
            <a:pPr lvl="1"/>
            <a:r>
              <a:rPr lang="en-US" dirty="0"/>
              <a:t>HIMS experience levels</a:t>
            </a:r>
          </a:p>
          <a:p>
            <a:pPr lvl="1"/>
            <a:r>
              <a:rPr lang="en-US" dirty="0"/>
              <a:t>FAA certification processes</a:t>
            </a:r>
          </a:p>
          <a:p>
            <a:pPr lvl="1"/>
            <a:r>
              <a:rPr lang="en-US" dirty="0"/>
              <a:t>National Civil Aviation Authorities / Cultures</a:t>
            </a:r>
          </a:p>
          <a:p>
            <a:pPr lvl="1"/>
            <a:r>
              <a:rPr lang="en-US" dirty="0"/>
              <a:t>Employer CBA’s, MOU’s, LOA’s</a:t>
            </a:r>
          </a:p>
          <a:p>
            <a:pPr lvl="1"/>
            <a:r>
              <a:rPr lang="en-US" dirty="0"/>
              <a:t>GA vs airline resources</a:t>
            </a:r>
          </a:p>
          <a:p>
            <a:r>
              <a:rPr lang="en-US" b="1" dirty="0"/>
              <a:t>Common Goal </a:t>
            </a:r>
            <a:r>
              <a:rPr lang="en-US" dirty="0"/>
              <a:t>– Aviation Safety, Save Lives</a:t>
            </a:r>
          </a:p>
        </p:txBody>
      </p:sp>
      <p:sp>
        <p:nvSpPr>
          <p:cNvPr id="3" name="Title 2"/>
          <p:cNvSpPr>
            <a:spLocks noGrp="1"/>
          </p:cNvSpPr>
          <p:nvPr>
            <p:ph type="title"/>
          </p:nvPr>
        </p:nvSpPr>
        <p:spPr/>
        <p:txBody>
          <a:bodyPr/>
          <a:lstStyle/>
          <a:p>
            <a:r>
              <a:rPr lang="en-US" dirty="0"/>
              <a:t> Challenges - Diversity of Audience</a:t>
            </a:r>
          </a:p>
        </p:txBody>
      </p:sp>
      <p:sp>
        <p:nvSpPr>
          <p:cNvPr id="4" name="Slide Number Placeholder 3"/>
          <p:cNvSpPr>
            <a:spLocks noGrp="1"/>
          </p:cNvSpPr>
          <p:nvPr>
            <p:ph type="sldNum" sz="quarter" idx="12"/>
          </p:nvPr>
        </p:nvSpPr>
        <p:spPr/>
        <p:txBody>
          <a:bodyPr/>
          <a:lstStyle/>
          <a:p>
            <a:fld id="{50021088-4A68-45C2-A789-B57BB525981C}" type="slidenum">
              <a:rPr lang="en-US" smtClean="0">
                <a:solidFill>
                  <a:prstClr val="white"/>
                </a:solidFill>
              </a:rPr>
              <a:pPr/>
              <a:t>6</a:t>
            </a:fld>
            <a:endParaRPr lang="en-US" dirty="0">
              <a:solidFill>
                <a:prstClr val="white"/>
              </a:solidFill>
            </a:endParaRPr>
          </a:p>
        </p:txBody>
      </p:sp>
    </p:spTree>
    <p:extLst>
      <p:ext uri="{BB962C8B-B14F-4D97-AF65-F5344CB8AC3E}">
        <p14:creationId xmlns:p14="http://schemas.microsoft.com/office/powerpoint/2010/main" val="3272666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019C08-4A9B-4384-B9DB-CC64F1AA8749}"/>
              </a:ext>
            </a:extLst>
          </p:cNvPr>
          <p:cNvSpPr>
            <a:spLocks noGrp="1"/>
          </p:cNvSpPr>
          <p:nvPr>
            <p:ph idx="1"/>
          </p:nvPr>
        </p:nvSpPr>
        <p:spPr>
          <a:xfrm>
            <a:off x="1219200" y="1676400"/>
            <a:ext cx="10363200" cy="4449768"/>
          </a:xfrm>
        </p:spPr>
        <p:txBody>
          <a:bodyPr>
            <a:normAutofit/>
          </a:bodyPr>
          <a:lstStyle/>
          <a:p>
            <a:r>
              <a:rPr lang="en-US" sz="2700" dirty="0"/>
              <a:t>Describes Monitoring after Pilot returns to Flying</a:t>
            </a:r>
          </a:p>
          <a:p>
            <a:pPr marL="600075" lvl="1" indent="-257175">
              <a:buFont typeface="Arial" panose="020B0604020202020204" pitchFamily="34" charset="0"/>
              <a:buChar char="•"/>
            </a:pPr>
            <a:r>
              <a:rPr lang="en-US" sz="2700" dirty="0"/>
              <a:t>Lifetime Abstinence is Required</a:t>
            </a:r>
          </a:p>
          <a:p>
            <a:pPr marL="600075" lvl="1" indent="-257175">
              <a:buFont typeface="Arial" panose="020B0604020202020204" pitchFamily="34" charset="0"/>
              <a:buChar char="•"/>
            </a:pPr>
            <a:r>
              <a:rPr lang="en-US" sz="2700" dirty="0"/>
              <a:t>Trust but Verify</a:t>
            </a:r>
          </a:p>
          <a:p>
            <a:pPr marL="600075" lvl="1" indent="-257175">
              <a:buFont typeface="Arial" panose="020B0604020202020204" pitchFamily="34" charset="0"/>
              <a:buChar char="•"/>
            </a:pPr>
            <a:r>
              <a:rPr lang="en-US" sz="2700" dirty="0"/>
              <a:t>Start with very strict requirements</a:t>
            </a:r>
          </a:p>
          <a:p>
            <a:pPr marL="600075" lvl="1" indent="-257175">
              <a:buFont typeface="Arial" panose="020B0604020202020204" pitchFamily="34" charset="0"/>
              <a:buChar char="•"/>
            </a:pPr>
            <a:r>
              <a:rPr lang="en-US" sz="2700" dirty="0"/>
              <a:t>Requirements are relaxed as Time and a Strong Foundation in Recovery are built</a:t>
            </a:r>
          </a:p>
        </p:txBody>
      </p:sp>
      <p:sp>
        <p:nvSpPr>
          <p:cNvPr id="4" name="Title 3"/>
          <p:cNvSpPr>
            <a:spLocks noGrp="1"/>
          </p:cNvSpPr>
          <p:nvPr>
            <p:ph type="title"/>
          </p:nvPr>
        </p:nvSpPr>
        <p:spPr/>
        <p:txBody>
          <a:bodyPr anchor="t">
            <a:normAutofit fontScale="90000"/>
          </a:bodyPr>
          <a:lstStyle/>
          <a:p>
            <a:pPr algn="ctr"/>
            <a:r>
              <a:rPr lang="en-US" sz="4400" dirty="0"/>
              <a:t>Step-Down Monitoring Process</a:t>
            </a:r>
          </a:p>
        </p:txBody>
      </p:sp>
      <p:sp>
        <p:nvSpPr>
          <p:cNvPr id="2" name="Slide Number Placeholder 1">
            <a:extLst>
              <a:ext uri="{FF2B5EF4-FFF2-40B4-BE49-F238E27FC236}">
                <a16:creationId xmlns:a16="http://schemas.microsoft.com/office/drawing/2014/main" id="{D6D6AAC0-7090-BC83-C00C-A25977F5A435}"/>
              </a:ext>
            </a:extLst>
          </p:cNvPr>
          <p:cNvSpPr>
            <a:spLocks noGrp="1"/>
          </p:cNvSpPr>
          <p:nvPr>
            <p:ph type="sldNum" sz="quarter" idx="12"/>
          </p:nvPr>
        </p:nvSpPr>
        <p:spPr/>
        <p:txBody>
          <a:bodyPr/>
          <a:lstStyle/>
          <a:p>
            <a:fld id="{50021088-4A68-45C2-A789-B57BB525981C}" type="slidenum">
              <a:rPr lang="en-US" smtClean="0"/>
              <a:pPr/>
              <a:t>60</a:t>
            </a:fld>
            <a:endParaRPr lang="en-US" dirty="0"/>
          </a:p>
        </p:txBody>
      </p:sp>
    </p:spTree>
    <p:extLst>
      <p:ext uri="{BB962C8B-B14F-4D97-AF65-F5344CB8AC3E}">
        <p14:creationId xmlns:p14="http://schemas.microsoft.com/office/powerpoint/2010/main" val="3048114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rocess&#10;&#10;Description automatically generated">
            <a:extLst>
              <a:ext uri="{FF2B5EF4-FFF2-40B4-BE49-F238E27FC236}">
                <a16:creationId xmlns:a16="http://schemas.microsoft.com/office/drawing/2014/main" id="{B277FEA9-D455-F141-4999-613AA5326A4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24200" y="878090"/>
            <a:ext cx="5835048" cy="5248073"/>
          </a:xfrm>
        </p:spPr>
      </p:pic>
      <p:sp>
        <p:nvSpPr>
          <p:cNvPr id="4" name="Title 3"/>
          <p:cNvSpPr>
            <a:spLocks noGrp="1"/>
          </p:cNvSpPr>
          <p:nvPr>
            <p:ph type="title"/>
          </p:nvPr>
        </p:nvSpPr>
        <p:spPr/>
        <p:txBody>
          <a:bodyPr anchor="t">
            <a:normAutofit fontScale="90000"/>
          </a:bodyPr>
          <a:lstStyle/>
          <a:p>
            <a:pPr algn="ctr"/>
            <a:r>
              <a:rPr lang="en-US" sz="4400" dirty="0"/>
              <a:t>Step-Down Monitoring Process</a:t>
            </a:r>
          </a:p>
        </p:txBody>
      </p:sp>
      <p:sp>
        <p:nvSpPr>
          <p:cNvPr id="2" name="Slide Number Placeholder 1">
            <a:extLst>
              <a:ext uri="{FF2B5EF4-FFF2-40B4-BE49-F238E27FC236}">
                <a16:creationId xmlns:a16="http://schemas.microsoft.com/office/drawing/2014/main" id="{DC588279-7829-9055-7405-A2A7AF7D66CC}"/>
              </a:ext>
            </a:extLst>
          </p:cNvPr>
          <p:cNvSpPr>
            <a:spLocks noGrp="1"/>
          </p:cNvSpPr>
          <p:nvPr>
            <p:ph type="sldNum" sz="quarter" idx="12"/>
          </p:nvPr>
        </p:nvSpPr>
        <p:spPr/>
        <p:txBody>
          <a:bodyPr/>
          <a:lstStyle/>
          <a:p>
            <a:fld id="{50021088-4A68-45C2-A789-B57BB525981C}" type="slidenum">
              <a:rPr lang="en-US" smtClean="0"/>
              <a:pPr/>
              <a:t>61</a:t>
            </a:fld>
            <a:endParaRPr lang="en-US" dirty="0"/>
          </a:p>
        </p:txBody>
      </p:sp>
    </p:spTree>
    <p:extLst>
      <p:ext uri="{BB962C8B-B14F-4D97-AF65-F5344CB8AC3E}">
        <p14:creationId xmlns:p14="http://schemas.microsoft.com/office/powerpoint/2010/main" val="3765291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A6FB-B2C7-4824-B820-5E5876D3EF48}"/>
              </a:ext>
            </a:extLst>
          </p:cNvPr>
          <p:cNvSpPr>
            <a:spLocks noGrp="1"/>
          </p:cNvSpPr>
          <p:nvPr>
            <p:ph type="title"/>
          </p:nvPr>
        </p:nvSpPr>
        <p:spPr/>
        <p:txBody>
          <a:bodyPr>
            <a:normAutofit fontScale="90000"/>
          </a:bodyPr>
          <a:lstStyle/>
          <a:p>
            <a:pPr algn="ctr"/>
            <a:r>
              <a:rPr lang="en-US" sz="4800" dirty="0"/>
              <a:t>Does HIMS Work?</a:t>
            </a:r>
          </a:p>
        </p:txBody>
      </p:sp>
      <p:sp>
        <p:nvSpPr>
          <p:cNvPr id="4" name="Slide Number Placeholder 3">
            <a:extLst>
              <a:ext uri="{FF2B5EF4-FFF2-40B4-BE49-F238E27FC236}">
                <a16:creationId xmlns:a16="http://schemas.microsoft.com/office/drawing/2014/main" id="{D5E6E674-F817-9D64-2235-604EE91CCD0B}"/>
              </a:ext>
            </a:extLst>
          </p:cNvPr>
          <p:cNvSpPr>
            <a:spLocks noGrp="1"/>
          </p:cNvSpPr>
          <p:nvPr>
            <p:ph type="sldNum" sz="quarter" idx="12"/>
          </p:nvPr>
        </p:nvSpPr>
        <p:spPr/>
        <p:txBody>
          <a:bodyPr/>
          <a:lstStyle/>
          <a:p>
            <a:fld id="{50021088-4A68-45C2-A789-B57BB525981C}" type="slidenum">
              <a:rPr lang="en-US" smtClean="0"/>
              <a:pPr/>
              <a:t>62</a:t>
            </a:fld>
            <a:endParaRPr lang="en-US" dirty="0"/>
          </a:p>
        </p:txBody>
      </p:sp>
      <p:pic>
        <p:nvPicPr>
          <p:cNvPr id="5" name="Picture 4" descr="A person standing next to a question mark&#10;&#10;Description automatically generated">
            <a:extLst>
              <a:ext uri="{FF2B5EF4-FFF2-40B4-BE49-F238E27FC236}">
                <a16:creationId xmlns:a16="http://schemas.microsoft.com/office/drawing/2014/main" id="{E9A7291B-5797-069A-D7A4-420B5C6A8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074" y="1371600"/>
            <a:ext cx="4415852" cy="3156644"/>
          </a:xfrm>
          <a:prstGeom prst="rect">
            <a:avLst/>
          </a:prstGeom>
        </p:spPr>
      </p:pic>
      <p:sp>
        <p:nvSpPr>
          <p:cNvPr id="6" name="TextBox 5">
            <a:extLst>
              <a:ext uri="{FF2B5EF4-FFF2-40B4-BE49-F238E27FC236}">
                <a16:creationId xmlns:a16="http://schemas.microsoft.com/office/drawing/2014/main" id="{E4C3D911-5CE2-7CE3-DD38-DFB111D7E2B0}"/>
              </a:ext>
            </a:extLst>
          </p:cNvPr>
          <p:cNvSpPr txBox="1"/>
          <p:nvPr/>
        </p:nvSpPr>
        <p:spPr>
          <a:xfrm>
            <a:off x="4940300" y="4693800"/>
            <a:ext cx="22098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4"/>
              </a:rPr>
              <a:t>Mohamed Hassan</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5"/>
              </a:rPr>
              <a:t>Pixabay</a:t>
            </a:r>
            <a:endParaRPr lang="en-US" sz="800" dirty="0"/>
          </a:p>
        </p:txBody>
      </p:sp>
    </p:spTree>
    <p:extLst>
      <p:ext uri="{BB962C8B-B14F-4D97-AF65-F5344CB8AC3E}">
        <p14:creationId xmlns:p14="http://schemas.microsoft.com/office/powerpoint/2010/main" val="405439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4FABE8-97CE-45B5-95B4-F7C8307F5030}"/>
              </a:ext>
            </a:extLst>
          </p:cNvPr>
          <p:cNvSpPr>
            <a:spLocks noGrp="1"/>
          </p:cNvSpPr>
          <p:nvPr>
            <p:ph idx="1"/>
          </p:nvPr>
        </p:nvSpPr>
        <p:spPr>
          <a:xfrm>
            <a:off x="1905000" y="274639"/>
            <a:ext cx="8305800" cy="5851527"/>
          </a:xfrm>
        </p:spPr>
        <p:txBody>
          <a:bodyPr>
            <a:normAutofit/>
          </a:bodyPr>
          <a:lstStyle/>
          <a:p>
            <a:pPr marL="0" indent="0" algn="ctr">
              <a:buNone/>
            </a:pPr>
            <a:r>
              <a:rPr lang="en-US" sz="6000" dirty="0"/>
              <a:t>HIMS</a:t>
            </a:r>
          </a:p>
          <a:p>
            <a:pPr marL="0" indent="0" algn="ctr">
              <a:buNone/>
            </a:pPr>
            <a:r>
              <a:rPr lang="en-US" sz="6000" dirty="0"/>
              <a:t>Database</a:t>
            </a:r>
          </a:p>
        </p:txBody>
      </p:sp>
      <p:pic>
        <p:nvPicPr>
          <p:cNvPr id="3" name="Picture 2">
            <a:extLst>
              <a:ext uri="{FF2B5EF4-FFF2-40B4-BE49-F238E27FC236}">
                <a16:creationId xmlns:a16="http://schemas.microsoft.com/office/drawing/2014/main" id="{19608CC9-3CB8-AF37-16C6-3592D13214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030" y="2514600"/>
            <a:ext cx="6707739" cy="2987040"/>
          </a:xfrm>
          <a:prstGeom prst="rect">
            <a:avLst/>
          </a:prstGeom>
        </p:spPr>
      </p:pic>
      <p:sp>
        <p:nvSpPr>
          <p:cNvPr id="5" name="TextBox 4">
            <a:extLst>
              <a:ext uri="{FF2B5EF4-FFF2-40B4-BE49-F238E27FC236}">
                <a16:creationId xmlns:a16="http://schemas.microsoft.com/office/drawing/2014/main" id="{F5B65216-57B2-9599-840B-EACF81AF5343}"/>
              </a:ext>
            </a:extLst>
          </p:cNvPr>
          <p:cNvSpPr txBox="1"/>
          <p:nvPr/>
        </p:nvSpPr>
        <p:spPr>
          <a:xfrm>
            <a:off x="5067299" y="5598459"/>
            <a:ext cx="1981200" cy="215444"/>
          </a:xfrm>
          <a:prstGeom prst="rect">
            <a:avLst/>
          </a:prstGeom>
          <a:noFill/>
        </p:spPr>
        <p:txBody>
          <a:bodyPr wrap="square">
            <a:spAutoFit/>
          </a:bodyPr>
          <a:lstStyle/>
          <a:p>
            <a:pPr algn="ctr"/>
            <a:r>
              <a:rPr lang="en-US" sz="800" dirty="0"/>
              <a:t>Image by </a:t>
            </a:r>
            <a:r>
              <a:rPr lang="en-US" sz="800" dirty="0">
                <a:hlinkClick r:id="rId3"/>
              </a:rPr>
              <a:t>Gerd Altmann</a:t>
            </a:r>
            <a:r>
              <a:rPr lang="en-US" sz="800" dirty="0"/>
              <a:t> from </a:t>
            </a:r>
            <a:r>
              <a:rPr lang="en-US" sz="800" dirty="0" err="1">
                <a:hlinkClick r:id="rId4"/>
              </a:rPr>
              <a:t>Pixabay</a:t>
            </a:r>
            <a:endParaRPr lang="en-US" sz="800" dirty="0"/>
          </a:p>
        </p:txBody>
      </p:sp>
      <p:sp>
        <p:nvSpPr>
          <p:cNvPr id="4" name="Slide Number Placeholder 3">
            <a:extLst>
              <a:ext uri="{FF2B5EF4-FFF2-40B4-BE49-F238E27FC236}">
                <a16:creationId xmlns:a16="http://schemas.microsoft.com/office/drawing/2014/main" id="{E75261CC-B1E0-30E2-DBCC-332D0D824C76}"/>
              </a:ext>
            </a:extLst>
          </p:cNvPr>
          <p:cNvSpPr>
            <a:spLocks noGrp="1"/>
          </p:cNvSpPr>
          <p:nvPr>
            <p:ph type="sldNum" sz="quarter" idx="12"/>
          </p:nvPr>
        </p:nvSpPr>
        <p:spPr/>
        <p:txBody>
          <a:bodyPr/>
          <a:lstStyle/>
          <a:p>
            <a:fld id="{50021088-4A68-45C2-A789-B57BB525981C}" type="slidenum">
              <a:rPr lang="en-US" smtClean="0"/>
              <a:pPr/>
              <a:t>63</a:t>
            </a:fld>
            <a:endParaRPr lang="en-US" dirty="0"/>
          </a:p>
        </p:txBody>
      </p:sp>
    </p:spTree>
    <p:extLst>
      <p:ext uri="{BB962C8B-B14F-4D97-AF65-F5344CB8AC3E}">
        <p14:creationId xmlns:p14="http://schemas.microsoft.com/office/powerpoint/2010/main" val="323384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8800" y="831103"/>
            <a:ext cx="11074400" cy="5059363"/>
          </a:xfrm>
        </p:spPr>
        <p:txBody>
          <a:bodyPr>
            <a:normAutofit/>
          </a:bodyPr>
          <a:lstStyle/>
          <a:p>
            <a:r>
              <a:rPr lang="en-US" dirty="0">
                <a:latin typeface="Arial" pitchFamily="34" charset="0"/>
                <a:cs typeface="Arial" pitchFamily="34" charset="0"/>
              </a:rPr>
              <a:t>Total – 100,306   275 / Day</a:t>
            </a:r>
          </a:p>
          <a:p>
            <a:pPr lvl="1"/>
            <a:r>
              <a:rPr lang="en-US" dirty="0">
                <a:latin typeface="Arial" pitchFamily="34" charset="0"/>
                <a:cs typeface="Arial" pitchFamily="34" charset="0"/>
              </a:rPr>
              <a:t>Opioids – 75, 773</a:t>
            </a:r>
          </a:p>
          <a:p>
            <a:pPr lvl="1"/>
            <a:r>
              <a:rPr lang="en-US" dirty="0">
                <a:latin typeface="Arial" pitchFamily="34" charset="0"/>
                <a:cs typeface="Arial" pitchFamily="34" charset="0"/>
              </a:rPr>
              <a:t>Stimulants ~ 20%</a:t>
            </a:r>
          </a:p>
          <a:p>
            <a:r>
              <a:rPr lang="en-US" dirty="0">
                <a:latin typeface="Arial" pitchFamily="34" charset="0"/>
                <a:cs typeface="Arial" pitchFamily="34" charset="0"/>
              </a:rPr>
              <a:t>Alcohol Overuse Deaths</a:t>
            </a:r>
          </a:p>
          <a:p>
            <a:pPr marL="557213" lvl="2" indent="-257175"/>
            <a:r>
              <a:rPr lang="en-US" dirty="0">
                <a:latin typeface="Arial" pitchFamily="34" charset="0"/>
                <a:cs typeface="Arial" pitchFamily="34" charset="0"/>
              </a:rPr>
              <a:t>140,000 deaths in US  ~ 5 M worldwide  (5.3% of all deaths)</a:t>
            </a:r>
          </a:p>
          <a:p>
            <a:pPr marL="557213" lvl="2" indent="-257175"/>
            <a:r>
              <a:rPr lang="en-US" dirty="0">
                <a:latin typeface="Arial" pitchFamily="34" charset="0"/>
                <a:cs typeface="Arial" pitchFamily="34" charset="0"/>
              </a:rPr>
              <a:t>380 deaths/day</a:t>
            </a:r>
          </a:p>
          <a:p>
            <a:pPr marL="557213" lvl="2" indent="-257175"/>
            <a:r>
              <a:rPr lang="en-US" dirty="0">
                <a:latin typeface="Arial" pitchFamily="34" charset="0"/>
                <a:cs typeface="Arial" pitchFamily="34" charset="0"/>
              </a:rPr>
              <a:t>1/10 deaths age 20-64	 10,142 additional  MVA deaths in 2019</a:t>
            </a:r>
          </a:p>
          <a:p>
            <a:pPr marL="557213" lvl="2" indent="-257175"/>
            <a:r>
              <a:rPr lang="en-US" dirty="0">
                <a:latin typeface="Arial" pitchFamily="34" charset="0"/>
                <a:cs typeface="Arial" pitchFamily="34" charset="0"/>
              </a:rPr>
              <a:t>22% Opioid/benzo OD’s</a:t>
            </a:r>
          </a:p>
          <a:p>
            <a:pPr marL="557213" lvl="2" indent="-257175"/>
            <a:r>
              <a:rPr lang="en-US" dirty="0">
                <a:latin typeface="Arial" pitchFamily="34" charset="0"/>
                <a:cs typeface="Arial" pitchFamily="34" charset="0"/>
              </a:rPr>
              <a:t>3</a:t>
            </a:r>
            <a:r>
              <a:rPr lang="en-US" baseline="30000" dirty="0">
                <a:latin typeface="Arial" pitchFamily="34" charset="0"/>
                <a:cs typeface="Arial" pitchFamily="34" charset="0"/>
              </a:rPr>
              <a:t>rd</a:t>
            </a:r>
            <a:r>
              <a:rPr lang="en-US" dirty="0">
                <a:latin typeface="Arial" pitchFamily="34" charset="0"/>
                <a:cs typeface="Arial" pitchFamily="34" charset="0"/>
              </a:rPr>
              <a:t> leading cause US Preventable Deaths</a:t>
            </a:r>
          </a:p>
          <a:p>
            <a:endParaRPr lang="en-US" dirty="0">
              <a:latin typeface="Arial" pitchFamily="34" charset="0"/>
              <a:cs typeface="Arial" pitchFamily="34" charset="0"/>
            </a:endParaRPr>
          </a:p>
        </p:txBody>
      </p:sp>
      <p:sp>
        <p:nvSpPr>
          <p:cNvPr id="3" name="Title 2"/>
          <p:cNvSpPr>
            <a:spLocks noGrp="1"/>
          </p:cNvSpPr>
          <p:nvPr>
            <p:ph type="title"/>
          </p:nvPr>
        </p:nvSpPr>
        <p:spPr>
          <a:xfrm>
            <a:off x="508000" y="457200"/>
            <a:ext cx="13233400" cy="715962"/>
          </a:xfrm>
        </p:spPr>
        <p:txBody>
          <a:bodyPr>
            <a:normAutofit fontScale="90000"/>
          </a:bodyPr>
          <a:lstStyle/>
          <a:p>
            <a:r>
              <a:rPr lang="en-US" dirty="0"/>
              <a:t>Drug &amp; Alcohol Overdose Deaths  </a:t>
            </a:r>
            <a:r>
              <a:rPr lang="en-US" dirty="0">
                <a:latin typeface="Arial" pitchFamily="34" charset="0"/>
                <a:cs typeface="Arial" pitchFamily="34" charset="0"/>
              </a:rPr>
              <a:t>April 2020 - 21</a:t>
            </a:r>
            <a:br>
              <a:rPr lang="en-US" dirty="0">
                <a:latin typeface="Arial" pitchFamily="34" charset="0"/>
                <a:cs typeface="Arial" pitchFamily="34" charset="0"/>
              </a:rPr>
            </a:br>
            <a:endParaRPr lang="en-US" dirty="0"/>
          </a:p>
        </p:txBody>
      </p:sp>
      <p:sp>
        <p:nvSpPr>
          <p:cNvPr id="4" name="TextBox 3">
            <a:extLst>
              <a:ext uri="{FF2B5EF4-FFF2-40B4-BE49-F238E27FC236}">
                <a16:creationId xmlns:a16="http://schemas.microsoft.com/office/drawing/2014/main" id="{F66198D0-0B58-6B7A-D804-4F2E7095F2B7}"/>
              </a:ext>
            </a:extLst>
          </p:cNvPr>
          <p:cNvSpPr txBox="1"/>
          <p:nvPr/>
        </p:nvSpPr>
        <p:spPr>
          <a:xfrm>
            <a:off x="3352800" y="5714745"/>
            <a:ext cx="8969992" cy="430887"/>
          </a:xfrm>
          <a:prstGeom prst="rect">
            <a:avLst/>
          </a:prstGeom>
          <a:noFill/>
        </p:spPr>
        <p:txBody>
          <a:bodyPr wrap="square" rtlCol="0">
            <a:spAutoFit/>
          </a:bodyPr>
          <a:lstStyle/>
          <a:p>
            <a:r>
              <a:rPr lang="en-US" sz="1050" dirty="0">
                <a:hlinkClick r:id="rId2"/>
              </a:rPr>
              <a:t>www.cdc.gov/nchs/nvss/drug-overdose-deaths.htm#find-our-data</a:t>
            </a:r>
            <a:r>
              <a:rPr lang="en-US" sz="1050" dirty="0"/>
              <a:t>    </a:t>
            </a:r>
          </a:p>
          <a:p>
            <a:r>
              <a:rPr lang="en-US" sz="1050" dirty="0">
                <a:hlinkClick r:id="rId3"/>
              </a:rPr>
              <a:t>www.niaaa.nih.gov/alcohols-effects-health/alcohol-topics/alcohol-facts-and-statistics/alcohol-related-emergencies-and-deaths-united-states</a:t>
            </a:r>
            <a:r>
              <a:rPr lang="en-US" sz="1050" dirty="0"/>
              <a:t> </a:t>
            </a:r>
          </a:p>
        </p:txBody>
      </p:sp>
      <p:sp>
        <p:nvSpPr>
          <p:cNvPr id="5" name="Slide Number Placeholder 4">
            <a:extLst>
              <a:ext uri="{FF2B5EF4-FFF2-40B4-BE49-F238E27FC236}">
                <a16:creationId xmlns:a16="http://schemas.microsoft.com/office/drawing/2014/main" id="{76C12826-718C-98CD-0DB6-570EC6F7D697}"/>
              </a:ext>
            </a:extLst>
          </p:cNvPr>
          <p:cNvSpPr>
            <a:spLocks noGrp="1"/>
          </p:cNvSpPr>
          <p:nvPr>
            <p:ph type="sldNum" sz="quarter" idx="12"/>
          </p:nvPr>
        </p:nvSpPr>
        <p:spPr/>
        <p:txBody>
          <a:bodyPr/>
          <a:lstStyle/>
          <a:p>
            <a:fld id="{50021088-4A68-45C2-A789-B57BB525981C}" type="slidenum">
              <a:rPr lang="en-US" smtClean="0"/>
              <a:pPr/>
              <a:t>64</a:t>
            </a:fld>
            <a:endParaRPr lang="en-US" dirty="0"/>
          </a:p>
        </p:txBody>
      </p:sp>
    </p:spTree>
    <p:extLst>
      <p:ext uri="{BB962C8B-B14F-4D97-AF65-F5344CB8AC3E}">
        <p14:creationId xmlns:p14="http://schemas.microsoft.com/office/powerpoint/2010/main" val="55373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C54B9A-4CCE-C7C7-87DB-678E3C3809AE}"/>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3BB89BA9-1868-E7B5-DCD4-AB8D8A19CD32}"/>
              </a:ext>
            </a:extLst>
          </p:cNvPr>
          <p:cNvSpPr>
            <a:spLocks noGrp="1"/>
          </p:cNvSpPr>
          <p:nvPr>
            <p:ph type="sldNum" sz="quarter" idx="10"/>
          </p:nvPr>
        </p:nvSpPr>
        <p:spPr/>
        <p:txBody>
          <a:bodyPr/>
          <a:lstStyle/>
          <a:p>
            <a:fld id="{50021088-4A68-45C2-A789-B57BB525981C}" type="slidenum">
              <a:rPr lang="en-US" smtClean="0"/>
              <a:pPr/>
              <a:t>65</a:t>
            </a:fld>
            <a:endParaRPr lang="en-US" dirty="0"/>
          </a:p>
        </p:txBody>
      </p:sp>
      <p:pic>
        <p:nvPicPr>
          <p:cNvPr id="1026" name="Picture 2">
            <a:extLst>
              <a:ext uri="{FF2B5EF4-FFF2-40B4-BE49-F238E27FC236}">
                <a16:creationId xmlns:a16="http://schemas.microsoft.com/office/drawing/2014/main" id="{B00CB9F9-43D3-A518-6105-31A01BBB1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
            <a:ext cx="103759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0CC36F-FBBA-350C-FD24-D65C49812BD2}"/>
              </a:ext>
            </a:extLst>
          </p:cNvPr>
          <p:cNvSpPr txBox="1"/>
          <p:nvPr/>
        </p:nvSpPr>
        <p:spPr>
          <a:xfrm>
            <a:off x="189016" y="5188803"/>
            <a:ext cx="1030184" cy="830997"/>
          </a:xfrm>
          <a:prstGeom prst="rect">
            <a:avLst/>
          </a:prstGeom>
          <a:noFill/>
        </p:spPr>
        <p:txBody>
          <a:bodyPr wrap="square" rtlCol="0">
            <a:spAutoFit/>
          </a:bodyPr>
          <a:lstStyle/>
          <a:p>
            <a:r>
              <a:rPr lang="en-US" sz="800" dirty="0"/>
              <a:t>Source: https://nida.nih.gov/research-topics/trends-statistics/overdose-death-rates</a:t>
            </a:r>
          </a:p>
        </p:txBody>
      </p:sp>
    </p:spTree>
    <p:extLst>
      <p:ext uri="{BB962C8B-B14F-4D97-AF65-F5344CB8AC3E}">
        <p14:creationId xmlns:p14="http://schemas.microsoft.com/office/powerpoint/2010/main" val="4077434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0557-F59B-1D7B-859B-104127840775}"/>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225AA21-1865-62CA-BC56-D21138637A04}"/>
              </a:ext>
            </a:extLst>
          </p:cNvPr>
          <p:cNvSpPr>
            <a:spLocks noGrp="1"/>
          </p:cNvSpPr>
          <p:nvPr>
            <p:ph type="sldNum" sz="quarter" idx="10"/>
          </p:nvPr>
        </p:nvSpPr>
        <p:spPr/>
        <p:txBody>
          <a:bodyPr/>
          <a:lstStyle/>
          <a:p>
            <a:fld id="{50021088-4A68-45C2-A789-B57BB525981C}" type="slidenum">
              <a:rPr lang="en-US" smtClean="0"/>
              <a:pPr/>
              <a:t>66</a:t>
            </a:fld>
            <a:endParaRPr lang="en-US" dirty="0"/>
          </a:p>
        </p:txBody>
      </p:sp>
      <p:pic>
        <p:nvPicPr>
          <p:cNvPr id="5" name="Picture 4">
            <a:extLst>
              <a:ext uri="{FF2B5EF4-FFF2-40B4-BE49-F238E27FC236}">
                <a16:creationId xmlns:a16="http://schemas.microsoft.com/office/drawing/2014/main" id="{195376F7-5747-4D08-425A-15F9733CF13C}"/>
              </a:ext>
            </a:extLst>
          </p:cNvPr>
          <p:cNvPicPr>
            <a:picLocks noChangeAspect="1"/>
          </p:cNvPicPr>
          <p:nvPr/>
        </p:nvPicPr>
        <p:blipFill>
          <a:blip r:embed="rId2"/>
          <a:stretch>
            <a:fillRect/>
          </a:stretch>
        </p:blipFill>
        <p:spPr>
          <a:xfrm>
            <a:off x="2619967" y="0"/>
            <a:ext cx="6952063" cy="6858000"/>
          </a:xfrm>
          <a:prstGeom prst="rect">
            <a:avLst/>
          </a:prstGeom>
        </p:spPr>
      </p:pic>
      <p:sp>
        <p:nvSpPr>
          <p:cNvPr id="6" name="TextBox 5">
            <a:extLst>
              <a:ext uri="{FF2B5EF4-FFF2-40B4-BE49-F238E27FC236}">
                <a16:creationId xmlns:a16="http://schemas.microsoft.com/office/drawing/2014/main" id="{A57DA471-E080-51B8-DE2A-56CEF1343EA3}"/>
              </a:ext>
            </a:extLst>
          </p:cNvPr>
          <p:cNvSpPr txBox="1"/>
          <p:nvPr/>
        </p:nvSpPr>
        <p:spPr>
          <a:xfrm>
            <a:off x="9982200" y="5400127"/>
            <a:ext cx="2057400" cy="707886"/>
          </a:xfrm>
          <a:prstGeom prst="rect">
            <a:avLst/>
          </a:prstGeom>
          <a:noFill/>
        </p:spPr>
        <p:txBody>
          <a:bodyPr wrap="square" rtlCol="0">
            <a:spAutoFit/>
          </a:bodyPr>
          <a:lstStyle/>
          <a:p>
            <a:r>
              <a:rPr lang="en-US" sz="800" dirty="0"/>
              <a:t>Source: https://www.niaaa.nih.gov/alcohols-effects-health/alcohol-topics/alcohol-facts-and-statistics/alcohol-related-emergencies-and-deaths-united-states</a:t>
            </a:r>
          </a:p>
        </p:txBody>
      </p:sp>
      <p:sp>
        <p:nvSpPr>
          <p:cNvPr id="7" name="Oval 6">
            <a:extLst>
              <a:ext uri="{FF2B5EF4-FFF2-40B4-BE49-F238E27FC236}">
                <a16:creationId xmlns:a16="http://schemas.microsoft.com/office/drawing/2014/main" id="{712331B5-4006-8B7C-D313-FE66A8776D0B}"/>
              </a:ext>
            </a:extLst>
          </p:cNvPr>
          <p:cNvSpPr/>
          <p:nvPr/>
        </p:nvSpPr>
        <p:spPr>
          <a:xfrm flipH="1">
            <a:off x="2797789" y="2329491"/>
            <a:ext cx="3276600" cy="1219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205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D560DA-8F12-4761-A282-4452D45D914C}"/>
              </a:ext>
            </a:extLst>
          </p:cNvPr>
          <p:cNvSpPr>
            <a:spLocks noGrp="1"/>
          </p:cNvSpPr>
          <p:nvPr>
            <p:ph idx="1"/>
          </p:nvPr>
        </p:nvSpPr>
        <p:spPr>
          <a:xfrm>
            <a:off x="508000" y="1066805"/>
            <a:ext cx="11379200" cy="5059363"/>
          </a:xfrm>
        </p:spPr>
        <p:txBody>
          <a:bodyPr>
            <a:normAutofit fontScale="92500" lnSpcReduction="10000"/>
          </a:bodyPr>
          <a:lstStyle/>
          <a:p>
            <a:pPr marL="0" indent="0">
              <a:buNone/>
            </a:pPr>
            <a:r>
              <a:rPr lang="en-US" b="1" dirty="0"/>
              <a:t>Substance	Lifetime	2020		Last Month	SUD</a:t>
            </a:r>
          </a:p>
          <a:p>
            <a:pPr marL="0" indent="0">
              <a:buNone/>
            </a:pPr>
            <a:r>
              <a:rPr lang="en-US" dirty="0"/>
              <a:t>Alcohol		85.6		69.5		54.9			 10.3</a:t>
            </a:r>
          </a:p>
          <a:p>
            <a:pPr marL="0" indent="0">
              <a:buNone/>
            </a:pPr>
            <a:r>
              <a:rPr lang="en-US" dirty="0"/>
              <a:t>Illicit Drugs	52.9		22.2		12.6			   5.6</a:t>
            </a:r>
          </a:p>
          <a:p>
            <a:pPr marL="0" indent="0">
              <a:buNone/>
            </a:pPr>
            <a:r>
              <a:rPr lang="en-US" dirty="0"/>
              <a:t>Marijuana		48.9		16.3		10.8			   5.2</a:t>
            </a:r>
          </a:p>
          <a:p>
            <a:pPr marL="0" indent="0">
              <a:buNone/>
            </a:pPr>
            <a:r>
              <a:rPr lang="en-US" dirty="0"/>
              <a:t>Cocaine		16.5		  1.7    	  0.6			   0.5</a:t>
            </a:r>
          </a:p>
          <a:p>
            <a:pPr marL="0" indent="0">
              <a:buNone/>
            </a:pPr>
            <a:r>
              <a:rPr lang="en-US" dirty="0"/>
              <a:t>Opioids/</a:t>
            </a:r>
            <a:r>
              <a:rPr lang="en-US" dirty="0" err="1"/>
              <a:t>ates</a:t>
            </a:r>
            <a:r>
              <a:rPr lang="en-US" dirty="0"/>
              <a:t>	  </a:t>
            </a:r>
            <a:r>
              <a:rPr lang="en-US" dirty="0" err="1"/>
              <a:t>n.r.</a:t>
            </a:r>
            <a:r>
              <a:rPr lang="en-US" dirty="0"/>
              <a:t>		   3.9		  1.3			   1.3</a:t>
            </a:r>
          </a:p>
          <a:p>
            <a:pPr marL="0" indent="0">
              <a:buNone/>
            </a:pPr>
            <a:r>
              <a:rPr lang="en-US" dirty="0"/>
              <a:t>Hallucinogens 	17.5		   2.0	  	  0.5			   0.1</a:t>
            </a:r>
          </a:p>
          <a:p>
            <a:pPr marL="0" indent="0">
              <a:buNone/>
            </a:pPr>
            <a:r>
              <a:rPr lang="en-US" dirty="0" err="1"/>
              <a:t>Methamph</a:t>
            </a:r>
            <a:r>
              <a:rPr lang="en-US" dirty="0"/>
              <a:t>.	  6.8		   1.1		  0.8			   0.6	</a:t>
            </a:r>
          </a:p>
          <a:p>
            <a:pPr marL="0" indent="0">
              <a:buNone/>
            </a:pPr>
            <a:r>
              <a:rPr lang="en-US" dirty="0"/>
              <a:t>Rx Psycho 	  </a:t>
            </a:r>
            <a:r>
              <a:rPr lang="en-US" dirty="0" err="1"/>
              <a:t>n.r.</a:t>
            </a:r>
            <a:r>
              <a:rPr lang="en-US" dirty="0"/>
              <a:t>		   5.6		  2.0			   1.3</a:t>
            </a:r>
          </a:p>
          <a:p>
            <a:pPr marL="0" indent="0">
              <a:buNone/>
            </a:pPr>
            <a:r>
              <a:rPr lang="en-US" sz="2600" dirty="0"/>
              <a:t>Source:  National Survey on Drug Use &amp; Health 2020 and NIAAA Alcohol Facts</a:t>
            </a:r>
          </a:p>
        </p:txBody>
      </p:sp>
      <p:sp>
        <p:nvSpPr>
          <p:cNvPr id="2" name="Title 1">
            <a:extLst>
              <a:ext uri="{FF2B5EF4-FFF2-40B4-BE49-F238E27FC236}">
                <a16:creationId xmlns:a16="http://schemas.microsoft.com/office/drawing/2014/main" id="{0F807485-5FFF-4C99-BC3B-38A55DD3A72E}"/>
              </a:ext>
            </a:extLst>
          </p:cNvPr>
          <p:cNvSpPr>
            <a:spLocks noGrp="1"/>
          </p:cNvSpPr>
          <p:nvPr>
            <p:ph type="title"/>
          </p:nvPr>
        </p:nvSpPr>
        <p:spPr/>
        <p:txBody>
          <a:bodyPr/>
          <a:lstStyle/>
          <a:p>
            <a:pPr algn="ctr"/>
            <a:r>
              <a:rPr lang="en-US" dirty="0"/>
              <a:t>Percentage Substance Usage US ≥ 26 </a:t>
            </a:r>
            <a:r>
              <a:rPr lang="en-US" dirty="0" err="1"/>
              <a:t>y.o</a:t>
            </a:r>
            <a:r>
              <a:rPr lang="en-US" dirty="0"/>
              <a:t>.</a:t>
            </a:r>
          </a:p>
        </p:txBody>
      </p:sp>
      <p:sp>
        <p:nvSpPr>
          <p:cNvPr id="3" name="Slide Number Placeholder 2">
            <a:extLst>
              <a:ext uri="{FF2B5EF4-FFF2-40B4-BE49-F238E27FC236}">
                <a16:creationId xmlns:a16="http://schemas.microsoft.com/office/drawing/2014/main" id="{0282F9C2-068A-2007-D4FF-AAFE2DCF9ACA}"/>
              </a:ext>
            </a:extLst>
          </p:cNvPr>
          <p:cNvSpPr>
            <a:spLocks noGrp="1"/>
          </p:cNvSpPr>
          <p:nvPr>
            <p:ph type="sldNum" sz="quarter" idx="12"/>
          </p:nvPr>
        </p:nvSpPr>
        <p:spPr/>
        <p:txBody>
          <a:bodyPr/>
          <a:lstStyle/>
          <a:p>
            <a:fld id="{50021088-4A68-45C2-A789-B57BB525981C}" type="slidenum">
              <a:rPr lang="en-US" smtClean="0"/>
              <a:pPr/>
              <a:t>67</a:t>
            </a:fld>
            <a:endParaRPr lang="en-US" dirty="0"/>
          </a:p>
        </p:txBody>
      </p:sp>
    </p:spTree>
    <p:extLst>
      <p:ext uri="{BB962C8B-B14F-4D97-AF65-F5344CB8AC3E}">
        <p14:creationId xmlns:p14="http://schemas.microsoft.com/office/powerpoint/2010/main" val="2882210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a:t>Age Distribution</a:t>
            </a:r>
            <a:endParaRPr lang="en-US" dirty="0"/>
          </a:p>
        </p:txBody>
      </p:sp>
      <p:graphicFrame>
        <p:nvGraphicFramePr>
          <p:cNvPr id="6" name="Table 5"/>
          <p:cNvGraphicFramePr>
            <a:graphicFrameLocks noGrp="1"/>
          </p:cNvGraphicFramePr>
          <p:nvPr/>
        </p:nvGraphicFramePr>
        <p:xfrm>
          <a:off x="7771996" y="676388"/>
          <a:ext cx="4156164" cy="5195071"/>
        </p:xfrm>
        <a:graphic>
          <a:graphicData uri="http://schemas.openxmlformats.org/drawingml/2006/table">
            <a:tbl>
              <a:tblPr firstRow="1" bandRow="1">
                <a:tableStyleId>{5C22544A-7EE6-4342-B048-85BDC9FD1C3A}</a:tableStyleId>
              </a:tblPr>
              <a:tblGrid>
                <a:gridCol w="1271297">
                  <a:extLst>
                    <a:ext uri="{9D8B030D-6E8A-4147-A177-3AD203B41FA5}">
                      <a16:colId xmlns:a16="http://schemas.microsoft.com/office/drawing/2014/main" val="20000"/>
                    </a:ext>
                  </a:extLst>
                </a:gridCol>
                <a:gridCol w="1540226">
                  <a:extLst>
                    <a:ext uri="{9D8B030D-6E8A-4147-A177-3AD203B41FA5}">
                      <a16:colId xmlns:a16="http://schemas.microsoft.com/office/drawing/2014/main" val="20001"/>
                    </a:ext>
                  </a:extLst>
                </a:gridCol>
                <a:gridCol w="1344641">
                  <a:extLst>
                    <a:ext uri="{9D8B030D-6E8A-4147-A177-3AD203B41FA5}">
                      <a16:colId xmlns:a16="http://schemas.microsoft.com/office/drawing/2014/main" val="20002"/>
                    </a:ext>
                  </a:extLst>
                </a:gridCol>
              </a:tblGrid>
              <a:tr h="742153">
                <a:tc>
                  <a:txBody>
                    <a:bodyPr/>
                    <a:lstStyle/>
                    <a:p>
                      <a:pPr algn="ctr"/>
                      <a:r>
                        <a:rPr lang="en-US" sz="2800" dirty="0"/>
                        <a:t>Age</a:t>
                      </a:r>
                    </a:p>
                  </a:txBody>
                  <a:tcPr>
                    <a:solidFill>
                      <a:schemeClr val="accent6"/>
                    </a:solidFill>
                  </a:tcPr>
                </a:tc>
                <a:tc>
                  <a:txBody>
                    <a:bodyPr/>
                    <a:lstStyle/>
                    <a:p>
                      <a:pPr algn="ctr"/>
                      <a:r>
                        <a:rPr lang="en-US" sz="2800" dirty="0"/>
                        <a:t>Pilots</a:t>
                      </a:r>
                    </a:p>
                  </a:txBody>
                  <a:tcPr>
                    <a:solidFill>
                      <a:schemeClr val="accent6"/>
                    </a:solidFill>
                  </a:tcPr>
                </a:tc>
                <a:tc>
                  <a:txBody>
                    <a:bodyPr/>
                    <a:lstStyle/>
                    <a:p>
                      <a:pPr algn="ctr"/>
                      <a:r>
                        <a:rPr lang="en-US" sz="2800" dirty="0"/>
                        <a:t>%</a:t>
                      </a:r>
                    </a:p>
                  </a:txBody>
                  <a:tcPr>
                    <a:solidFill>
                      <a:schemeClr val="accent6"/>
                    </a:solidFill>
                  </a:tcPr>
                </a:tc>
                <a:extLst>
                  <a:ext uri="{0D108BD9-81ED-4DB2-BD59-A6C34878D82A}">
                    <a16:rowId xmlns:a16="http://schemas.microsoft.com/office/drawing/2014/main" val="10000"/>
                  </a:ext>
                </a:extLst>
              </a:tr>
              <a:tr h="742153">
                <a:tc>
                  <a:txBody>
                    <a:bodyPr/>
                    <a:lstStyle/>
                    <a:p>
                      <a:pPr algn="ctr"/>
                      <a:r>
                        <a:rPr lang="en-US" sz="2800" dirty="0"/>
                        <a:t>20-29</a:t>
                      </a:r>
                    </a:p>
                  </a:txBody>
                  <a:tcPr>
                    <a:solidFill>
                      <a:schemeClr val="accent6"/>
                    </a:solidFill>
                  </a:tcPr>
                </a:tc>
                <a:tc>
                  <a:txBody>
                    <a:bodyPr/>
                    <a:lstStyle/>
                    <a:p>
                      <a:pPr algn="ctr"/>
                      <a:r>
                        <a:rPr lang="en-US" sz="2800" dirty="0"/>
                        <a:t>64</a:t>
                      </a:r>
                    </a:p>
                  </a:txBody>
                  <a:tcPr>
                    <a:solidFill>
                      <a:schemeClr val="accent6"/>
                    </a:solidFill>
                  </a:tcPr>
                </a:tc>
                <a:tc>
                  <a:txBody>
                    <a:bodyPr/>
                    <a:lstStyle/>
                    <a:p>
                      <a:pPr algn="ctr"/>
                      <a:r>
                        <a:rPr lang="en-US" sz="2800" dirty="0"/>
                        <a:t>4.3</a:t>
                      </a:r>
                    </a:p>
                  </a:txBody>
                  <a:tcPr>
                    <a:solidFill>
                      <a:schemeClr val="accent6"/>
                    </a:solidFill>
                  </a:tcPr>
                </a:tc>
                <a:extLst>
                  <a:ext uri="{0D108BD9-81ED-4DB2-BD59-A6C34878D82A}">
                    <a16:rowId xmlns:a16="http://schemas.microsoft.com/office/drawing/2014/main" val="10001"/>
                  </a:ext>
                </a:extLst>
              </a:tr>
              <a:tr h="742153">
                <a:tc>
                  <a:txBody>
                    <a:bodyPr/>
                    <a:lstStyle/>
                    <a:p>
                      <a:pPr algn="ctr"/>
                      <a:r>
                        <a:rPr lang="en-US" sz="2800" dirty="0"/>
                        <a:t>30-39</a:t>
                      </a:r>
                    </a:p>
                  </a:txBody>
                  <a:tcPr>
                    <a:solidFill>
                      <a:schemeClr val="accent6"/>
                    </a:solidFill>
                  </a:tcPr>
                </a:tc>
                <a:tc>
                  <a:txBody>
                    <a:bodyPr/>
                    <a:lstStyle/>
                    <a:p>
                      <a:pPr algn="ctr"/>
                      <a:r>
                        <a:rPr lang="en-US" sz="2800" dirty="0"/>
                        <a:t>301</a:t>
                      </a:r>
                    </a:p>
                  </a:txBody>
                  <a:tcPr>
                    <a:solidFill>
                      <a:schemeClr val="accent6"/>
                    </a:solidFill>
                  </a:tcPr>
                </a:tc>
                <a:tc>
                  <a:txBody>
                    <a:bodyPr/>
                    <a:lstStyle/>
                    <a:p>
                      <a:pPr algn="ctr"/>
                      <a:r>
                        <a:rPr lang="en-US" sz="2800" dirty="0"/>
                        <a:t>20.3</a:t>
                      </a:r>
                    </a:p>
                  </a:txBody>
                  <a:tcPr>
                    <a:solidFill>
                      <a:schemeClr val="accent6"/>
                    </a:solidFill>
                  </a:tcPr>
                </a:tc>
                <a:extLst>
                  <a:ext uri="{0D108BD9-81ED-4DB2-BD59-A6C34878D82A}">
                    <a16:rowId xmlns:a16="http://schemas.microsoft.com/office/drawing/2014/main" val="10002"/>
                  </a:ext>
                </a:extLst>
              </a:tr>
              <a:tr h="742153">
                <a:tc>
                  <a:txBody>
                    <a:bodyPr/>
                    <a:lstStyle/>
                    <a:p>
                      <a:pPr algn="ctr"/>
                      <a:r>
                        <a:rPr lang="en-US" sz="2800" dirty="0"/>
                        <a:t>40-49</a:t>
                      </a:r>
                    </a:p>
                  </a:txBody>
                  <a:tcPr>
                    <a:solidFill>
                      <a:schemeClr val="accent6"/>
                    </a:solidFill>
                  </a:tcPr>
                </a:tc>
                <a:tc>
                  <a:txBody>
                    <a:bodyPr/>
                    <a:lstStyle/>
                    <a:p>
                      <a:pPr algn="ctr"/>
                      <a:r>
                        <a:rPr lang="en-US" sz="2800" dirty="0"/>
                        <a:t>456</a:t>
                      </a:r>
                    </a:p>
                  </a:txBody>
                  <a:tcPr>
                    <a:solidFill>
                      <a:schemeClr val="accent6"/>
                    </a:solidFill>
                  </a:tcPr>
                </a:tc>
                <a:tc>
                  <a:txBody>
                    <a:bodyPr/>
                    <a:lstStyle/>
                    <a:p>
                      <a:pPr algn="ctr"/>
                      <a:r>
                        <a:rPr lang="en-US" sz="2800" dirty="0"/>
                        <a:t>30.8</a:t>
                      </a:r>
                    </a:p>
                  </a:txBody>
                  <a:tcPr>
                    <a:solidFill>
                      <a:schemeClr val="accent6"/>
                    </a:solidFill>
                  </a:tcPr>
                </a:tc>
                <a:extLst>
                  <a:ext uri="{0D108BD9-81ED-4DB2-BD59-A6C34878D82A}">
                    <a16:rowId xmlns:a16="http://schemas.microsoft.com/office/drawing/2014/main" val="10003"/>
                  </a:ext>
                </a:extLst>
              </a:tr>
              <a:tr h="742153">
                <a:tc>
                  <a:txBody>
                    <a:bodyPr/>
                    <a:lstStyle/>
                    <a:p>
                      <a:pPr algn="ctr"/>
                      <a:r>
                        <a:rPr lang="en-US" sz="2800" dirty="0"/>
                        <a:t>50-59</a:t>
                      </a:r>
                    </a:p>
                  </a:txBody>
                  <a:tcPr>
                    <a:solidFill>
                      <a:schemeClr val="accent6"/>
                    </a:solidFill>
                  </a:tcPr>
                </a:tc>
                <a:tc>
                  <a:txBody>
                    <a:bodyPr/>
                    <a:lstStyle/>
                    <a:p>
                      <a:pPr algn="ctr"/>
                      <a:r>
                        <a:rPr lang="en-US" sz="2800" dirty="0"/>
                        <a:t>559</a:t>
                      </a:r>
                    </a:p>
                  </a:txBody>
                  <a:tcPr>
                    <a:solidFill>
                      <a:schemeClr val="accent6"/>
                    </a:solidFill>
                  </a:tcPr>
                </a:tc>
                <a:tc>
                  <a:txBody>
                    <a:bodyPr/>
                    <a:lstStyle/>
                    <a:p>
                      <a:pPr algn="ctr"/>
                      <a:r>
                        <a:rPr lang="en-US" sz="2800" dirty="0"/>
                        <a:t>37.6</a:t>
                      </a:r>
                    </a:p>
                  </a:txBody>
                  <a:tcPr>
                    <a:solidFill>
                      <a:schemeClr val="accent6"/>
                    </a:solidFill>
                  </a:tcPr>
                </a:tc>
                <a:extLst>
                  <a:ext uri="{0D108BD9-81ED-4DB2-BD59-A6C34878D82A}">
                    <a16:rowId xmlns:a16="http://schemas.microsoft.com/office/drawing/2014/main" val="10004"/>
                  </a:ext>
                </a:extLst>
              </a:tr>
              <a:tr h="742153">
                <a:tc>
                  <a:txBody>
                    <a:bodyPr/>
                    <a:lstStyle/>
                    <a:p>
                      <a:pPr algn="ctr"/>
                      <a:r>
                        <a:rPr lang="en-US" sz="2800" dirty="0"/>
                        <a:t>60-64</a:t>
                      </a:r>
                    </a:p>
                  </a:txBody>
                  <a:tcPr>
                    <a:solidFill>
                      <a:schemeClr val="accent6"/>
                    </a:solidFill>
                  </a:tcPr>
                </a:tc>
                <a:tc>
                  <a:txBody>
                    <a:bodyPr/>
                    <a:lstStyle/>
                    <a:p>
                      <a:pPr algn="ctr"/>
                      <a:r>
                        <a:rPr lang="en-US" sz="2800" dirty="0"/>
                        <a:t>100</a:t>
                      </a:r>
                    </a:p>
                  </a:txBody>
                  <a:tcPr>
                    <a:solidFill>
                      <a:schemeClr val="accent6"/>
                    </a:solidFill>
                  </a:tcPr>
                </a:tc>
                <a:tc>
                  <a:txBody>
                    <a:bodyPr/>
                    <a:lstStyle/>
                    <a:p>
                      <a:pPr algn="ctr"/>
                      <a:r>
                        <a:rPr lang="en-US" sz="2800" dirty="0"/>
                        <a:t>6.7</a:t>
                      </a:r>
                    </a:p>
                  </a:txBody>
                  <a:tcPr>
                    <a:solidFill>
                      <a:schemeClr val="accent6"/>
                    </a:solidFill>
                  </a:tcPr>
                </a:tc>
                <a:extLst>
                  <a:ext uri="{0D108BD9-81ED-4DB2-BD59-A6C34878D82A}">
                    <a16:rowId xmlns:a16="http://schemas.microsoft.com/office/drawing/2014/main" val="10005"/>
                  </a:ext>
                </a:extLst>
              </a:tr>
              <a:tr h="742153">
                <a:tc>
                  <a:txBody>
                    <a:bodyPr/>
                    <a:lstStyle/>
                    <a:p>
                      <a:pPr algn="ctr"/>
                      <a:r>
                        <a:rPr lang="en-US" sz="2800" dirty="0"/>
                        <a:t>65+</a:t>
                      </a:r>
                    </a:p>
                  </a:txBody>
                  <a:tcPr>
                    <a:solidFill>
                      <a:schemeClr val="accent6"/>
                    </a:solidFill>
                  </a:tcPr>
                </a:tc>
                <a:tc>
                  <a:txBody>
                    <a:bodyPr/>
                    <a:lstStyle/>
                    <a:p>
                      <a:pPr algn="ctr"/>
                      <a:r>
                        <a:rPr lang="en-US" sz="2800" dirty="0"/>
                        <a:t>4</a:t>
                      </a:r>
                    </a:p>
                  </a:txBody>
                  <a:tcPr>
                    <a:solidFill>
                      <a:schemeClr val="accent6"/>
                    </a:solidFill>
                  </a:tcPr>
                </a:tc>
                <a:tc>
                  <a:txBody>
                    <a:bodyPr/>
                    <a:lstStyle/>
                    <a:p>
                      <a:pPr algn="ctr"/>
                      <a:r>
                        <a:rPr lang="en-US" sz="2800" dirty="0"/>
                        <a:t>0.3</a:t>
                      </a:r>
                    </a:p>
                  </a:txBody>
                  <a:tcPr>
                    <a:solidFill>
                      <a:schemeClr val="accent6"/>
                    </a:solidFill>
                  </a:tcPr>
                </a:tc>
                <a:extLst>
                  <a:ext uri="{0D108BD9-81ED-4DB2-BD59-A6C34878D82A}">
                    <a16:rowId xmlns:a16="http://schemas.microsoft.com/office/drawing/2014/main" val="10006"/>
                  </a:ext>
                </a:extLst>
              </a:tr>
            </a:tbl>
          </a:graphicData>
        </a:graphic>
      </p:graphicFrame>
      <p:pic>
        <p:nvPicPr>
          <p:cNvPr id="4" name="Picture 2">
            <a:extLst>
              <a:ext uri="{FF2B5EF4-FFF2-40B4-BE49-F238E27FC236}">
                <a16:creationId xmlns:a16="http://schemas.microsoft.com/office/drawing/2014/main" id="{C12E534D-5C47-77DF-9846-27FEE9A7C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80" y="95250"/>
            <a:ext cx="762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C62EE77-224C-972F-B25A-8F9FEEF80C56}"/>
              </a:ext>
            </a:extLst>
          </p:cNvPr>
          <p:cNvSpPr>
            <a:spLocks noGrp="1"/>
          </p:cNvSpPr>
          <p:nvPr>
            <p:ph type="sldNum" sz="quarter" idx="12"/>
          </p:nvPr>
        </p:nvSpPr>
        <p:spPr/>
        <p:txBody>
          <a:bodyPr/>
          <a:lstStyle/>
          <a:p>
            <a:fld id="{50021088-4A68-45C2-A789-B57BB525981C}" type="slidenum">
              <a:rPr lang="en-US" smtClean="0"/>
              <a:pPr/>
              <a:t>68</a:t>
            </a:fld>
            <a:endParaRPr lang="en-US" dirty="0"/>
          </a:p>
        </p:txBody>
      </p:sp>
    </p:spTree>
    <p:extLst>
      <p:ext uri="{BB962C8B-B14F-4D97-AF65-F5344CB8AC3E}">
        <p14:creationId xmlns:p14="http://schemas.microsoft.com/office/powerpoint/2010/main" val="788947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0"/>
            <a:ext cx="8229600" cy="1143000"/>
          </a:xfrm>
        </p:spPr>
        <p:txBody>
          <a:bodyPr/>
          <a:lstStyle/>
          <a:p>
            <a:r>
              <a:rPr lang="en-US" dirty="0"/>
              <a:t>How</a:t>
            </a:r>
            <a:r>
              <a:rPr dirty="0"/>
              <a:t> Entered P</a:t>
            </a:r>
            <a:r>
              <a:rPr lang="en-US" dirty="0"/>
              <a:t>r</a:t>
            </a:r>
            <a:r>
              <a:rPr dirty="0"/>
              <a:t>ogram </a:t>
            </a:r>
            <a:r>
              <a:rPr lang="en-US" dirty="0"/>
              <a:t>(Incidents)</a:t>
            </a:r>
          </a:p>
        </p:txBody>
      </p:sp>
      <p:graphicFrame>
        <p:nvGraphicFramePr>
          <p:cNvPr id="7" name="Content Placeholder 3"/>
          <p:cNvGraphicFramePr>
            <a:graphicFrameLocks/>
          </p:cNvGraphicFramePr>
          <p:nvPr/>
        </p:nvGraphicFramePr>
        <p:xfrm>
          <a:off x="7772400" y="13433"/>
          <a:ext cx="3581402" cy="6082567"/>
        </p:xfrm>
        <a:graphic>
          <a:graphicData uri="http://schemas.openxmlformats.org/drawingml/2006/table">
            <a:tbl>
              <a:tblPr firstRow="1" bandRow="1">
                <a:tableStyleId>{5C22544A-7EE6-4342-B048-85BDC9FD1C3A}</a:tableStyleId>
              </a:tblPr>
              <a:tblGrid>
                <a:gridCol w="1742976">
                  <a:extLst>
                    <a:ext uri="{9D8B030D-6E8A-4147-A177-3AD203B41FA5}">
                      <a16:colId xmlns:a16="http://schemas.microsoft.com/office/drawing/2014/main" val="20000"/>
                    </a:ext>
                  </a:extLst>
                </a:gridCol>
                <a:gridCol w="967593">
                  <a:extLst>
                    <a:ext uri="{9D8B030D-6E8A-4147-A177-3AD203B41FA5}">
                      <a16:colId xmlns:a16="http://schemas.microsoft.com/office/drawing/2014/main" val="20001"/>
                    </a:ext>
                  </a:extLst>
                </a:gridCol>
                <a:gridCol w="870833">
                  <a:extLst>
                    <a:ext uri="{9D8B030D-6E8A-4147-A177-3AD203B41FA5}">
                      <a16:colId xmlns:a16="http://schemas.microsoft.com/office/drawing/2014/main" val="20002"/>
                    </a:ext>
                  </a:extLst>
                </a:gridCol>
              </a:tblGrid>
              <a:tr h="479783">
                <a:tc>
                  <a:txBody>
                    <a:bodyPr/>
                    <a:lstStyle/>
                    <a:p>
                      <a:pPr algn="ctr"/>
                      <a:r>
                        <a:rPr lang="en-US" dirty="0"/>
                        <a:t>Discovery</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10000"/>
                  </a:ext>
                </a:extLst>
              </a:tr>
              <a:tr h="493109">
                <a:tc>
                  <a:txBody>
                    <a:bodyPr/>
                    <a:lstStyle/>
                    <a:p>
                      <a:pPr algn="ctr"/>
                      <a:r>
                        <a:rPr lang="en-US" dirty="0"/>
                        <a:t>Self-referral</a:t>
                      </a:r>
                    </a:p>
                  </a:txBody>
                  <a:tcPr/>
                </a:tc>
                <a:tc>
                  <a:txBody>
                    <a:bodyPr/>
                    <a:lstStyle/>
                    <a:p>
                      <a:pPr algn="ctr"/>
                      <a:r>
                        <a:rPr lang="en-US" dirty="0"/>
                        <a:t>600</a:t>
                      </a:r>
                    </a:p>
                  </a:txBody>
                  <a:tcPr/>
                </a:tc>
                <a:tc>
                  <a:txBody>
                    <a:bodyPr/>
                    <a:lstStyle/>
                    <a:p>
                      <a:pPr algn="ctr"/>
                      <a:r>
                        <a:rPr lang="en-US" dirty="0"/>
                        <a:t>29.1</a:t>
                      </a:r>
                    </a:p>
                  </a:txBody>
                  <a:tcPr/>
                </a:tc>
                <a:extLst>
                  <a:ext uri="{0D108BD9-81ED-4DB2-BD59-A6C34878D82A}">
                    <a16:rowId xmlns:a16="http://schemas.microsoft.com/office/drawing/2014/main" val="10001"/>
                  </a:ext>
                </a:extLst>
              </a:tr>
              <a:tr h="493109">
                <a:tc>
                  <a:txBody>
                    <a:bodyPr/>
                    <a:lstStyle/>
                    <a:p>
                      <a:pPr algn="ctr"/>
                      <a:r>
                        <a:rPr lang="en-US" dirty="0"/>
                        <a:t>DUI Off Duty</a:t>
                      </a:r>
                    </a:p>
                  </a:txBody>
                  <a:tcPr/>
                </a:tc>
                <a:tc>
                  <a:txBody>
                    <a:bodyPr/>
                    <a:lstStyle/>
                    <a:p>
                      <a:pPr algn="ctr"/>
                      <a:r>
                        <a:rPr lang="en-US" dirty="0"/>
                        <a:t>485</a:t>
                      </a:r>
                    </a:p>
                  </a:txBody>
                  <a:tcPr/>
                </a:tc>
                <a:tc>
                  <a:txBody>
                    <a:bodyPr/>
                    <a:lstStyle/>
                    <a:p>
                      <a:pPr algn="ctr"/>
                      <a:r>
                        <a:rPr lang="en-US" dirty="0"/>
                        <a:t>23.5</a:t>
                      </a:r>
                    </a:p>
                  </a:txBody>
                  <a:tcPr/>
                </a:tc>
                <a:extLst>
                  <a:ext uri="{0D108BD9-81ED-4DB2-BD59-A6C34878D82A}">
                    <a16:rowId xmlns:a16="http://schemas.microsoft.com/office/drawing/2014/main" val="10002"/>
                  </a:ext>
                </a:extLst>
              </a:tr>
              <a:tr h="493109">
                <a:tc>
                  <a:txBody>
                    <a:bodyPr/>
                    <a:lstStyle/>
                    <a:p>
                      <a:pPr algn="ctr"/>
                      <a:r>
                        <a:rPr lang="en-US" dirty="0"/>
                        <a:t>Intervention</a:t>
                      </a:r>
                    </a:p>
                  </a:txBody>
                  <a:tcPr/>
                </a:tc>
                <a:tc>
                  <a:txBody>
                    <a:bodyPr/>
                    <a:lstStyle/>
                    <a:p>
                      <a:pPr algn="ctr"/>
                      <a:r>
                        <a:rPr lang="en-US" dirty="0"/>
                        <a:t>374</a:t>
                      </a:r>
                    </a:p>
                  </a:txBody>
                  <a:tcPr/>
                </a:tc>
                <a:tc>
                  <a:txBody>
                    <a:bodyPr/>
                    <a:lstStyle/>
                    <a:p>
                      <a:pPr algn="ctr"/>
                      <a:r>
                        <a:rPr lang="en-US" dirty="0"/>
                        <a:t>18.1</a:t>
                      </a:r>
                    </a:p>
                  </a:txBody>
                  <a:tcPr/>
                </a:tc>
                <a:extLst>
                  <a:ext uri="{0D108BD9-81ED-4DB2-BD59-A6C34878D82A}">
                    <a16:rowId xmlns:a16="http://schemas.microsoft.com/office/drawing/2014/main" val="10003"/>
                  </a:ext>
                </a:extLst>
              </a:tr>
              <a:tr h="671694">
                <a:tc>
                  <a:txBody>
                    <a:bodyPr/>
                    <a:lstStyle/>
                    <a:p>
                      <a:pPr algn="ctr"/>
                      <a:r>
                        <a:rPr lang="en-US" dirty="0"/>
                        <a:t>Other Intervention</a:t>
                      </a:r>
                    </a:p>
                  </a:txBody>
                  <a:tcPr/>
                </a:tc>
                <a:tc>
                  <a:txBody>
                    <a:bodyPr/>
                    <a:lstStyle/>
                    <a:p>
                      <a:pPr algn="ctr"/>
                      <a:r>
                        <a:rPr lang="en-US" dirty="0"/>
                        <a:t>206</a:t>
                      </a:r>
                    </a:p>
                  </a:txBody>
                  <a:tcPr/>
                </a:tc>
                <a:tc>
                  <a:txBody>
                    <a:bodyPr/>
                    <a:lstStyle/>
                    <a:p>
                      <a:pPr algn="ctr"/>
                      <a:r>
                        <a:rPr lang="en-US" dirty="0"/>
                        <a:t>10.0</a:t>
                      </a:r>
                    </a:p>
                  </a:txBody>
                  <a:tcPr/>
                </a:tc>
                <a:extLst>
                  <a:ext uri="{0D108BD9-81ED-4DB2-BD59-A6C34878D82A}">
                    <a16:rowId xmlns:a16="http://schemas.microsoft.com/office/drawing/2014/main" val="10004"/>
                  </a:ext>
                </a:extLst>
              </a:tr>
              <a:tr h="493109">
                <a:tc>
                  <a:txBody>
                    <a:bodyPr/>
                    <a:lstStyle/>
                    <a:p>
                      <a:pPr algn="ctr"/>
                      <a:r>
                        <a:rPr lang="en-US" dirty="0"/>
                        <a:t>DOT</a:t>
                      </a:r>
                      <a:r>
                        <a:rPr lang="en-US" baseline="0" dirty="0"/>
                        <a:t> + Test</a:t>
                      </a:r>
                      <a:endParaRPr lang="en-US" dirty="0"/>
                    </a:p>
                  </a:txBody>
                  <a:tcPr/>
                </a:tc>
                <a:tc>
                  <a:txBody>
                    <a:bodyPr/>
                    <a:lstStyle/>
                    <a:p>
                      <a:pPr algn="ctr"/>
                      <a:r>
                        <a:rPr lang="en-US" dirty="0"/>
                        <a:t>164</a:t>
                      </a:r>
                    </a:p>
                  </a:txBody>
                  <a:tcPr/>
                </a:tc>
                <a:tc>
                  <a:txBody>
                    <a:bodyPr/>
                    <a:lstStyle/>
                    <a:p>
                      <a:pPr algn="ctr"/>
                      <a:r>
                        <a:rPr lang="en-US" dirty="0"/>
                        <a:t>7.9</a:t>
                      </a:r>
                    </a:p>
                  </a:txBody>
                  <a:tcPr/>
                </a:tc>
                <a:extLst>
                  <a:ext uri="{0D108BD9-81ED-4DB2-BD59-A6C34878D82A}">
                    <a16:rowId xmlns:a16="http://schemas.microsoft.com/office/drawing/2014/main" val="10005"/>
                  </a:ext>
                </a:extLst>
              </a:tr>
              <a:tr h="493109">
                <a:tc>
                  <a:txBody>
                    <a:bodyPr/>
                    <a:lstStyle/>
                    <a:p>
                      <a:pPr algn="ctr"/>
                      <a:r>
                        <a:rPr lang="en-US" dirty="0"/>
                        <a:t>TSA</a:t>
                      </a:r>
                      <a:r>
                        <a:rPr lang="en-US" baseline="0" dirty="0"/>
                        <a:t> / Police</a:t>
                      </a:r>
                      <a:endParaRPr lang="en-US" dirty="0"/>
                    </a:p>
                  </a:txBody>
                  <a:tcPr/>
                </a:tc>
                <a:tc>
                  <a:txBody>
                    <a:bodyPr/>
                    <a:lstStyle/>
                    <a:p>
                      <a:pPr algn="ctr"/>
                      <a:r>
                        <a:rPr lang="en-US" dirty="0"/>
                        <a:t>61</a:t>
                      </a:r>
                    </a:p>
                  </a:txBody>
                  <a:tcPr/>
                </a:tc>
                <a:tc>
                  <a:txBody>
                    <a:bodyPr/>
                    <a:lstStyle/>
                    <a:p>
                      <a:pPr algn="ctr"/>
                      <a:r>
                        <a:rPr lang="en-US" dirty="0"/>
                        <a:t>3.0</a:t>
                      </a:r>
                    </a:p>
                  </a:txBody>
                  <a:tcPr/>
                </a:tc>
                <a:extLst>
                  <a:ext uri="{0D108BD9-81ED-4DB2-BD59-A6C34878D82A}">
                    <a16:rowId xmlns:a16="http://schemas.microsoft.com/office/drawing/2014/main" val="10006"/>
                  </a:ext>
                </a:extLst>
              </a:tr>
              <a:tr h="493109">
                <a:tc>
                  <a:txBody>
                    <a:bodyPr/>
                    <a:lstStyle/>
                    <a:p>
                      <a:pPr algn="ctr"/>
                      <a:r>
                        <a:rPr lang="en-US" dirty="0"/>
                        <a:t>Company/Test</a:t>
                      </a:r>
                    </a:p>
                  </a:txBody>
                  <a:tcPr/>
                </a:tc>
                <a:tc>
                  <a:txBody>
                    <a:bodyPr/>
                    <a:lstStyle/>
                    <a:p>
                      <a:pPr algn="ctr"/>
                      <a:r>
                        <a:rPr lang="en-US" dirty="0"/>
                        <a:t>83</a:t>
                      </a:r>
                    </a:p>
                  </a:txBody>
                  <a:tcPr/>
                </a:tc>
                <a:tc>
                  <a:txBody>
                    <a:bodyPr/>
                    <a:lstStyle/>
                    <a:p>
                      <a:pPr algn="ctr"/>
                      <a:r>
                        <a:rPr lang="en-US" dirty="0"/>
                        <a:t>4.1</a:t>
                      </a:r>
                    </a:p>
                  </a:txBody>
                  <a:tcPr/>
                </a:tc>
                <a:extLst>
                  <a:ext uri="{0D108BD9-81ED-4DB2-BD59-A6C34878D82A}">
                    <a16:rowId xmlns:a16="http://schemas.microsoft.com/office/drawing/2014/main" val="10007"/>
                  </a:ext>
                </a:extLst>
              </a:tr>
              <a:tr h="493109">
                <a:tc>
                  <a:txBody>
                    <a:bodyPr/>
                    <a:lstStyle/>
                    <a:p>
                      <a:pPr algn="ctr"/>
                      <a:r>
                        <a:rPr lang="en-US" dirty="0"/>
                        <a:t>HIMS AME</a:t>
                      </a:r>
                    </a:p>
                  </a:txBody>
                  <a:tcPr/>
                </a:tc>
                <a:tc>
                  <a:txBody>
                    <a:bodyPr/>
                    <a:lstStyle/>
                    <a:p>
                      <a:pPr algn="ctr"/>
                      <a:r>
                        <a:rPr lang="en-US" dirty="0"/>
                        <a:t>21</a:t>
                      </a:r>
                    </a:p>
                  </a:txBody>
                  <a:tcPr/>
                </a:tc>
                <a:tc>
                  <a:txBody>
                    <a:bodyPr/>
                    <a:lstStyle/>
                    <a:p>
                      <a:pPr algn="ctr"/>
                      <a:r>
                        <a:rPr lang="en-US" dirty="0"/>
                        <a:t>1.0</a:t>
                      </a:r>
                    </a:p>
                  </a:txBody>
                  <a:tcPr/>
                </a:tc>
                <a:extLst>
                  <a:ext uri="{0D108BD9-81ED-4DB2-BD59-A6C34878D82A}">
                    <a16:rowId xmlns:a16="http://schemas.microsoft.com/office/drawing/2014/main" val="10008"/>
                  </a:ext>
                </a:extLst>
              </a:tr>
              <a:tr h="493109">
                <a:tc>
                  <a:txBody>
                    <a:bodyPr/>
                    <a:lstStyle/>
                    <a:p>
                      <a:pPr algn="ctr"/>
                      <a:r>
                        <a:rPr lang="en-US" dirty="0"/>
                        <a:t>Family</a:t>
                      </a:r>
                    </a:p>
                  </a:txBody>
                  <a:tcPr/>
                </a:tc>
                <a:tc>
                  <a:txBody>
                    <a:bodyPr/>
                    <a:lstStyle/>
                    <a:p>
                      <a:pPr algn="ctr"/>
                      <a:r>
                        <a:rPr lang="en-US" dirty="0"/>
                        <a:t>31</a:t>
                      </a:r>
                    </a:p>
                  </a:txBody>
                  <a:tcPr/>
                </a:tc>
                <a:tc>
                  <a:txBody>
                    <a:bodyPr/>
                    <a:lstStyle/>
                    <a:p>
                      <a:pPr algn="ctr"/>
                      <a:r>
                        <a:rPr lang="en-US" dirty="0"/>
                        <a:t>1.5</a:t>
                      </a:r>
                    </a:p>
                  </a:txBody>
                  <a:tcPr/>
                </a:tc>
                <a:extLst>
                  <a:ext uri="{0D108BD9-81ED-4DB2-BD59-A6C34878D82A}">
                    <a16:rowId xmlns:a16="http://schemas.microsoft.com/office/drawing/2014/main" val="10009"/>
                  </a:ext>
                </a:extLst>
              </a:tr>
              <a:tr h="493109">
                <a:tc>
                  <a:txBody>
                    <a:bodyPr/>
                    <a:lstStyle/>
                    <a:p>
                      <a:pPr algn="ctr"/>
                      <a:r>
                        <a:rPr lang="en-US" dirty="0"/>
                        <a:t>Peer</a:t>
                      </a:r>
                    </a:p>
                  </a:txBody>
                  <a:tcPr/>
                </a:tc>
                <a:tc>
                  <a:txBody>
                    <a:bodyPr/>
                    <a:lstStyle/>
                    <a:p>
                      <a:pPr algn="ctr"/>
                      <a:r>
                        <a:rPr lang="en-US" dirty="0"/>
                        <a:t>6</a:t>
                      </a:r>
                    </a:p>
                  </a:txBody>
                  <a:tcPr/>
                </a:tc>
                <a:tc>
                  <a:txBody>
                    <a:bodyPr/>
                    <a:lstStyle/>
                    <a:p>
                      <a:pPr algn="ctr"/>
                      <a:r>
                        <a:rPr lang="en-US" dirty="0"/>
                        <a:t>0.3</a:t>
                      </a:r>
                    </a:p>
                  </a:txBody>
                  <a:tcPr/>
                </a:tc>
                <a:extLst>
                  <a:ext uri="{0D108BD9-81ED-4DB2-BD59-A6C34878D82A}">
                    <a16:rowId xmlns:a16="http://schemas.microsoft.com/office/drawing/2014/main" val="1758659968"/>
                  </a:ext>
                </a:extLst>
              </a:tr>
              <a:tr h="493109">
                <a:tc>
                  <a:txBody>
                    <a:bodyPr/>
                    <a:lstStyle/>
                    <a:p>
                      <a:pPr algn="ctr"/>
                      <a:r>
                        <a:rPr lang="en-US" dirty="0"/>
                        <a:t>Failed M.A.</a:t>
                      </a:r>
                    </a:p>
                  </a:txBody>
                  <a:tcPr/>
                </a:tc>
                <a:tc>
                  <a:txBody>
                    <a:bodyPr/>
                    <a:lstStyle/>
                    <a:p>
                      <a:pPr algn="ctr"/>
                      <a:r>
                        <a:rPr lang="en-US" dirty="0"/>
                        <a:t>5</a:t>
                      </a:r>
                    </a:p>
                  </a:txBody>
                  <a:tcPr/>
                </a:tc>
                <a:tc>
                  <a:txBody>
                    <a:bodyPr/>
                    <a:lstStyle/>
                    <a:p>
                      <a:pPr algn="ctr"/>
                      <a:r>
                        <a:rPr lang="en-US" dirty="0"/>
                        <a:t>0.2</a:t>
                      </a:r>
                    </a:p>
                  </a:txBody>
                  <a:tcPr/>
                </a:tc>
                <a:extLst>
                  <a:ext uri="{0D108BD9-81ED-4DB2-BD59-A6C34878D82A}">
                    <a16:rowId xmlns:a16="http://schemas.microsoft.com/office/drawing/2014/main" val="1795274554"/>
                  </a:ext>
                </a:extLst>
              </a:tr>
            </a:tbl>
          </a:graphicData>
        </a:graphic>
      </p:graphicFrame>
      <p:pic>
        <p:nvPicPr>
          <p:cNvPr id="3074" name="Picture 2">
            <a:extLst>
              <a:ext uri="{FF2B5EF4-FFF2-40B4-BE49-F238E27FC236}">
                <a16:creationId xmlns:a16="http://schemas.microsoft.com/office/drawing/2014/main" id="{48A95566-99BB-082D-AC2B-7497A81B3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039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E119FF2-BF33-BCBB-47F6-A6FF465D9A3D}"/>
              </a:ext>
            </a:extLst>
          </p:cNvPr>
          <p:cNvSpPr>
            <a:spLocks noGrp="1"/>
          </p:cNvSpPr>
          <p:nvPr>
            <p:ph type="sldNum" sz="quarter" idx="12"/>
          </p:nvPr>
        </p:nvSpPr>
        <p:spPr/>
        <p:txBody>
          <a:bodyPr/>
          <a:lstStyle/>
          <a:p>
            <a:fld id="{BE0BD2EA-1DE8-4E41-889B-851A3C5A7779}" type="slidenum">
              <a:rPr lang="en-US" smtClean="0"/>
              <a:t>69</a:t>
            </a:fld>
            <a:endParaRPr lang="en-US" dirty="0"/>
          </a:p>
        </p:txBody>
      </p:sp>
    </p:spTree>
    <p:extLst>
      <p:ext uri="{BB962C8B-B14F-4D97-AF65-F5344CB8AC3E}">
        <p14:creationId xmlns:p14="http://schemas.microsoft.com/office/powerpoint/2010/main" val="379058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376" y="990600"/>
            <a:ext cx="11477623" cy="5059363"/>
          </a:xfrm>
        </p:spPr>
        <p:txBody>
          <a:bodyPr>
            <a:normAutofit fontScale="92500"/>
          </a:bodyPr>
          <a:lstStyle/>
          <a:p>
            <a:r>
              <a:rPr lang="en-US" dirty="0"/>
              <a:t>Agenda Booklet </a:t>
            </a:r>
          </a:p>
          <a:p>
            <a:r>
              <a:rPr lang="en-US" dirty="0"/>
              <a:t>HIMS Manual  - Cvent App</a:t>
            </a:r>
          </a:p>
          <a:p>
            <a:pPr lvl="1"/>
            <a:r>
              <a:rPr lang="en-US" dirty="0"/>
              <a:t>Anthony </a:t>
            </a:r>
            <a:r>
              <a:rPr lang="en-US" dirty="0" err="1"/>
              <a:t>Swigon</a:t>
            </a:r>
            <a:r>
              <a:rPr lang="en-US" dirty="0"/>
              <a:t>, Zachary Pope</a:t>
            </a:r>
          </a:p>
          <a:p>
            <a:endParaRPr lang="en-US" dirty="0"/>
          </a:p>
          <a:p>
            <a:r>
              <a:rPr lang="en-US" dirty="0"/>
              <a:t>Westin and DIA links</a:t>
            </a:r>
          </a:p>
          <a:p>
            <a:r>
              <a:rPr lang="en-US" dirty="0"/>
              <a:t>FAA Staff – AME’s, P&amp;P’s, CME</a:t>
            </a:r>
          </a:p>
          <a:p>
            <a:r>
              <a:rPr lang="en-US" dirty="0"/>
              <a:t>Drs. Randy </a:t>
            </a:r>
            <a:r>
              <a:rPr lang="en-US" dirty="0" err="1"/>
              <a:t>Georgemiller</a:t>
            </a:r>
            <a:r>
              <a:rPr lang="en-US" dirty="0"/>
              <a:t>/ Joyce Fowler - Neuropsychologists</a:t>
            </a:r>
          </a:p>
          <a:p>
            <a:r>
              <a:rPr lang="en-US" dirty="0"/>
              <a:t>AMAS Staff</a:t>
            </a:r>
          </a:p>
          <a:p>
            <a:r>
              <a:rPr lang="en-US" dirty="0">
                <a:hlinkClick r:id="rId2"/>
              </a:rPr>
              <a:t>www.HIMSprogram.com</a:t>
            </a:r>
            <a:endParaRPr lang="en-US" dirty="0"/>
          </a:p>
          <a:p>
            <a:endParaRPr lang="en-US" dirty="0"/>
          </a:p>
        </p:txBody>
      </p:sp>
      <p:sp>
        <p:nvSpPr>
          <p:cNvPr id="3" name="Title 2"/>
          <p:cNvSpPr>
            <a:spLocks noGrp="1"/>
          </p:cNvSpPr>
          <p:nvPr>
            <p:ph type="title"/>
          </p:nvPr>
        </p:nvSpPr>
        <p:spPr>
          <a:xfrm>
            <a:off x="1809750" y="274638"/>
            <a:ext cx="8401050" cy="715962"/>
          </a:xfrm>
        </p:spPr>
        <p:txBody>
          <a:bodyPr/>
          <a:lstStyle/>
          <a:p>
            <a:pPr algn="ctr"/>
            <a:r>
              <a:rPr lang="en-US" dirty="0"/>
              <a:t>Information Resources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7</a:t>
            </a:fld>
            <a:endParaRPr lang="en-US" dirty="0"/>
          </a:p>
        </p:txBody>
      </p:sp>
      <p:pic>
        <p:nvPicPr>
          <p:cNvPr id="5" name="Picture 4" descr="Icon&#10;&#10;Description automatically generated">
            <a:extLst>
              <a:ext uri="{FF2B5EF4-FFF2-40B4-BE49-F238E27FC236}">
                <a16:creationId xmlns:a16="http://schemas.microsoft.com/office/drawing/2014/main" id="{DEF59164-31C7-99FC-1696-6192E899B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67" y="914400"/>
            <a:ext cx="3352466" cy="3352466"/>
          </a:xfrm>
          <a:prstGeom prst="rect">
            <a:avLst/>
          </a:prstGeom>
        </p:spPr>
      </p:pic>
      <p:sp>
        <p:nvSpPr>
          <p:cNvPr id="6" name="TextBox 5">
            <a:extLst>
              <a:ext uri="{FF2B5EF4-FFF2-40B4-BE49-F238E27FC236}">
                <a16:creationId xmlns:a16="http://schemas.microsoft.com/office/drawing/2014/main" id="{CAE5862D-A998-48D2-70BE-86B058B38E87}"/>
              </a:ext>
            </a:extLst>
          </p:cNvPr>
          <p:cNvSpPr txBox="1"/>
          <p:nvPr/>
        </p:nvSpPr>
        <p:spPr>
          <a:xfrm>
            <a:off x="9677400" y="5888768"/>
            <a:ext cx="2416046" cy="215444"/>
          </a:xfrm>
          <a:prstGeom prst="rect">
            <a:avLst/>
          </a:prstGeom>
          <a:noFill/>
        </p:spPr>
        <p:txBody>
          <a:bodyPr wrap="none" rtlCol="0">
            <a:spAutoFit/>
          </a:bodyPr>
          <a:lstStyle/>
          <a:p>
            <a:r>
              <a:rPr lang="en-US" sz="800" dirty="0"/>
              <a:t>Image: https://www.freeiconspng.com/img/41637</a:t>
            </a:r>
          </a:p>
        </p:txBody>
      </p:sp>
    </p:spTree>
    <p:extLst>
      <p:ext uri="{BB962C8B-B14F-4D97-AF65-F5344CB8AC3E}">
        <p14:creationId xmlns:p14="http://schemas.microsoft.com/office/powerpoint/2010/main" val="1859176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3989E4F-816A-A3BE-9F4C-4359640E595D}"/>
              </a:ext>
            </a:extLst>
          </p:cNvPr>
          <p:cNvSpPr>
            <a:spLocks noGrp="1"/>
          </p:cNvSpPr>
          <p:nvPr>
            <p:ph idx="1"/>
          </p:nvPr>
        </p:nvSpPr>
        <p:spPr/>
        <p:txBody>
          <a:bodyPr/>
          <a:lstStyle/>
          <a:p>
            <a:pPr marL="0" indent="0">
              <a:buNone/>
            </a:pPr>
            <a:r>
              <a:rPr lang="en-US" dirty="0"/>
              <a:t> </a:t>
            </a:r>
          </a:p>
        </p:txBody>
      </p:sp>
      <p:sp>
        <p:nvSpPr>
          <p:cNvPr id="3" name="Title 2"/>
          <p:cNvSpPr>
            <a:spLocks noGrp="1"/>
          </p:cNvSpPr>
          <p:nvPr>
            <p:ph type="title"/>
          </p:nvPr>
        </p:nvSpPr>
        <p:spPr/>
        <p:txBody>
          <a:bodyPr/>
          <a:lstStyle/>
          <a:p>
            <a:r>
              <a:rPr lang="en-US" dirty="0"/>
              <a:t>Drug of Choice</a:t>
            </a:r>
          </a:p>
        </p:txBody>
      </p:sp>
      <p:graphicFrame>
        <p:nvGraphicFramePr>
          <p:cNvPr id="5" name="Chart 4"/>
          <p:cNvGraphicFramePr/>
          <p:nvPr/>
        </p:nvGraphicFramePr>
        <p:xfrm>
          <a:off x="1524000" y="857251"/>
          <a:ext cx="8991600" cy="5126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p:cNvGraphicFramePr>
            <a:graphicFrameLocks/>
          </p:cNvGraphicFramePr>
          <p:nvPr/>
        </p:nvGraphicFramePr>
        <p:xfrm>
          <a:off x="6324600" y="121922"/>
          <a:ext cx="5560398" cy="6004246"/>
        </p:xfrm>
        <a:graphic>
          <a:graphicData uri="http://schemas.openxmlformats.org/drawingml/2006/table">
            <a:tbl>
              <a:tblPr firstRow="1" bandRow="1">
                <a:tableStyleId>{5C22544A-7EE6-4342-B048-85BDC9FD1C3A}</a:tableStyleId>
              </a:tblPr>
              <a:tblGrid>
                <a:gridCol w="2970623">
                  <a:extLst>
                    <a:ext uri="{9D8B030D-6E8A-4147-A177-3AD203B41FA5}">
                      <a16:colId xmlns:a16="http://schemas.microsoft.com/office/drawing/2014/main" val="20000"/>
                    </a:ext>
                  </a:extLst>
                </a:gridCol>
                <a:gridCol w="1371057">
                  <a:extLst>
                    <a:ext uri="{9D8B030D-6E8A-4147-A177-3AD203B41FA5}">
                      <a16:colId xmlns:a16="http://schemas.microsoft.com/office/drawing/2014/main" val="20001"/>
                    </a:ext>
                  </a:extLst>
                </a:gridCol>
                <a:gridCol w="1218718">
                  <a:extLst>
                    <a:ext uri="{9D8B030D-6E8A-4147-A177-3AD203B41FA5}">
                      <a16:colId xmlns:a16="http://schemas.microsoft.com/office/drawing/2014/main" val="20002"/>
                    </a:ext>
                  </a:extLst>
                </a:gridCol>
              </a:tblGrid>
              <a:tr h="1130284">
                <a:tc>
                  <a:txBody>
                    <a:bodyPr/>
                    <a:lstStyle/>
                    <a:p>
                      <a:pPr algn="ctr"/>
                      <a:r>
                        <a:rPr lang="en-US" sz="2800" dirty="0"/>
                        <a:t>Primary DOC</a:t>
                      </a:r>
                    </a:p>
                    <a:p>
                      <a:pPr algn="ctr"/>
                      <a:r>
                        <a:rPr lang="en-US" sz="2800" dirty="0"/>
                        <a:t>1,469 Pilots</a:t>
                      </a:r>
                    </a:p>
                  </a:txBody>
                  <a:tcPr>
                    <a:solidFill>
                      <a:schemeClr val="accent5"/>
                    </a:solidFill>
                  </a:tcPr>
                </a:tc>
                <a:tc>
                  <a:txBody>
                    <a:bodyPr/>
                    <a:lstStyle/>
                    <a:p>
                      <a:pPr algn="ctr"/>
                      <a:r>
                        <a:rPr lang="en-US" sz="2800" dirty="0"/>
                        <a:t>#’s</a:t>
                      </a:r>
                    </a:p>
                  </a:txBody>
                  <a:tcPr>
                    <a:solidFill>
                      <a:schemeClr val="accent5"/>
                    </a:solidFill>
                  </a:tcPr>
                </a:tc>
                <a:tc>
                  <a:txBody>
                    <a:bodyPr/>
                    <a:lstStyle/>
                    <a:p>
                      <a:pPr algn="ctr"/>
                      <a:r>
                        <a:rPr lang="en-US" sz="2800" dirty="0"/>
                        <a:t>%</a:t>
                      </a:r>
                    </a:p>
                  </a:txBody>
                  <a:tcPr>
                    <a:solidFill>
                      <a:schemeClr val="accent5"/>
                    </a:solidFill>
                  </a:tcPr>
                </a:tc>
                <a:extLst>
                  <a:ext uri="{0D108BD9-81ED-4DB2-BD59-A6C34878D82A}">
                    <a16:rowId xmlns:a16="http://schemas.microsoft.com/office/drawing/2014/main" val="10000"/>
                  </a:ext>
                </a:extLst>
              </a:tr>
              <a:tr h="654847">
                <a:tc>
                  <a:txBody>
                    <a:bodyPr/>
                    <a:lstStyle/>
                    <a:p>
                      <a:pPr algn="ctr"/>
                      <a:r>
                        <a:rPr lang="en-US" sz="2800" dirty="0"/>
                        <a:t>Alcohol</a:t>
                      </a:r>
                    </a:p>
                  </a:txBody>
                  <a:tcPr>
                    <a:solidFill>
                      <a:schemeClr val="accent5"/>
                    </a:solidFill>
                  </a:tcPr>
                </a:tc>
                <a:tc>
                  <a:txBody>
                    <a:bodyPr/>
                    <a:lstStyle/>
                    <a:p>
                      <a:pPr algn="ctr"/>
                      <a:r>
                        <a:rPr lang="en-US" sz="2800" dirty="0"/>
                        <a:t>1376</a:t>
                      </a:r>
                    </a:p>
                  </a:txBody>
                  <a:tcPr>
                    <a:solidFill>
                      <a:schemeClr val="accent5"/>
                    </a:solidFill>
                  </a:tcPr>
                </a:tc>
                <a:tc>
                  <a:txBody>
                    <a:bodyPr/>
                    <a:lstStyle/>
                    <a:p>
                      <a:pPr algn="ctr"/>
                      <a:r>
                        <a:rPr lang="en-US" sz="2800" dirty="0"/>
                        <a:t>.8</a:t>
                      </a:r>
                    </a:p>
                  </a:txBody>
                  <a:tcPr>
                    <a:solidFill>
                      <a:schemeClr val="accent5"/>
                    </a:solidFill>
                  </a:tcPr>
                </a:tc>
                <a:extLst>
                  <a:ext uri="{0D108BD9-81ED-4DB2-BD59-A6C34878D82A}">
                    <a16:rowId xmlns:a16="http://schemas.microsoft.com/office/drawing/2014/main" val="10001"/>
                  </a:ext>
                </a:extLst>
              </a:tr>
              <a:tr h="654847">
                <a:tc>
                  <a:txBody>
                    <a:bodyPr/>
                    <a:lstStyle/>
                    <a:p>
                      <a:pPr algn="ctr"/>
                      <a:r>
                        <a:rPr lang="en-US" sz="2800" dirty="0"/>
                        <a:t>Opioid/Opiate</a:t>
                      </a:r>
                    </a:p>
                  </a:txBody>
                  <a:tcPr>
                    <a:solidFill>
                      <a:schemeClr val="accent5"/>
                    </a:solidFill>
                  </a:tcPr>
                </a:tc>
                <a:tc>
                  <a:txBody>
                    <a:bodyPr/>
                    <a:lstStyle/>
                    <a:p>
                      <a:pPr algn="ctr"/>
                      <a:r>
                        <a:rPr lang="en-US" sz="2800" dirty="0"/>
                        <a:t>30</a:t>
                      </a:r>
                    </a:p>
                  </a:txBody>
                  <a:tcPr>
                    <a:solidFill>
                      <a:schemeClr val="accent5"/>
                    </a:solidFill>
                  </a:tcPr>
                </a:tc>
                <a:tc>
                  <a:txBody>
                    <a:bodyPr/>
                    <a:lstStyle/>
                    <a:p>
                      <a:pPr algn="ctr"/>
                      <a:r>
                        <a:rPr lang="en-US" sz="2800" dirty="0"/>
                        <a:t>2.1</a:t>
                      </a:r>
                    </a:p>
                  </a:txBody>
                  <a:tcPr>
                    <a:solidFill>
                      <a:schemeClr val="accent5"/>
                    </a:solidFill>
                  </a:tcPr>
                </a:tc>
                <a:extLst>
                  <a:ext uri="{0D108BD9-81ED-4DB2-BD59-A6C34878D82A}">
                    <a16:rowId xmlns:a16="http://schemas.microsoft.com/office/drawing/2014/main" val="10002"/>
                  </a:ext>
                </a:extLst>
              </a:tr>
              <a:tr h="654847">
                <a:tc>
                  <a:txBody>
                    <a:bodyPr/>
                    <a:lstStyle/>
                    <a:p>
                      <a:pPr algn="ctr"/>
                      <a:r>
                        <a:rPr lang="en-US" sz="2800" dirty="0"/>
                        <a:t>Cocaine</a:t>
                      </a:r>
                    </a:p>
                  </a:txBody>
                  <a:tcPr>
                    <a:solidFill>
                      <a:schemeClr val="accent5"/>
                    </a:solidFill>
                  </a:tcPr>
                </a:tc>
                <a:tc>
                  <a:txBody>
                    <a:bodyPr/>
                    <a:lstStyle/>
                    <a:p>
                      <a:pPr algn="ctr"/>
                      <a:r>
                        <a:rPr lang="en-US" sz="2800" dirty="0"/>
                        <a:t>25</a:t>
                      </a:r>
                    </a:p>
                  </a:txBody>
                  <a:tcPr>
                    <a:solidFill>
                      <a:schemeClr val="accent5"/>
                    </a:solidFill>
                  </a:tcPr>
                </a:tc>
                <a:tc>
                  <a:txBody>
                    <a:bodyPr/>
                    <a:lstStyle/>
                    <a:p>
                      <a:pPr algn="ctr"/>
                      <a:r>
                        <a:rPr lang="en-US" sz="2800" dirty="0"/>
                        <a:t>1.7</a:t>
                      </a:r>
                    </a:p>
                  </a:txBody>
                  <a:tcPr>
                    <a:solidFill>
                      <a:schemeClr val="accent5"/>
                    </a:solidFill>
                  </a:tcPr>
                </a:tc>
                <a:extLst>
                  <a:ext uri="{0D108BD9-81ED-4DB2-BD59-A6C34878D82A}">
                    <a16:rowId xmlns:a16="http://schemas.microsoft.com/office/drawing/2014/main" val="10003"/>
                  </a:ext>
                </a:extLst>
              </a:tr>
              <a:tr h="654847">
                <a:tc>
                  <a:txBody>
                    <a:bodyPr/>
                    <a:lstStyle/>
                    <a:p>
                      <a:pPr algn="ctr"/>
                      <a:r>
                        <a:rPr lang="en-US" sz="2800" dirty="0"/>
                        <a:t>THC</a:t>
                      </a:r>
                    </a:p>
                  </a:txBody>
                  <a:tcPr>
                    <a:solidFill>
                      <a:schemeClr val="accent5"/>
                    </a:solidFill>
                  </a:tcPr>
                </a:tc>
                <a:tc>
                  <a:txBody>
                    <a:bodyPr/>
                    <a:lstStyle/>
                    <a:p>
                      <a:pPr algn="ctr"/>
                      <a:r>
                        <a:rPr lang="en-US" sz="2800" dirty="0"/>
                        <a:t>27</a:t>
                      </a:r>
                    </a:p>
                  </a:txBody>
                  <a:tcPr>
                    <a:solidFill>
                      <a:schemeClr val="accent5"/>
                    </a:solidFill>
                  </a:tcPr>
                </a:tc>
                <a:tc>
                  <a:txBody>
                    <a:bodyPr/>
                    <a:lstStyle/>
                    <a:p>
                      <a:pPr algn="ctr"/>
                      <a:r>
                        <a:rPr lang="en-US" sz="2800" dirty="0"/>
                        <a:t>1.8</a:t>
                      </a:r>
                    </a:p>
                  </a:txBody>
                  <a:tcPr>
                    <a:solidFill>
                      <a:schemeClr val="accent5"/>
                    </a:solidFill>
                  </a:tcPr>
                </a:tc>
                <a:extLst>
                  <a:ext uri="{0D108BD9-81ED-4DB2-BD59-A6C34878D82A}">
                    <a16:rowId xmlns:a16="http://schemas.microsoft.com/office/drawing/2014/main" val="10004"/>
                  </a:ext>
                </a:extLst>
              </a:tr>
              <a:tr h="654847">
                <a:tc>
                  <a:txBody>
                    <a:bodyPr/>
                    <a:lstStyle/>
                    <a:p>
                      <a:pPr algn="ctr"/>
                      <a:r>
                        <a:rPr lang="en-US" sz="2800" dirty="0"/>
                        <a:t>Stimulants</a:t>
                      </a:r>
                    </a:p>
                  </a:txBody>
                  <a:tcPr>
                    <a:solidFill>
                      <a:schemeClr val="accent5"/>
                    </a:solidFill>
                  </a:tcPr>
                </a:tc>
                <a:tc>
                  <a:txBody>
                    <a:bodyPr/>
                    <a:lstStyle/>
                    <a:p>
                      <a:pPr algn="ctr"/>
                      <a:r>
                        <a:rPr lang="en-US" sz="2800" dirty="0"/>
                        <a:t>6</a:t>
                      </a:r>
                    </a:p>
                  </a:txBody>
                  <a:tcPr>
                    <a:solidFill>
                      <a:schemeClr val="accent5"/>
                    </a:solidFill>
                  </a:tcPr>
                </a:tc>
                <a:tc>
                  <a:txBody>
                    <a:bodyPr/>
                    <a:lstStyle/>
                    <a:p>
                      <a:pPr algn="ctr"/>
                      <a:r>
                        <a:rPr lang="en-US" sz="2800" dirty="0"/>
                        <a:t>0.4</a:t>
                      </a:r>
                    </a:p>
                  </a:txBody>
                  <a:tcPr>
                    <a:solidFill>
                      <a:schemeClr val="accent5"/>
                    </a:solidFill>
                  </a:tcPr>
                </a:tc>
                <a:extLst>
                  <a:ext uri="{0D108BD9-81ED-4DB2-BD59-A6C34878D82A}">
                    <a16:rowId xmlns:a16="http://schemas.microsoft.com/office/drawing/2014/main" val="10005"/>
                  </a:ext>
                </a:extLst>
              </a:tr>
              <a:tr h="654847">
                <a:tc>
                  <a:txBody>
                    <a:bodyPr/>
                    <a:lstStyle/>
                    <a:p>
                      <a:pPr algn="ctr"/>
                      <a:r>
                        <a:rPr lang="en-US" sz="2800" dirty="0"/>
                        <a:t>Sedative</a:t>
                      </a:r>
                    </a:p>
                    <a:p>
                      <a:pPr algn="ctr"/>
                      <a:r>
                        <a:rPr lang="en-US" sz="2800" dirty="0"/>
                        <a:t>Hypnotics</a:t>
                      </a:r>
                    </a:p>
                  </a:txBody>
                  <a:tcPr>
                    <a:solidFill>
                      <a:schemeClr val="accent5"/>
                    </a:solidFill>
                  </a:tcPr>
                </a:tc>
                <a:tc>
                  <a:txBody>
                    <a:bodyPr/>
                    <a:lstStyle/>
                    <a:p>
                      <a:pPr algn="ctr"/>
                      <a:r>
                        <a:rPr lang="en-US" sz="2800" dirty="0"/>
                        <a:t>3</a:t>
                      </a:r>
                    </a:p>
                  </a:txBody>
                  <a:tcPr>
                    <a:solidFill>
                      <a:schemeClr val="accent5"/>
                    </a:solidFill>
                  </a:tcPr>
                </a:tc>
                <a:tc>
                  <a:txBody>
                    <a:bodyPr/>
                    <a:lstStyle/>
                    <a:p>
                      <a:pPr algn="ctr"/>
                      <a:r>
                        <a:rPr lang="en-US" sz="2800" dirty="0"/>
                        <a:t>0.2</a:t>
                      </a:r>
                    </a:p>
                  </a:txBody>
                  <a:tcPr>
                    <a:solidFill>
                      <a:schemeClr val="accent5"/>
                    </a:solidFill>
                  </a:tcPr>
                </a:tc>
                <a:extLst>
                  <a:ext uri="{0D108BD9-81ED-4DB2-BD59-A6C34878D82A}">
                    <a16:rowId xmlns:a16="http://schemas.microsoft.com/office/drawing/2014/main" val="2966769354"/>
                  </a:ext>
                </a:extLst>
              </a:tr>
              <a:tr h="654847">
                <a:tc>
                  <a:txBody>
                    <a:bodyPr/>
                    <a:lstStyle/>
                    <a:p>
                      <a:pPr algn="ctr"/>
                      <a:r>
                        <a:rPr lang="en-US" sz="2800" dirty="0"/>
                        <a:t>Other</a:t>
                      </a:r>
                    </a:p>
                  </a:txBody>
                  <a:tcPr>
                    <a:solidFill>
                      <a:schemeClr val="accent5"/>
                    </a:solidFill>
                  </a:tcPr>
                </a:tc>
                <a:tc>
                  <a:txBody>
                    <a:bodyPr/>
                    <a:lstStyle/>
                    <a:p>
                      <a:pPr algn="ctr"/>
                      <a:r>
                        <a:rPr lang="en-US" sz="2800" dirty="0"/>
                        <a:t>12</a:t>
                      </a:r>
                    </a:p>
                  </a:txBody>
                  <a:tcPr>
                    <a:solidFill>
                      <a:schemeClr val="accent5"/>
                    </a:solidFill>
                  </a:tcPr>
                </a:tc>
                <a:tc>
                  <a:txBody>
                    <a:bodyPr/>
                    <a:lstStyle/>
                    <a:p>
                      <a:pPr algn="ctr"/>
                      <a:r>
                        <a:rPr lang="en-US" sz="2800" dirty="0"/>
                        <a:t>0.8</a:t>
                      </a:r>
                    </a:p>
                  </a:txBody>
                  <a:tcPr>
                    <a:solidFill>
                      <a:schemeClr val="accent5"/>
                    </a:solidFill>
                  </a:tcPr>
                </a:tc>
                <a:extLst>
                  <a:ext uri="{0D108BD9-81ED-4DB2-BD59-A6C34878D82A}">
                    <a16:rowId xmlns:a16="http://schemas.microsoft.com/office/drawing/2014/main" val="10006"/>
                  </a:ext>
                </a:extLst>
              </a:tr>
            </a:tbl>
          </a:graphicData>
        </a:graphic>
      </p:graphicFrame>
      <p:pic>
        <p:nvPicPr>
          <p:cNvPr id="2050" name="Picture 2">
            <a:extLst>
              <a:ext uri="{FF2B5EF4-FFF2-40B4-BE49-F238E27FC236}">
                <a16:creationId xmlns:a16="http://schemas.microsoft.com/office/drawing/2014/main" id="{D5173477-4494-5C04-3625-38008FF58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29FCBFF-FC56-46E9-4C2D-67D8009ECFE1}"/>
              </a:ext>
            </a:extLst>
          </p:cNvPr>
          <p:cNvSpPr>
            <a:spLocks noGrp="1"/>
          </p:cNvSpPr>
          <p:nvPr>
            <p:ph type="sldNum" sz="quarter" idx="12"/>
          </p:nvPr>
        </p:nvSpPr>
        <p:spPr/>
        <p:txBody>
          <a:bodyPr/>
          <a:lstStyle/>
          <a:p>
            <a:fld id="{50021088-4A68-45C2-A789-B57BB525981C}" type="slidenum">
              <a:rPr lang="en-US" smtClean="0"/>
              <a:pPr/>
              <a:t>70</a:t>
            </a:fld>
            <a:endParaRPr lang="en-US" dirty="0"/>
          </a:p>
        </p:txBody>
      </p:sp>
    </p:spTree>
    <p:extLst>
      <p:ext uri="{BB962C8B-B14F-4D97-AF65-F5344CB8AC3E}">
        <p14:creationId xmlns:p14="http://schemas.microsoft.com/office/powerpoint/2010/main" val="2320207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79097" y="563562"/>
          <a:ext cx="11074397" cy="5522651"/>
        </p:xfrm>
        <a:graphic>
          <a:graphicData uri="http://schemas.openxmlformats.org/drawingml/2006/table">
            <a:tbl>
              <a:tblPr firstRow="1" bandRow="1">
                <a:tableStyleId>{5C22544A-7EE6-4342-B048-85BDC9FD1C3A}</a:tableStyleId>
              </a:tblPr>
              <a:tblGrid>
                <a:gridCol w="2009074">
                  <a:extLst>
                    <a:ext uri="{9D8B030D-6E8A-4147-A177-3AD203B41FA5}">
                      <a16:colId xmlns:a16="http://schemas.microsoft.com/office/drawing/2014/main" val="20000"/>
                    </a:ext>
                  </a:extLst>
                </a:gridCol>
                <a:gridCol w="1323046">
                  <a:extLst>
                    <a:ext uri="{9D8B030D-6E8A-4147-A177-3AD203B41FA5}">
                      <a16:colId xmlns:a16="http://schemas.microsoft.com/office/drawing/2014/main" val="20001"/>
                    </a:ext>
                  </a:extLst>
                </a:gridCol>
                <a:gridCol w="1666060">
                  <a:extLst>
                    <a:ext uri="{9D8B030D-6E8A-4147-A177-3AD203B41FA5}">
                      <a16:colId xmlns:a16="http://schemas.microsoft.com/office/drawing/2014/main" val="20002"/>
                    </a:ext>
                  </a:extLst>
                </a:gridCol>
                <a:gridCol w="980035">
                  <a:extLst>
                    <a:ext uri="{9D8B030D-6E8A-4147-A177-3AD203B41FA5}">
                      <a16:colId xmlns:a16="http://schemas.microsoft.com/office/drawing/2014/main" val="20003"/>
                    </a:ext>
                  </a:extLst>
                </a:gridCol>
                <a:gridCol w="1372049">
                  <a:extLst>
                    <a:ext uri="{9D8B030D-6E8A-4147-A177-3AD203B41FA5}">
                      <a16:colId xmlns:a16="http://schemas.microsoft.com/office/drawing/2014/main" val="20004"/>
                    </a:ext>
                  </a:extLst>
                </a:gridCol>
                <a:gridCol w="1274045">
                  <a:extLst>
                    <a:ext uri="{9D8B030D-6E8A-4147-A177-3AD203B41FA5}">
                      <a16:colId xmlns:a16="http://schemas.microsoft.com/office/drawing/2014/main" val="20005"/>
                    </a:ext>
                  </a:extLst>
                </a:gridCol>
                <a:gridCol w="1274045">
                  <a:extLst>
                    <a:ext uri="{9D8B030D-6E8A-4147-A177-3AD203B41FA5}">
                      <a16:colId xmlns:a16="http://schemas.microsoft.com/office/drawing/2014/main" val="20006"/>
                    </a:ext>
                  </a:extLst>
                </a:gridCol>
                <a:gridCol w="1176043">
                  <a:extLst>
                    <a:ext uri="{9D8B030D-6E8A-4147-A177-3AD203B41FA5}">
                      <a16:colId xmlns:a16="http://schemas.microsoft.com/office/drawing/2014/main" val="20007"/>
                    </a:ext>
                  </a:extLst>
                </a:gridCol>
              </a:tblGrid>
              <a:tr h="831449">
                <a:tc>
                  <a:txBody>
                    <a:bodyPr/>
                    <a:lstStyle/>
                    <a:p>
                      <a:r>
                        <a:rPr lang="en-US" sz="2400" b="1" dirty="0">
                          <a:solidFill>
                            <a:schemeClr val="bg1"/>
                          </a:solidFill>
                        </a:rPr>
                        <a:t>Discovery</a:t>
                      </a:r>
                    </a:p>
                  </a:txBody>
                  <a:tcPr marT="34290" marB="34290">
                    <a:solidFill>
                      <a:schemeClr val="accent6"/>
                    </a:solidFill>
                  </a:tcPr>
                </a:tc>
                <a:tc>
                  <a:txBody>
                    <a:bodyPr/>
                    <a:lstStyle/>
                    <a:p>
                      <a:pPr algn="ctr"/>
                      <a:r>
                        <a:rPr lang="en-US" sz="2400" b="1" dirty="0">
                          <a:solidFill>
                            <a:schemeClr val="bg1"/>
                          </a:solidFill>
                        </a:rPr>
                        <a:t>EtOH</a:t>
                      </a:r>
                    </a:p>
                  </a:txBody>
                  <a:tcPr marT="34290" marB="34290">
                    <a:solidFill>
                      <a:schemeClr val="accent6"/>
                    </a:solidFill>
                  </a:tcPr>
                </a:tc>
                <a:tc>
                  <a:txBody>
                    <a:bodyPr/>
                    <a:lstStyle/>
                    <a:p>
                      <a:pPr algn="ctr"/>
                      <a:r>
                        <a:rPr lang="en-US" sz="2400" b="1" dirty="0">
                          <a:solidFill>
                            <a:schemeClr val="bg1"/>
                          </a:solidFill>
                        </a:rPr>
                        <a:t>Cocaine</a:t>
                      </a:r>
                    </a:p>
                  </a:txBody>
                  <a:tcPr marT="34290" marB="34290">
                    <a:solidFill>
                      <a:schemeClr val="accent6"/>
                    </a:solidFill>
                  </a:tcPr>
                </a:tc>
                <a:tc>
                  <a:txBody>
                    <a:bodyPr/>
                    <a:lstStyle/>
                    <a:p>
                      <a:pPr algn="ctr"/>
                      <a:r>
                        <a:rPr lang="en-US" sz="2400" b="1" dirty="0">
                          <a:solidFill>
                            <a:schemeClr val="bg1"/>
                          </a:solidFill>
                        </a:rPr>
                        <a:t>MJ</a:t>
                      </a:r>
                    </a:p>
                  </a:txBody>
                  <a:tcPr marT="34290" marB="34290">
                    <a:solidFill>
                      <a:schemeClr val="accent6"/>
                    </a:solidFill>
                  </a:tcPr>
                </a:tc>
                <a:tc>
                  <a:txBody>
                    <a:bodyPr/>
                    <a:lstStyle/>
                    <a:p>
                      <a:pPr algn="ctr"/>
                      <a:r>
                        <a:rPr lang="en-US" sz="2400" b="1" dirty="0">
                          <a:solidFill>
                            <a:schemeClr val="bg1"/>
                          </a:solidFill>
                        </a:rPr>
                        <a:t>Opioid</a:t>
                      </a:r>
                    </a:p>
                  </a:txBody>
                  <a:tcPr marT="34290" marB="34290">
                    <a:solidFill>
                      <a:schemeClr val="accent6"/>
                    </a:solidFill>
                  </a:tcPr>
                </a:tc>
                <a:tc>
                  <a:txBody>
                    <a:bodyPr/>
                    <a:lstStyle/>
                    <a:p>
                      <a:pPr algn="ctr"/>
                      <a:r>
                        <a:rPr lang="en-US" sz="2400" b="1" dirty="0">
                          <a:solidFill>
                            <a:schemeClr val="bg1"/>
                          </a:solidFill>
                        </a:rPr>
                        <a:t>Rx </a:t>
                      </a:r>
                    </a:p>
                    <a:p>
                      <a:pPr algn="ctr"/>
                      <a:r>
                        <a:rPr lang="en-US" sz="2400" b="1" dirty="0">
                          <a:solidFill>
                            <a:schemeClr val="bg1"/>
                          </a:solidFill>
                        </a:rPr>
                        <a:t>Narc</a:t>
                      </a:r>
                    </a:p>
                  </a:txBody>
                  <a:tcPr marT="34290" marB="34290">
                    <a:solidFill>
                      <a:schemeClr val="accent6"/>
                    </a:solidFill>
                  </a:tcPr>
                </a:tc>
                <a:tc>
                  <a:txBody>
                    <a:bodyPr/>
                    <a:lstStyle/>
                    <a:p>
                      <a:pPr algn="ctr"/>
                      <a:r>
                        <a:rPr lang="en-US" sz="2400" b="1" dirty="0" err="1">
                          <a:solidFill>
                            <a:schemeClr val="bg1"/>
                          </a:solidFill>
                        </a:rPr>
                        <a:t>Sedat</a:t>
                      </a:r>
                      <a:endParaRPr lang="en-US" sz="2400" b="1" dirty="0">
                        <a:solidFill>
                          <a:schemeClr val="bg1"/>
                        </a:solidFill>
                      </a:endParaRPr>
                    </a:p>
                    <a:p>
                      <a:pPr algn="ctr"/>
                      <a:r>
                        <a:rPr lang="en-US" sz="2400" b="1" dirty="0" err="1">
                          <a:solidFill>
                            <a:schemeClr val="bg1"/>
                          </a:solidFill>
                        </a:rPr>
                        <a:t>Hypnot</a:t>
                      </a:r>
                      <a:endParaRPr lang="en-US" sz="2400" b="1" dirty="0">
                        <a:solidFill>
                          <a:schemeClr val="bg1"/>
                        </a:solidFill>
                      </a:endParaRPr>
                    </a:p>
                  </a:txBody>
                  <a:tcPr marT="34290" marB="34290">
                    <a:solidFill>
                      <a:schemeClr val="accent6"/>
                    </a:solidFill>
                  </a:tcPr>
                </a:tc>
                <a:tc>
                  <a:txBody>
                    <a:bodyPr/>
                    <a:lstStyle/>
                    <a:p>
                      <a:pPr algn="ctr"/>
                      <a:r>
                        <a:rPr lang="en-US" sz="2400" b="1" dirty="0">
                          <a:solidFill>
                            <a:schemeClr val="bg1"/>
                          </a:solidFill>
                        </a:rPr>
                        <a:t>Stim</a:t>
                      </a:r>
                    </a:p>
                    <a:p>
                      <a:pPr algn="ctr"/>
                      <a:r>
                        <a:rPr lang="en-US" sz="2400" b="1" dirty="0">
                          <a:solidFill>
                            <a:schemeClr val="bg1"/>
                          </a:solidFill>
                        </a:rPr>
                        <a:t>Meth</a:t>
                      </a:r>
                    </a:p>
                  </a:txBody>
                  <a:tcPr marT="34290" marB="34290">
                    <a:solidFill>
                      <a:schemeClr val="accent6"/>
                    </a:solidFill>
                  </a:tcPr>
                </a:tc>
                <a:extLst>
                  <a:ext uri="{0D108BD9-81ED-4DB2-BD59-A6C34878D82A}">
                    <a16:rowId xmlns:a16="http://schemas.microsoft.com/office/drawing/2014/main" val="10000"/>
                  </a:ext>
                </a:extLst>
              </a:tr>
              <a:tr h="528586">
                <a:tc>
                  <a:txBody>
                    <a:bodyPr/>
                    <a:lstStyle/>
                    <a:p>
                      <a:r>
                        <a:rPr lang="en-US" sz="2400" dirty="0"/>
                        <a:t>Intervene</a:t>
                      </a:r>
                    </a:p>
                  </a:txBody>
                  <a:tcPr marT="34290" marB="34290">
                    <a:solidFill>
                      <a:schemeClr val="accent6"/>
                    </a:solidFill>
                  </a:tcPr>
                </a:tc>
                <a:tc>
                  <a:txBody>
                    <a:bodyPr/>
                    <a:lstStyle/>
                    <a:p>
                      <a:pPr algn="ctr"/>
                      <a:r>
                        <a:rPr lang="en-US" sz="2400" dirty="0">
                          <a:highlight>
                            <a:srgbClr val="FFFF00"/>
                          </a:highlight>
                        </a:rPr>
                        <a:t>132</a:t>
                      </a:r>
                    </a:p>
                  </a:txBody>
                  <a:tcPr marT="34290" marB="34290">
                    <a:solidFill>
                      <a:schemeClr val="accent6"/>
                    </a:solidFill>
                  </a:tcPr>
                </a:tc>
                <a:tc>
                  <a:txBody>
                    <a:bodyPr/>
                    <a:lstStyle/>
                    <a:p>
                      <a:pPr algn="ctr"/>
                      <a:r>
                        <a:rPr lang="en-US" sz="2400" dirty="0"/>
                        <a:t>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4</a:t>
                      </a:r>
                    </a:p>
                  </a:txBody>
                  <a:tcPr marT="34290" marB="34290">
                    <a:solidFill>
                      <a:schemeClr val="accent6"/>
                    </a:solidFill>
                  </a:tcPr>
                </a:tc>
                <a:tc>
                  <a:txBody>
                    <a:bodyPr/>
                    <a:lstStyle/>
                    <a:p>
                      <a:pPr algn="ctr"/>
                      <a:r>
                        <a:rPr lang="en-US" sz="2400" dirty="0"/>
                        <a:t>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10001"/>
                  </a:ext>
                </a:extLst>
              </a:tr>
              <a:tr h="462514">
                <a:tc>
                  <a:txBody>
                    <a:bodyPr/>
                    <a:lstStyle/>
                    <a:p>
                      <a:r>
                        <a:rPr lang="en-US" sz="2400" dirty="0"/>
                        <a:t>+  DOT Test</a:t>
                      </a:r>
                    </a:p>
                  </a:txBody>
                  <a:tcPr marT="34290" marB="34290">
                    <a:solidFill>
                      <a:schemeClr val="accent6"/>
                    </a:solidFill>
                  </a:tcPr>
                </a:tc>
                <a:tc>
                  <a:txBody>
                    <a:bodyPr/>
                    <a:lstStyle/>
                    <a:p>
                      <a:pPr algn="ctr"/>
                      <a:r>
                        <a:rPr lang="en-US" sz="2400" dirty="0">
                          <a:highlight>
                            <a:srgbClr val="FFFF00"/>
                          </a:highlight>
                        </a:rPr>
                        <a:t>33</a:t>
                      </a:r>
                    </a:p>
                  </a:txBody>
                  <a:tcPr marT="34290" marB="34290">
                    <a:solidFill>
                      <a:schemeClr val="accent6"/>
                    </a:solidFill>
                  </a:tcPr>
                </a:tc>
                <a:tc>
                  <a:txBody>
                    <a:bodyPr/>
                    <a:lstStyle/>
                    <a:p>
                      <a:pPr algn="ctr"/>
                      <a:r>
                        <a:rPr lang="en-US" sz="2400" dirty="0"/>
                        <a:t>4</a:t>
                      </a:r>
                    </a:p>
                  </a:txBody>
                  <a:tcPr marT="34290" marB="34290">
                    <a:solidFill>
                      <a:schemeClr val="accent6"/>
                    </a:solidFill>
                  </a:tcPr>
                </a:tc>
                <a:tc>
                  <a:txBody>
                    <a:bodyPr/>
                    <a:lstStyle/>
                    <a:p>
                      <a:pPr algn="ctr"/>
                      <a:r>
                        <a:rPr lang="en-US" sz="2400" dirty="0"/>
                        <a:t>3</a:t>
                      </a:r>
                    </a:p>
                  </a:txBody>
                  <a:tcPr marT="34290" marB="34290">
                    <a:solidFill>
                      <a:schemeClr val="accent6"/>
                    </a:solidFill>
                  </a:tcPr>
                </a:tc>
                <a:tc>
                  <a:txBody>
                    <a:bodyPr/>
                    <a:lstStyle/>
                    <a:p>
                      <a:pPr algn="ctr"/>
                      <a:r>
                        <a:rPr lang="en-US" sz="2400" dirty="0"/>
                        <a:t>6</a:t>
                      </a:r>
                    </a:p>
                  </a:txBody>
                  <a:tcPr marT="34290" marB="34290">
                    <a:solidFill>
                      <a:schemeClr val="accent6"/>
                    </a:solidFill>
                  </a:tcPr>
                </a:tc>
                <a:tc>
                  <a:txBody>
                    <a:bodyPr/>
                    <a:lstStyle/>
                    <a:p>
                      <a:pPr algn="ctr"/>
                      <a:r>
                        <a:rPr lang="en-US" sz="2400" dirty="0"/>
                        <a:t>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1</a:t>
                      </a:r>
                    </a:p>
                  </a:txBody>
                  <a:tcPr marT="34290" marB="34290">
                    <a:solidFill>
                      <a:schemeClr val="accent6"/>
                    </a:solidFill>
                  </a:tcPr>
                </a:tc>
                <a:extLst>
                  <a:ext uri="{0D108BD9-81ED-4DB2-BD59-A6C34878D82A}">
                    <a16:rowId xmlns:a16="http://schemas.microsoft.com/office/drawing/2014/main" val="10002"/>
                  </a:ext>
                </a:extLst>
              </a:tr>
              <a:tr h="528586">
                <a:tc>
                  <a:txBody>
                    <a:bodyPr/>
                    <a:lstStyle/>
                    <a:p>
                      <a:r>
                        <a:rPr lang="en-US" sz="2400" dirty="0"/>
                        <a:t>Off Duty </a:t>
                      </a:r>
                    </a:p>
                  </a:txBody>
                  <a:tcPr marT="34290" marB="34290">
                    <a:solidFill>
                      <a:schemeClr val="accent6"/>
                    </a:solidFill>
                  </a:tcPr>
                </a:tc>
                <a:tc>
                  <a:txBody>
                    <a:bodyPr/>
                    <a:lstStyle/>
                    <a:p>
                      <a:pPr algn="ctr"/>
                      <a:r>
                        <a:rPr lang="en-US" sz="2400" dirty="0"/>
                        <a:t>7</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3</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10003"/>
                  </a:ext>
                </a:extLst>
              </a:tr>
              <a:tr h="528586">
                <a:tc>
                  <a:txBody>
                    <a:bodyPr/>
                    <a:lstStyle/>
                    <a:p>
                      <a:r>
                        <a:rPr lang="en-US" sz="2400" dirty="0"/>
                        <a:t>Self Report</a:t>
                      </a:r>
                    </a:p>
                  </a:txBody>
                  <a:tcPr marT="34290" marB="34290">
                    <a:solidFill>
                      <a:schemeClr val="accent6"/>
                    </a:solidFill>
                  </a:tcPr>
                </a:tc>
                <a:tc>
                  <a:txBody>
                    <a:bodyPr/>
                    <a:lstStyle/>
                    <a:p>
                      <a:pPr algn="ctr"/>
                      <a:r>
                        <a:rPr lang="en-US" sz="2400" dirty="0">
                          <a:highlight>
                            <a:srgbClr val="FFFF00"/>
                          </a:highlight>
                        </a:rPr>
                        <a:t>133</a:t>
                      </a:r>
                    </a:p>
                  </a:txBody>
                  <a:tcPr marT="34290" marB="34290">
                    <a:solidFill>
                      <a:schemeClr val="accent6"/>
                    </a:solidFill>
                  </a:tcPr>
                </a:tc>
                <a:tc>
                  <a:txBody>
                    <a:bodyPr/>
                    <a:lstStyle/>
                    <a:p>
                      <a:pPr algn="ctr"/>
                      <a:r>
                        <a:rPr lang="en-US" sz="2400" dirty="0"/>
                        <a:t>2</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highlight>
                            <a:srgbClr val="FFFF00"/>
                          </a:highlight>
                        </a:rPr>
                        <a:t>11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1</a:t>
                      </a:r>
                    </a:p>
                  </a:txBody>
                  <a:tcPr marT="34290" marB="34290">
                    <a:solidFill>
                      <a:schemeClr val="accent6"/>
                    </a:solidFill>
                  </a:tcPr>
                </a:tc>
                <a:tc>
                  <a:txBody>
                    <a:bodyPr/>
                    <a:lstStyle/>
                    <a:p>
                      <a:pPr algn="ctr"/>
                      <a:r>
                        <a:rPr lang="en-US" sz="2400" dirty="0"/>
                        <a:t>1</a:t>
                      </a:r>
                    </a:p>
                  </a:txBody>
                  <a:tcPr marT="34290" marB="34290">
                    <a:solidFill>
                      <a:schemeClr val="accent6"/>
                    </a:solidFill>
                  </a:tcPr>
                </a:tc>
                <a:extLst>
                  <a:ext uri="{0D108BD9-81ED-4DB2-BD59-A6C34878D82A}">
                    <a16:rowId xmlns:a16="http://schemas.microsoft.com/office/drawing/2014/main" val="10004"/>
                  </a:ext>
                </a:extLst>
              </a:tr>
              <a:tr h="528586">
                <a:tc>
                  <a:txBody>
                    <a:bodyPr/>
                    <a:lstStyle/>
                    <a:p>
                      <a:r>
                        <a:rPr lang="en-US" sz="2400" dirty="0"/>
                        <a:t>TSA/Crew</a:t>
                      </a:r>
                    </a:p>
                  </a:txBody>
                  <a:tcPr marT="34290" marB="34290">
                    <a:solidFill>
                      <a:schemeClr val="accent6"/>
                    </a:solidFill>
                  </a:tcPr>
                </a:tc>
                <a:tc>
                  <a:txBody>
                    <a:bodyPr/>
                    <a:lstStyle/>
                    <a:p>
                      <a:pPr algn="ctr"/>
                      <a:r>
                        <a:rPr lang="en-US" sz="2400" dirty="0">
                          <a:highlight>
                            <a:srgbClr val="FFFF00"/>
                          </a:highlight>
                        </a:rPr>
                        <a:t>12</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10005"/>
                  </a:ext>
                </a:extLst>
              </a:tr>
              <a:tr h="528586">
                <a:tc>
                  <a:txBody>
                    <a:bodyPr/>
                    <a:lstStyle/>
                    <a:p>
                      <a:r>
                        <a:rPr lang="en-US" sz="2400" dirty="0"/>
                        <a:t>DUI</a:t>
                      </a:r>
                    </a:p>
                  </a:txBody>
                  <a:tcPr marT="34290" marB="34290">
                    <a:solidFill>
                      <a:schemeClr val="accent6"/>
                    </a:solidFill>
                  </a:tcPr>
                </a:tc>
                <a:tc>
                  <a:txBody>
                    <a:bodyPr/>
                    <a:lstStyle/>
                    <a:p>
                      <a:pPr algn="ctr"/>
                      <a:r>
                        <a:rPr lang="en-US" sz="2400" dirty="0">
                          <a:highlight>
                            <a:srgbClr val="FFFF00"/>
                          </a:highlight>
                        </a:rPr>
                        <a:t>113</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3</a:t>
                      </a:r>
                    </a:p>
                  </a:txBody>
                  <a:tcPr marT="34290" marB="34290">
                    <a:solidFill>
                      <a:schemeClr val="accent6"/>
                    </a:solidFill>
                  </a:tcPr>
                </a:tc>
                <a:tc>
                  <a:txBody>
                    <a:bodyPr/>
                    <a:lstStyle/>
                    <a:p>
                      <a:pPr algn="ctr"/>
                      <a:r>
                        <a:rPr lang="en-US" sz="2400" dirty="0"/>
                        <a:t>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10006"/>
                  </a:ext>
                </a:extLst>
              </a:tr>
              <a:tr h="528586">
                <a:tc>
                  <a:txBody>
                    <a:bodyPr/>
                    <a:lstStyle/>
                    <a:p>
                      <a:r>
                        <a:rPr lang="en-US" sz="2400" dirty="0"/>
                        <a:t>Company</a:t>
                      </a:r>
                    </a:p>
                  </a:txBody>
                  <a:tcPr marT="34290" marB="34290">
                    <a:solidFill>
                      <a:schemeClr val="accent6"/>
                    </a:solidFill>
                  </a:tcPr>
                </a:tc>
                <a:tc>
                  <a:txBody>
                    <a:bodyPr/>
                    <a:lstStyle/>
                    <a:p>
                      <a:pPr algn="ctr"/>
                      <a:r>
                        <a:rPr lang="en-US" sz="2400" dirty="0"/>
                        <a:t>21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10007"/>
                  </a:ext>
                </a:extLst>
              </a:tr>
              <a:tr h="528586">
                <a:tc>
                  <a:txBody>
                    <a:bodyPr/>
                    <a:lstStyle/>
                    <a:p>
                      <a:r>
                        <a:rPr lang="en-US" sz="2400" dirty="0"/>
                        <a:t>AME Test</a:t>
                      </a:r>
                    </a:p>
                  </a:txBody>
                  <a:tcPr marT="34290" marB="34290">
                    <a:solidFill>
                      <a:schemeClr val="accent6"/>
                    </a:solidFill>
                  </a:tcPr>
                </a:tc>
                <a:tc>
                  <a:txBody>
                    <a:bodyPr/>
                    <a:lstStyle/>
                    <a:p>
                      <a:pPr algn="ctr"/>
                      <a:r>
                        <a:rPr lang="en-US" sz="2400" dirty="0">
                          <a:highlight>
                            <a:srgbClr val="FFFF00"/>
                          </a:highlight>
                        </a:rPr>
                        <a:t>17</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1038851208"/>
                  </a:ext>
                </a:extLst>
              </a:tr>
              <a:tr h="528586">
                <a:tc>
                  <a:txBody>
                    <a:bodyPr/>
                    <a:lstStyle/>
                    <a:p>
                      <a:r>
                        <a:rPr lang="en-US" sz="2400" dirty="0"/>
                        <a:t>Failed M.A.</a:t>
                      </a:r>
                    </a:p>
                  </a:txBody>
                  <a:tcPr marT="34290" marB="34290">
                    <a:solidFill>
                      <a:schemeClr val="accent6"/>
                    </a:solidFill>
                  </a:tcPr>
                </a:tc>
                <a:tc>
                  <a:txBody>
                    <a:bodyPr/>
                    <a:lstStyle/>
                    <a:p>
                      <a:pPr algn="ctr"/>
                      <a:r>
                        <a:rPr lang="en-US" sz="2400" dirty="0"/>
                        <a:t>1</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tc>
                  <a:txBody>
                    <a:bodyPr/>
                    <a:lstStyle/>
                    <a:p>
                      <a:pPr algn="ctr"/>
                      <a:r>
                        <a:rPr lang="en-US" sz="2400" dirty="0"/>
                        <a:t>0</a:t>
                      </a:r>
                    </a:p>
                  </a:txBody>
                  <a:tcPr marT="34290" marB="34290">
                    <a:solidFill>
                      <a:schemeClr val="accent6"/>
                    </a:solidFill>
                  </a:tcPr>
                </a:tc>
                <a:extLst>
                  <a:ext uri="{0D108BD9-81ED-4DB2-BD59-A6C34878D82A}">
                    <a16:rowId xmlns:a16="http://schemas.microsoft.com/office/drawing/2014/main" val="4005827042"/>
                  </a:ext>
                </a:extLst>
              </a:tr>
            </a:tbl>
          </a:graphicData>
        </a:graphic>
      </p:graphicFrame>
      <p:sp>
        <p:nvSpPr>
          <p:cNvPr id="2" name="Title 1"/>
          <p:cNvSpPr>
            <a:spLocks noGrp="1"/>
          </p:cNvSpPr>
          <p:nvPr>
            <p:ph type="title"/>
          </p:nvPr>
        </p:nvSpPr>
        <p:spPr>
          <a:xfrm>
            <a:off x="558800" y="-152400"/>
            <a:ext cx="11074400" cy="715962"/>
          </a:xfrm>
        </p:spPr>
        <p:txBody>
          <a:bodyPr/>
          <a:lstStyle/>
          <a:p>
            <a:pPr algn="ctr"/>
            <a:r>
              <a:rPr lang="en-US" dirty="0"/>
              <a:t>Relapse Detection Data - Incidents</a:t>
            </a:r>
          </a:p>
        </p:txBody>
      </p:sp>
      <p:sp>
        <p:nvSpPr>
          <p:cNvPr id="3" name="Slide Number Placeholder 2">
            <a:extLst>
              <a:ext uri="{FF2B5EF4-FFF2-40B4-BE49-F238E27FC236}">
                <a16:creationId xmlns:a16="http://schemas.microsoft.com/office/drawing/2014/main" id="{A4E7CD23-216D-0C6F-C0B3-7A945E24A494}"/>
              </a:ext>
            </a:extLst>
          </p:cNvPr>
          <p:cNvSpPr>
            <a:spLocks noGrp="1"/>
          </p:cNvSpPr>
          <p:nvPr>
            <p:ph type="sldNum" sz="quarter" idx="12"/>
          </p:nvPr>
        </p:nvSpPr>
        <p:spPr/>
        <p:txBody>
          <a:bodyPr/>
          <a:lstStyle/>
          <a:p>
            <a:fld id="{50021088-4A68-45C2-A789-B57BB525981C}" type="slidenum">
              <a:rPr lang="en-US" smtClean="0"/>
              <a:pPr/>
              <a:t>71</a:t>
            </a:fld>
            <a:endParaRPr lang="en-US" dirty="0"/>
          </a:p>
        </p:txBody>
      </p:sp>
    </p:spTree>
    <p:extLst>
      <p:ext uri="{BB962C8B-B14F-4D97-AF65-F5344CB8AC3E}">
        <p14:creationId xmlns:p14="http://schemas.microsoft.com/office/powerpoint/2010/main" val="14902567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6B1B7C7-49F3-52D4-A2E4-E8B5F4CE5D33}"/>
              </a:ext>
            </a:extLst>
          </p:cNvPr>
          <p:cNvGraphicFramePr>
            <a:graphicFrameLocks noGrp="1"/>
          </p:cNvGraphicFramePr>
          <p:nvPr>
            <p:ph idx="1"/>
          </p:nvPr>
        </p:nvGraphicFramePr>
        <p:xfrm>
          <a:off x="508000" y="1066801"/>
          <a:ext cx="11074400" cy="5029200"/>
        </p:xfrm>
        <a:graphic>
          <a:graphicData uri="http://schemas.openxmlformats.org/drawingml/2006/table">
            <a:tbl>
              <a:tblPr firstRow="1" bandRow="1">
                <a:tableStyleId>{00A15C55-8517-42AA-B614-E9B94910E393}</a:tableStyleId>
              </a:tblPr>
              <a:tblGrid>
                <a:gridCol w="5537200">
                  <a:extLst>
                    <a:ext uri="{9D8B030D-6E8A-4147-A177-3AD203B41FA5}">
                      <a16:colId xmlns:a16="http://schemas.microsoft.com/office/drawing/2014/main" val="2455715079"/>
                    </a:ext>
                  </a:extLst>
                </a:gridCol>
                <a:gridCol w="5537200">
                  <a:extLst>
                    <a:ext uri="{9D8B030D-6E8A-4147-A177-3AD203B41FA5}">
                      <a16:colId xmlns:a16="http://schemas.microsoft.com/office/drawing/2014/main" val="2965798166"/>
                    </a:ext>
                  </a:extLst>
                </a:gridCol>
              </a:tblGrid>
              <a:tr h="558800">
                <a:tc>
                  <a:txBody>
                    <a:bodyPr/>
                    <a:lstStyle/>
                    <a:p>
                      <a:pPr algn="ctr"/>
                      <a:r>
                        <a:rPr lang="en-US" dirty="0"/>
                        <a:t>Drug of Choice</a:t>
                      </a:r>
                    </a:p>
                  </a:txBody>
                  <a:tcPr/>
                </a:tc>
                <a:tc>
                  <a:txBody>
                    <a:bodyPr/>
                    <a:lstStyle/>
                    <a:p>
                      <a:pPr algn="ctr"/>
                      <a:r>
                        <a:rPr lang="en-US" dirty="0"/>
                        <a:t>Relapse Rate</a:t>
                      </a:r>
                    </a:p>
                  </a:txBody>
                  <a:tcPr/>
                </a:tc>
                <a:extLst>
                  <a:ext uri="{0D108BD9-81ED-4DB2-BD59-A6C34878D82A}">
                    <a16:rowId xmlns:a16="http://schemas.microsoft.com/office/drawing/2014/main" val="3075971165"/>
                  </a:ext>
                </a:extLst>
              </a:tr>
              <a:tr h="558800">
                <a:tc>
                  <a:txBody>
                    <a:bodyPr/>
                    <a:lstStyle/>
                    <a:p>
                      <a:pPr algn="ctr"/>
                      <a:r>
                        <a:rPr lang="en-US" sz="2800" dirty="0"/>
                        <a:t>Alcohol</a:t>
                      </a:r>
                    </a:p>
                  </a:txBody>
                  <a:tcPr/>
                </a:tc>
                <a:tc>
                  <a:txBody>
                    <a:bodyPr/>
                    <a:lstStyle/>
                    <a:p>
                      <a:pPr algn="ctr"/>
                      <a:r>
                        <a:rPr lang="en-US" sz="2800" dirty="0"/>
                        <a:t>13.1 %</a:t>
                      </a:r>
                    </a:p>
                  </a:txBody>
                  <a:tcPr/>
                </a:tc>
                <a:extLst>
                  <a:ext uri="{0D108BD9-81ED-4DB2-BD59-A6C34878D82A}">
                    <a16:rowId xmlns:a16="http://schemas.microsoft.com/office/drawing/2014/main" val="3658937957"/>
                  </a:ext>
                </a:extLst>
              </a:tr>
              <a:tr h="558800">
                <a:tc>
                  <a:txBody>
                    <a:bodyPr/>
                    <a:lstStyle/>
                    <a:p>
                      <a:pPr algn="ctr"/>
                      <a:r>
                        <a:rPr lang="en-US" sz="2800" dirty="0"/>
                        <a:t>Cocaine</a:t>
                      </a:r>
                    </a:p>
                  </a:txBody>
                  <a:tcPr/>
                </a:tc>
                <a:tc>
                  <a:txBody>
                    <a:bodyPr/>
                    <a:lstStyle/>
                    <a:p>
                      <a:pPr algn="ctr"/>
                      <a:r>
                        <a:rPr lang="en-US" sz="2800" dirty="0"/>
                        <a:t>16.0 %</a:t>
                      </a:r>
                    </a:p>
                  </a:txBody>
                  <a:tcPr/>
                </a:tc>
                <a:extLst>
                  <a:ext uri="{0D108BD9-81ED-4DB2-BD59-A6C34878D82A}">
                    <a16:rowId xmlns:a16="http://schemas.microsoft.com/office/drawing/2014/main" val="1954071340"/>
                  </a:ext>
                </a:extLst>
              </a:tr>
              <a:tr h="558800">
                <a:tc>
                  <a:txBody>
                    <a:bodyPr/>
                    <a:lstStyle/>
                    <a:p>
                      <a:pPr algn="ctr"/>
                      <a:r>
                        <a:rPr lang="en-US" sz="2800" dirty="0"/>
                        <a:t>Cannabis</a:t>
                      </a:r>
                    </a:p>
                  </a:txBody>
                  <a:tcPr/>
                </a:tc>
                <a:tc>
                  <a:txBody>
                    <a:bodyPr/>
                    <a:lstStyle/>
                    <a:p>
                      <a:pPr algn="ctr"/>
                      <a:r>
                        <a:rPr lang="en-US" sz="2800" dirty="0"/>
                        <a:t>7.4 %</a:t>
                      </a:r>
                    </a:p>
                  </a:txBody>
                  <a:tcPr/>
                </a:tc>
                <a:extLst>
                  <a:ext uri="{0D108BD9-81ED-4DB2-BD59-A6C34878D82A}">
                    <a16:rowId xmlns:a16="http://schemas.microsoft.com/office/drawing/2014/main" val="2936329903"/>
                  </a:ext>
                </a:extLst>
              </a:tr>
              <a:tr h="558800">
                <a:tc>
                  <a:txBody>
                    <a:bodyPr/>
                    <a:lstStyle/>
                    <a:p>
                      <a:pPr algn="ctr"/>
                      <a:r>
                        <a:rPr lang="en-US" sz="2800" dirty="0">
                          <a:highlight>
                            <a:srgbClr val="FFFF00"/>
                          </a:highlight>
                        </a:rPr>
                        <a:t>Opioids</a:t>
                      </a:r>
                    </a:p>
                  </a:txBody>
                  <a:tcPr/>
                </a:tc>
                <a:tc>
                  <a:txBody>
                    <a:bodyPr/>
                    <a:lstStyle/>
                    <a:p>
                      <a:pPr algn="ctr"/>
                      <a:r>
                        <a:rPr lang="en-US" sz="2800" dirty="0">
                          <a:highlight>
                            <a:srgbClr val="FFFF00"/>
                          </a:highlight>
                        </a:rPr>
                        <a:t>39.3 %</a:t>
                      </a:r>
                    </a:p>
                  </a:txBody>
                  <a:tcPr/>
                </a:tc>
                <a:extLst>
                  <a:ext uri="{0D108BD9-81ED-4DB2-BD59-A6C34878D82A}">
                    <a16:rowId xmlns:a16="http://schemas.microsoft.com/office/drawing/2014/main" val="3238184005"/>
                  </a:ext>
                </a:extLst>
              </a:tr>
              <a:tr h="558800">
                <a:tc>
                  <a:txBody>
                    <a:bodyPr/>
                    <a:lstStyle/>
                    <a:p>
                      <a:pPr algn="ctr"/>
                      <a:r>
                        <a:rPr lang="en-US" sz="2800" dirty="0"/>
                        <a:t>Stimulants</a:t>
                      </a:r>
                    </a:p>
                  </a:txBody>
                  <a:tcPr/>
                </a:tc>
                <a:tc>
                  <a:txBody>
                    <a:bodyPr/>
                    <a:lstStyle/>
                    <a:p>
                      <a:pPr algn="ctr"/>
                      <a:r>
                        <a:rPr lang="en-US" sz="2800" dirty="0"/>
                        <a:t>0.0 %</a:t>
                      </a:r>
                    </a:p>
                  </a:txBody>
                  <a:tcPr/>
                </a:tc>
                <a:extLst>
                  <a:ext uri="{0D108BD9-81ED-4DB2-BD59-A6C34878D82A}">
                    <a16:rowId xmlns:a16="http://schemas.microsoft.com/office/drawing/2014/main" val="3546929155"/>
                  </a:ext>
                </a:extLst>
              </a:tr>
              <a:tr h="558800">
                <a:tc>
                  <a:txBody>
                    <a:bodyPr/>
                    <a:lstStyle/>
                    <a:p>
                      <a:pPr algn="ctr"/>
                      <a:r>
                        <a:rPr lang="en-US" sz="2800" dirty="0"/>
                        <a:t>Sedative Hypnotics</a:t>
                      </a:r>
                    </a:p>
                  </a:txBody>
                  <a:tcPr/>
                </a:tc>
                <a:tc>
                  <a:txBody>
                    <a:bodyPr/>
                    <a:lstStyle/>
                    <a:p>
                      <a:pPr algn="ctr"/>
                      <a:r>
                        <a:rPr lang="en-US" sz="2800" dirty="0"/>
                        <a:t>0.0 %</a:t>
                      </a:r>
                    </a:p>
                  </a:txBody>
                  <a:tcPr/>
                </a:tc>
                <a:extLst>
                  <a:ext uri="{0D108BD9-81ED-4DB2-BD59-A6C34878D82A}">
                    <a16:rowId xmlns:a16="http://schemas.microsoft.com/office/drawing/2014/main" val="2910472997"/>
                  </a:ext>
                </a:extLst>
              </a:tr>
              <a:tr h="558800">
                <a:tc>
                  <a:txBody>
                    <a:bodyPr/>
                    <a:lstStyle/>
                    <a:p>
                      <a:pPr algn="ctr"/>
                      <a:r>
                        <a:rPr lang="en-US" sz="2800" dirty="0"/>
                        <a:t>Other</a:t>
                      </a:r>
                    </a:p>
                  </a:txBody>
                  <a:tcPr/>
                </a:tc>
                <a:tc>
                  <a:txBody>
                    <a:bodyPr/>
                    <a:lstStyle/>
                    <a:p>
                      <a:pPr algn="ctr"/>
                      <a:r>
                        <a:rPr lang="en-US" sz="2800" dirty="0"/>
                        <a:t>8.3 %</a:t>
                      </a:r>
                    </a:p>
                  </a:txBody>
                  <a:tcPr/>
                </a:tc>
                <a:extLst>
                  <a:ext uri="{0D108BD9-81ED-4DB2-BD59-A6C34878D82A}">
                    <a16:rowId xmlns:a16="http://schemas.microsoft.com/office/drawing/2014/main" val="2273040479"/>
                  </a:ext>
                </a:extLst>
              </a:tr>
              <a:tr h="558800">
                <a:tc>
                  <a:txBody>
                    <a:bodyPr/>
                    <a:lstStyle/>
                    <a:p>
                      <a:pPr algn="ctr"/>
                      <a:r>
                        <a:rPr lang="en-US" sz="2800" dirty="0">
                          <a:highlight>
                            <a:srgbClr val="FFFF00"/>
                          </a:highlight>
                        </a:rPr>
                        <a:t>Total</a:t>
                      </a:r>
                    </a:p>
                  </a:txBody>
                  <a:tcPr/>
                </a:tc>
                <a:tc>
                  <a:txBody>
                    <a:bodyPr/>
                    <a:lstStyle/>
                    <a:p>
                      <a:pPr algn="ctr"/>
                      <a:r>
                        <a:rPr lang="en-US" sz="2800" dirty="0">
                          <a:highlight>
                            <a:srgbClr val="FFFF00"/>
                          </a:highlight>
                        </a:rPr>
                        <a:t>13.4%</a:t>
                      </a:r>
                      <a:r>
                        <a:rPr lang="en-US" sz="2800" dirty="0"/>
                        <a:t> </a:t>
                      </a:r>
                    </a:p>
                  </a:txBody>
                  <a:tcPr/>
                </a:tc>
                <a:extLst>
                  <a:ext uri="{0D108BD9-81ED-4DB2-BD59-A6C34878D82A}">
                    <a16:rowId xmlns:a16="http://schemas.microsoft.com/office/drawing/2014/main" val="2565680137"/>
                  </a:ext>
                </a:extLst>
              </a:tr>
            </a:tbl>
          </a:graphicData>
        </a:graphic>
      </p:graphicFrame>
      <p:sp>
        <p:nvSpPr>
          <p:cNvPr id="2" name="Title 1"/>
          <p:cNvSpPr>
            <a:spLocks noGrp="1"/>
          </p:cNvSpPr>
          <p:nvPr>
            <p:ph type="title"/>
          </p:nvPr>
        </p:nvSpPr>
        <p:spPr/>
        <p:txBody>
          <a:bodyPr/>
          <a:lstStyle/>
          <a:p>
            <a:pPr algn="ctr"/>
            <a:r>
              <a:rPr lang="en-US" dirty="0"/>
              <a:t>Relapse Rate by Drug of Choice</a:t>
            </a:r>
          </a:p>
        </p:txBody>
      </p:sp>
      <p:sp>
        <p:nvSpPr>
          <p:cNvPr id="3" name="Slide Number Placeholder 2">
            <a:extLst>
              <a:ext uri="{FF2B5EF4-FFF2-40B4-BE49-F238E27FC236}">
                <a16:creationId xmlns:a16="http://schemas.microsoft.com/office/drawing/2014/main" id="{6E505FA1-0D53-A24E-3ED2-D70115A8305B}"/>
              </a:ext>
            </a:extLst>
          </p:cNvPr>
          <p:cNvSpPr>
            <a:spLocks noGrp="1"/>
          </p:cNvSpPr>
          <p:nvPr>
            <p:ph type="sldNum" sz="quarter" idx="12"/>
          </p:nvPr>
        </p:nvSpPr>
        <p:spPr/>
        <p:txBody>
          <a:bodyPr/>
          <a:lstStyle/>
          <a:p>
            <a:fld id="{50021088-4A68-45C2-A789-B57BB525981C}" type="slidenum">
              <a:rPr lang="en-US" smtClean="0"/>
              <a:pPr/>
              <a:t>72</a:t>
            </a:fld>
            <a:endParaRPr lang="en-US" dirty="0"/>
          </a:p>
        </p:txBody>
      </p:sp>
    </p:spTree>
    <p:extLst>
      <p:ext uri="{BB962C8B-B14F-4D97-AF65-F5344CB8AC3E}">
        <p14:creationId xmlns:p14="http://schemas.microsoft.com/office/powerpoint/2010/main" val="1814658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82CFD63-7615-B155-C01D-63E28F609038}"/>
              </a:ext>
            </a:extLst>
          </p:cNvPr>
          <p:cNvGraphicFramePr>
            <a:graphicFrameLocks noGrp="1"/>
          </p:cNvGraphicFramePr>
          <p:nvPr>
            <p:ph idx="1"/>
          </p:nvPr>
        </p:nvGraphicFramePr>
        <p:xfrm>
          <a:off x="508000" y="990600"/>
          <a:ext cx="11074398" cy="4916234"/>
        </p:xfrm>
        <a:graphic>
          <a:graphicData uri="http://schemas.openxmlformats.org/drawingml/2006/table">
            <a:tbl>
              <a:tblPr firstRow="1" firstCol="1" bandRow="1">
                <a:tableStyleId>{5C22544A-7EE6-4342-B048-85BDC9FD1C3A}</a:tableStyleId>
              </a:tblPr>
              <a:tblGrid>
                <a:gridCol w="2214312">
                  <a:extLst>
                    <a:ext uri="{9D8B030D-6E8A-4147-A177-3AD203B41FA5}">
                      <a16:colId xmlns:a16="http://schemas.microsoft.com/office/drawing/2014/main" val="2846534560"/>
                    </a:ext>
                  </a:extLst>
                </a:gridCol>
                <a:gridCol w="2214312">
                  <a:extLst>
                    <a:ext uri="{9D8B030D-6E8A-4147-A177-3AD203B41FA5}">
                      <a16:colId xmlns:a16="http://schemas.microsoft.com/office/drawing/2014/main" val="23060897"/>
                    </a:ext>
                  </a:extLst>
                </a:gridCol>
                <a:gridCol w="2214312">
                  <a:extLst>
                    <a:ext uri="{9D8B030D-6E8A-4147-A177-3AD203B41FA5}">
                      <a16:colId xmlns:a16="http://schemas.microsoft.com/office/drawing/2014/main" val="2602739562"/>
                    </a:ext>
                  </a:extLst>
                </a:gridCol>
                <a:gridCol w="2215731">
                  <a:extLst>
                    <a:ext uri="{9D8B030D-6E8A-4147-A177-3AD203B41FA5}">
                      <a16:colId xmlns:a16="http://schemas.microsoft.com/office/drawing/2014/main" val="3499826597"/>
                    </a:ext>
                  </a:extLst>
                </a:gridCol>
                <a:gridCol w="2215731">
                  <a:extLst>
                    <a:ext uri="{9D8B030D-6E8A-4147-A177-3AD203B41FA5}">
                      <a16:colId xmlns:a16="http://schemas.microsoft.com/office/drawing/2014/main" val="4214724921"/>
                    </a:ext>
                  </a:extLst>
                </a:gridCol>
              </a:tblGrid>
              <a:tr h="293472">
                <a:tc>
                  <a:txBody>
                    <a:bodyPr/>
                    <a:lstStyle/>
                    <a:p>
                      <a:pPr marL="0" marR="0">
                        <a:lnSpc>
                          <a:spcPct val="107000"/>
                        </a:lnSpc>
                        <a:spcBef>
                          <a:spcPts val="0"/>
                        </a:spcBef>
                        <a:spcAft>
                          <a:spcPts val="0"/>
                        </a:spcAft>
                      </a:pPr>
                      <a:r>
                        <a:rPr lang="en-US" sz="2000">
                          <a:effectLst/>
                        </a:rPr>
                        <a:t>Diagnosis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a:effectLst/>
                        </a:rPr>
                        <a:t>1st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a:effectLst/>
                        </a:rPr>
                        <a:t>2nd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a:effectLst/>
                        </a:rPr>
                        <a:t>3rd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a:effectLst/>
                        </a:rPr>
                        <a:t>Total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extLst>
                  <a:ext uri="{0D108BD9-81ED-4DB2-BD59-A6C34878D82A}">
                    <a16:rowId xmlns:a16="http://schemas.microsoft.com/office/drawing/2014/main" val="2548824688"/>
                  </a:ext>
                </a:extLst>
              </a:tr>
              <a:tr h="602528">
                <a:tc>
                  <a:txBody>
                    <a:bodyPr/>
                    <a:lstStyle/>
                    <a:p>
                      <a:pPr marL="0" marR="0">
                        <a:lnSpc>
                          <a:spcPct val="107000"/>
                        </a:lnSpc>
                        <a:spcBef>
                          <a:spcPts val="0"/>
                        </a:spcBef>
                        <a:spcAft>
                          <a:spcPts val="0"/>
                        </a:spcAft>
                      </a:pPr>
                      <a:r>
                        <a:rPr lang="en-US" sz="2000" dirty="0">
                          <a:effectLst/>
                        </a:rPr>
                        <a:t>Alcohol Abuse &amp; dependence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2,921</a:t>
                      </a:r>
                    </a:p>
                    <a:p>
                      <a:pPr marL="0" marR="0" algn="ctr">
                        <a:lnSpc>
                          <a:spcPct val="107000"/>
                        </a:lnSpc>
                        <a:spcBef>
                          <a:spcPts val="0"/>
                        </a:spcBef>
                        <a:spcAft>
                          <a:spcPts val="0"/>
                        </a:spcAft>
                      </a:pPr>
                      <a:r>
                        <a:rPr lang="en-US" sz="2000" dirty="0">
                          <a:effectLst/>
                        </a:rPr>
                        <a:t>1.15%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991</a:t>
                      </a:r>
                    </a:p>
                    <a:p>
                      <a:pPr marL="0" marR="0" algn="ctr">
                        <a:lnSpc>
                          <a:spcPct val="107000"/>
                        </a:lnSpc>
                        <a:spcBef>
                          <a:spcPts val="0"/>
                        </a:spcBef>
                        <a:spcAft>
                          <a:spcPts val="0"/>
                        </a:spcAft>
                      </a:pPr>
                      <a:r>
                        <a:rPr lang="en-US" sz="2000" dirty="0">
                          <a:effectLst/>
                        </a:rPr>
                        <a:t>0.93%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1,129</a:t>
                      </a:r>
                    </a:p>
                    <a:p>
                      <a:pPr marL="0" marR="0" algn="ctr">
                        <a:lnSpc>
                          <a:spcPct val="107000"/>
                        </a:lnSpc>
                        <a:spcBef>
                          <a:spcPts val="0"/>
                        </a:spcBef>
                        <a:spcAft>
                          <a:spcPts val="0"/>
                        </a:spcAft>
                      </a:pPr>
                      <a:r>
                        <a:rPr lang="en-US" sz="2000" dirty="0">
                          <a:effectLst/>
                        </a:rPr>
                        <a:t>0.58%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4,961</a:t>
                      </a:r>
                    </a:p>
                    <a:p>
                      <a:pPr marL="0" marR="0" algn="ctr">
                        <a:lnSpc>
                          <a:spcPct val="107000"/>
                        </a:lnSpc>
                        <a:spcBef>
                          <a:spcPts val="0"/>
                        </a:spcBef>
                        <a:spcAft>
                          <a:spcPts val="0"/>
                        </a:spcAft>
                      </a:pPr>
                      <a:r>
                        <a:rPr lang="en-US" sz="2000" dirty="0">
                          <a:effectLst/>
                        </a:rPr>
                        <a:t>0.91%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extLst>
                  <a:ext uri="{0D108BD9-81ED-4DB2-BD59-A6C34878D82A}">
                    <a16:rowId xmlns:a16="http://schemas.microsoft.com/office/drawing/2014/main" val="4031854112"/>
                  </a:ext>
                </a:extLst>
              </a:tr>
              <a:tr h="712723">
                <a:tc>
                  <a:txBody>
                    <a:bodyPr/>
                    <a:lstStyle/>
                    <a:p>
                      <a:pPr marL="0" marR="0">
                        <a:lnSpc>
                          <a:spcPct val="107000"/>
                        </a:lnSpc>
                        <a:spcBef>
                          <a:spcPts val="0"/>
                        </a:spcBef>
                        <a:spcAft>
                          <a:spcPts val="0"/>
                        </a:spcAft>
                      </a:pPr>
                      <a:r>
                        <a:rPr lang="en-US" sz="2000">
                          <a:effectLst/>
                        </a:rPr>
                        <a:t>Drug Abuse &amp; Dependence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1,413</a:t>
                      </a:r>
                    </a:p>
                    <a:p>
                      <a:pPr marL="0" marR="0" algn="ctr">
                        <a:lnSpc>
                          <a:spcPct val="107000"/>
                        </a:lnSpc>
                        <a:spcBef>
                          <a:spcPts val="0"/>
                        </a:spcBef>
                        <a:spcAft>
                          <a:spcPts val="0"/>
                        </a:spcAft>
                      </a:pPr>
                      <a:r>
                        <a:rPr lang="en-US" sz="2000" dirty="0">
                          <a:effectLst/>
                        </a:rPr>
                        <a:t> 0.55%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481</a:t>
                      </a:r>
                    </a:p>
                    <a:p>
                      <a:pPr marL="0" marR="0" algn="ctr">
                        <a:lnSpc>
                          <a:spcPct val="107000"/>
                        </a:lnSpc>
                        <a:spcBef>
                          <a:spcPts val="0"/>
                        </a:spcBef>
                        <a:spcAft>
                          <a:spcPts val="0"/>
                        </a:spcAft>
                      </a:pPr>
                      <a:r>
                        <a:rPr lang="en-US" sz="2000" dirty="0">
                          <a:effectLst/>
                        </a:rPr>
                        <a:t>0.49%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637</a:t>
                      </a:r>
                    </a:p>
                    <a:p>
                      <a:pPr marL="0" marR="0" algn="ctr">
                        <a:lnSpc>
                          <a:spcPct val="107000"/>
                        </a:lnSpc>
                        <a:spcBef>
                          <a:spcPts val="0"/>
                        </a:spcBef>
                        <a:spcAft>
                          <a:spcPts val="0"/>
                        </a:spcAft>
                      </a:pPr>
                      <a:r>
                        <a:rPr lang="en-US" sz="2000" dirty="0">
                          <a:effectLst/>
                        </a:rPr>
                        <a:t>0.33%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tc>
                  <a:txBody>
                    <a:bodyPr/>
                    <a:lstStyle/>
                    <a:p>
                      <a:pPr marL="0" marR="0" algn="ctr">
                        <a:lnSpc>
                          <a:spcPct val="107000"/>
                        </a:lnSpc>
                        <a:spcBef>
                          <a:spcPts val="0"/>
                        </a:spcBef>
                        <a:spcAft>
                          <a:spcPts val="0"/>
                        </a:spcAft>
                      </a:pPr>
                      <a:r>
                        <a:rPr lang="en-US" sz="2000" dirty="0">
                          <a:effectLst/>
                        </a:rPr>
                        <a:t>2,531</a:t>
                      </a:r>
                    </a:p>
                    <a:p>
                      <a:pPr marL="0" marR="0" algn="ctr">
                        <a:lnSpc>
                          <a:spcPct val="107000"/>
                        </a:lnSpc>
                        <a:spcBef>
                          <a:spcPts val="0"/>
                        </a:spcBef>
                        <a:spcAft>
                          <a:spcPts val="0"/>
                        </a:spcAft>
                      </a:pPr>
                      <a:r>
                        <a:rPr lang="en-US" sz="2000" dirty="0">
                          <a:effectLst/>
                        </a:rPr>
                        <a:t>0.46%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tc>
                <a:extLst>
                  <a:ext uri="{0D108BD9-81ED-4DB2-BD59-A6C34878D82A}">
                    <a16:rowId xmlns:a16="http://schemas.microsoft.com/office/drawing/2014/main" val="2574437243"/>
                  </a:ext>
                </a:extLst>
              </a:tr>
              <a:tr h="602528">
                <a:tc>
                  <a:txBody>
                    <a:bodyPr/>
                    <a:lstStyle/>
                    <a:p>
                      <a:pPr marL="0" marR="0">
                        <a:lnSpc>
                          <a:spcPct val="107000"/>
                        </a:lnSpc>
                        <a:spcBef>
                          <a:spcPts val="0"/>
                        </a:spcBef>
                        <a:spcAft>
                          <a:spcPts val="0"/>
                        </a:spcAft>
                      </a:pPr>
                      <a:r>
                        <a:rPr lang="en-US" sz="2000" dirty="0">
                          <a:effectLst/>
                        </a:rPr>
                        <a:t>Alcohol / Drug Monitored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2,050</a:t>
                      </a:r>
                    </a:p>
                    <a:p>
                      <a:pPr marL="0" marR="0" algn="ctr">
                        <a:lnSpc>
                          <a:spcPct val="107000"/>
                        </a:lnSpc>
                        <a:spcBef>
                          <a:spcPts val="0"/>
                        </a:spcBef>
                        <a:spcAft>
                          <a:spcPts val="0"/>
                        </a:spcAft>
                      </a:pPr>
                      <a:r>
                        <a:rPr lang="en-US" sz="2000" dirty="0">
                          <a:effectLst/>
                        </a:rPr>
                        <a:t> 0.80%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232</a:t>
                      </a:r>
                    </a:p>
                    <a:p>
                      <a:pPr marL="0" marR="0" algn="ctr">
                        <a:lnSpc>
                          <a:spcPct val="107000"/>
                        </a:lnSpc>
                        <a:spcBef>
                          <a:spcPts val="0"/>
                        </a:spcBef>
                        <a:spcAft>
                          <a:spcPts val="0"/>
                        </a:spcAft>
                      </a:pPr>
                      <a:r>
                        <a:rPr lang="en-US" sz="2000" dirty="0">
                          <a:effectLst/>
                        </a:rPr>
                        <a:t>0.24%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289</a:t>
                      </a:r>
                    </a:p>
                    <a:p>
                      <a:pPr marL="0" marR="0" algn="ctr">
                        <a:lnSpc>
                          <a:spcPct val="107000"/>
                        </a:lnSpc>
                        <a:spcBef>
                          <a:spcPts val="0"/>
                        </a:spcBef>
                        <a:spcAft>
                          <a:spcPts val="0"/>
                        </a:spcAft>
                      </a:pPr>
                      <a:r>
                        <a:rPr lang="en-US" sz="2000" dirty="0">
                          <a:effectLst/>
                        </a:rPr>
                        <a:t>0.15%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2,571</a:t>
                      </a:r>
                    </a:p>
                    <a:p>
                      <a:pPr marL="0" marR="0" algn="ctr">
                        <a:lnSpc>
                          <a:spcPct val="107000"/>
                        </a:lnSpc>
                        <a:spcBef>
                          <a:spcPts val="0"/>
                        </a:spcBef>
                        <a:spcAft>
                          <a:spcPts val="0"/>
                        </a:spcAft>
                      </a:pPr>
                      <a:r>
                        <a:rPr lang="en-US" sz="2000" dirty="0">
                          <a:effectLst/>
                        </a:rPr>
                        <a:t>0.47%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extLst>
                  <a:ext uri="{0D108BD9-81ED-4DB2-BD59-A6C34878D82A}">
                    <a16:rowId xmlns:a16="http://schemas.microsoft.com/office/drawing/2014/main" val="3453645293"/>
                  </a:ext>
                </a:extLst>
              </a:tr>
              <a:tr h="602528">
                <a:tc>
                  <a:txBody>
                    <a:bodyPr/>
                    <a:lstStyle/>
                    <a:p>
                      <a:pPr marL="0" marR="0">
                        <a:lnSpc>
                          <a:spcPct val="107000"/>
                        </a:lnSpc>
                        <a:spcBef>
                          <a:spcPts val="0"/>
                        </a:spcBef>
                        <a:spcAft>
                          <a:spcPts val="0"/>
                        </a:spcAft>
                      </a:pPr>
                      <a:r>
                        <a:rPr lang="en-US" sz="2000">
                          <a:effectLst/>
                        </a:rPr>
                        <a:t>Alcohol related offense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12,099</a:t>
                      </a:r>
                    </a:p>
                    <a:p>
                      <a:pPr marL="0" marR="0" algn="ctr">
                        <a:lnSpc>
                          <a:spcPct val="107000"/>
                        </a:lnSpc>
                        <a:spcBef>
                          <a:spcPts val="0"/>
                        </a:spcBef>
                        <a:spcAft>
                          <a:spcPts val="0"/>
                        </a:spcAft>
                      </a:pPr>
                      <a:r>
                        <a:rPr lang="en-US" sz="2000" dirty="0">
                          <a:effectLst/>
                        </a:rPr>
                        <a:t> 4.75%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5,902</a:t>
                      </a:r>
                    </a:p>
                    <a:p>
                      <a:pPr marL="0" marR="0" algn="ctr">
                        <a:lnSpc>
                          <a:spcPct val="107000"/>
                        </a:lnSpc>
                        <a:spcBef>
                          <a:spcPts val="0"/>
                        </a:spcBef>
                        <a:spcAft>
                          <a:spcPts val="0"/>
                        </a:spcAft>
                      </a:pPr>
                      <a:r>
                        <a:rPr lang="en-US" sz="2000" dirty="0">
                          <a:effectLst/>
                        </a:rPr>
                        <a:t>6.02%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9,380</a:t>
                      </a:r>
                    </a:p>
                    <a:p>
                      <a:pPr marL="0" marR="0" algn="ctr">
                        <a:lnSpc>
                          <a:spcPct val="107000"/>
                        </a:lnSpc>
                        <a:spcBef>
                          <a:spcPts val="0"/>
                        </a:spcBef>
                        <a:spcAft>
                          <a:spcPts val="0"/>
                        </a:spcAft>
                      </a:pPr>
                      <a:r>
                        <a:rPr lang="en-US" sz="2000" dirty="0">
                          <a:effectLst/>
                        </a:rPr>
                        <a:t>4.84%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27,381</a:t>
                      </a:r>
                    </a:p>
                    <a:p>
                      <a:pPr marL="0" marR="0" algn="ctr">
                        <a:lnSpc>
                          <a:spcPct val="107000"/>
                        </a:lnSpc>
                        <a:spcBef>
                          <a:spcPts val="0"/>
                        </a:spcBef>
                        <a:spcAft>
                          <a:spcPts val="0"/>
                        </a:spcAft>
                      </a:pPr>
                      <a:r>
                        <a:rPr lang="en-US" sz="2000" dirty="0">
                          <a:effectLst/>
                        </a:rPr>
                        <a:t>5.01%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extLst>
                  <a:ext uri="{0D108BD9-81ED-4DB2-BD59-A6C34878D82A}">
                    <a16:rowId xmlns:a16="http://schemas.microsoft.com/office/drawing/2014/main" val="2903298545"/>
                  </a:ext>
                </a:extLst>
              </a:tr>
              <a:tr h="712723">
                <a:tc>
                  <a:txBody>
                    <a:bodyPr/>
                    <a:lstStyle/>
                    <a:p>
                      <a:pPr marL="0" marR="0">
                        <a:lnSpc>
                          <a:spcPct val="107000"/>
                        </a:lnSpc>
                        <a:spcBef>
                          <a:spcPts val="0"/>
                        </a:spcBef>
                        <a:spcAft>
                          <a:spcPts val="0"/>
                        </a:spcAft>
                      </a:pPr>
                      <a:r>
                        <a:rPr lang="en-US" sz="2000" dirty="0">
                          <a:effectLst/>
                        </a:rPr>
                        <a:t>Drug related Offense/misuse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948</a:t>
                      </a:r>
                    </a:p>
                    <a:p>
                      <a:pPr marL="0" marR="0" algn="ctr">
                        <a:lnSpc>
                          <a:spcPct val="107000"/>
                        </a:lnSpc>
                        <a:spcBef>
                          <a:spcPts val="0"/>
                        </a:spcBef>
                        <a:spcAft>
                          <a:spcPts val="0"/>
                        </a:spcAft>
                      </a:pPr>
                      <a:r>
                        <a:rPr lang="en-US" sz="2000" dirty="0">
                          <a:effectLst/>
                        </a:rPr>
                        <a:t>0.37%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502</a:t>
                      </a:r>
                    </a:p>
                    <a:p>
                      <a:pPr marL="0" marR="0" algn="ctr">
                        <a:lnSpc>
                          <a:spcPct val="107000"/>
                        </a:lnSpc>
                        <a:spcBef>
                          <a:spcPts val="0"/>
                        </a:spcBef>
                        <a:spcAft>
                          <a:spcPts val="0"/>
                        </a:spcAft>
                      </a:pPr>
                      <a:r>
                        <a:rPr lang="en-US" sz="2000" dirty="0">
                          <a:effectLst/>
                        </a:rPr>
                        <a:t>0.51%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742</a:t>
                      </a:r>
                    </a:p>
                    <a:p>
                      <a:pPr marL="0" marR="0" algn="ctr">
                        <a:lnSpc>
                          <a:spcPct val="107000"/>
                        </a:lnSpc>
                        <a:spcBef>
                          <a:spcPts val="0"/>
                        </a:spcBef>
                        <a:spcAft>
                          <a:spcPts val="0"/>
                        </a:spcAft>
                      </a:pPr>
                      <a:r>
                        <a:rPr lang="en-US" sz="2000" dirty="0">
                          <a:effectLst/>
                        </a:rPr>
                        <a:t>0.38%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tc>
                  <a:txBody>
                    <a:bodyPr/>
                    <a:lstStyle/>
                    <a:p>
                      <a:pPr marL="0" marR="0" algn="ctr">
                        <a:lnSpc>
                          <a:spcPct val="107000"/>
                        </a:lnSpc>
                        <a:spcBef>
                          <a:spcPts val="0"/>
                        </a:spcBef>
                        <a:spcAft>
                          <a:spcPts val="0"/>
                        </a:spcAft>
                      </a:pPr>
                      <a:r>
                        <a:rPr lang="en-US" sz="2000" dirty="0">
                          <a:effectLst/>
                        </a:rPr>
                        <a:t>2,192</a:t>
                      </a:r>
                    </a:p>
                    <a:p>
                      <a:pPr marL="0" marR="0" algn="ctr">
                        <a:lnSpc>
                          <a:spcPct val="107000"/>
                        </a:lnSpc>
                        <a:spcBef>
                          <a:spcPts val="0"/>
                        </a:spcBef>
                        <a:spcAft>
                          <a:spcPts val="0"/>
                        </a:spcAft>
                      </a:pPr>
                      <a:r>
                        <a:rPr lang="en-US" sz="2000" dirty="0">
                          <a:effectLst/>
                        </a:rPr>
                        <a:t>0.40%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chemeClr val="accent5"/>
                    </a:solidFill>
                  </a:tcPr>
                </a:tc>
                <a:extLst>
                  <a:ext uri="{0D108BD9-81ED-4DB2-BD59-A6C34878D82A}">
                    <a16:rowId xmlns:a16="http://schemas.microsoft.com/office/drawing/2014/main" val="1874813027"/>
                  </a:ext>
                </a:extLst>
              </a:tr>
              <a:tr h="602528">
                <a:tc>
                  <a:txBody>
                    <a:bodyPr/>
                    <a:lstStyle/>
                    <a:p>
                      <a:pPr marL="0" marR="0">
                        <a:lnSpc>
                          <a:spcPct val="107000"/>
                        </a:lnSpc>
                        <a:spcBef>
                          <a:spcPts val="0"/>
                        </a:spcBef>
                        <a:spcAft>
                          <a:spcPts val="0"/>
                        </a:spcAft>
                      </a:pPr>
                      <a:r>
                        <a:rPr lang="en-US" sz="2000">
                          <a:effectLst/>
                        </a:rPr>
                        <a:t>SSRI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398</a:t>
                      </a:r>
                    </a:p>
                    <a:p>
                      <a:pPr marL="0" marR="0" algn="ctr">
                        <a:lnSpc>
                          <a:spcPct val="107000"/>
                        </a:lnSpc>
                        <a:spcBef>
                          <a:spcPts val="0"/>
                        </a:spcBef>
                        <a:spcAft>
                          <a:spcPts val="0"/>
                        </a:spcAft>
                      </a:pPr>
                      <a:r>
                        <a:rPr lang="en-US" sz="2000" dirty="0">
                          <a:effectLst/>
                        </a:rPr>
                        <a:t>0.16%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96</a:t>
                      </a:r>
                    </a:p>
                    <a:p>
                      <a:pPr marL="0" marR="0" algn="ctr">
                        <a:lnSpc>
                          <a:spcPct val="107000"/>
                        </a:lnSpc>
                        <a:spcBef>
                          <a:spcPts val="0"/>
                        </a:spcBef>
                        <a:spcAft>
                          <a:spcPts val="0"/>
                        </a:spcAft>
                      </a:pPr>
                      <a:r>
                        <a:rPr lang="en-US" sz="2000" dirty="0">
                          <a:effectLst/>
                        </a:rPr>
                        <a:t>0.10%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414</a:t>
                      </a:r>
                    </a:p>
                    <a:p>
                      <a:pPr marL="0" marR="0" algn="ctr">
                        <a:lnSpc>
                          <a:spcPct val="107000"/>
                        </a:lnSpc>
                        <a:spcBef>
                          <a:spcPts val="0"/>
                        </a:spcBef>
                        <a:spcAft>
                          <a:spcPts val="0"/>
                        </a:spcAft>
                      </a:pPr>
                      <a:r>
                        <a:rPr lang="en-US" sz="2000" dirty="0">
                          <a:effectLst/>
                        </a:rPr>
                        <a:t>0.21%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908</a:t>
                      </a:r>
                    </a:p>
                    <a:p>
                      <a:pPr marL="0" marR="0" algn="ctr">
                        <a:lnSpc>
                          <a:spcPct val="107000"/>
                        </a:lnSpc>
                        <a:spcBef>
                          <a:spcPts val="0"/>
                        </a:spcBef>
                        <a:spcAft>
                          <a:spcPts val="0"/>
                        </a:spcAft>
                      </a:pPr>
                      <a:r>
                        <a:rPr lang="en-US" sz="2000" dirty="0">
                          <a:effectLst/>
                        </a:rPr>
                        <a:t>0.17%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extLst>
                  <a:ext uri="{0D108BD9-81ED-4DB2-BD59-A6C34878D82A}">
                    <a16:rowId xmlns:a16="http://schemas.microsoft.com/office/drawing/2014/main" val="1976915959"/>
                  </a:ext>
                </a:extLst>
              </a:tr>
              <a:tr h="604393">
                <a:tc>
                  <a:txBody>
                    <a:bodyPr/>
                    <a:lstStyle/>
                    <a:p>
                      <a:pPr marL="0" marR="0">
                        <a:lnSpc>
                          <a:spcPct val="107000"/>
                        </a:lnSpc>
                        <a:spcBef>
                          <a:spcPts val="0"/>
                        </a:spcBef>
                        <a:spcAft>
                          <a:spcPts val="0"/>
                        </a:spcAft>
                      </a:pPr>
                      <a:r>
                        <a:rPr lang="en-US" sz="2000" dirty="0">
                          <a:effectLst/>
                        </a:rPr>
                        <a:t>SSRI Special Issuance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232</a:t>
                      </a:r>
                    </a:p>
                    <a:p>
                      <a:pPr marL="0" marR="0" algn="ctr">
                        <a:lnSpc>
                          <a:spcPct val="107000"/>
                        </a:lnSpc>
                        <a:spcBef>
                          <a:spcPts val="0"/>
                        </a:spcBef>
                        <a:spcAft>
                          <a:spcPts val="0"/>
                        </a:spcAft>
                      </a:pPr>
                      <a:r>
                        <a:rPr lang="en-US" sz="2000" dirty="0">
                          <a:effectLst/>
                        </a:rPr>
                        <a:t>0.09%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25</a:t>
                      </a:r>
                    </a:p>
                    <a:p>
                      <a:pPr marL="0" marR="0" algn="ctr">
                        <a:lnSpc>
                          <a:spcPct val="107000"/>
                        </a:lnSpc>
                        <a:spcBef>
                          <a:spcPts val="0"/>
                        </a:spcBef>
                        <a:spcAft>
                          <a:spcPts val="0"/>
                        </a:spcAft>
                      </a:pPr>
                      <a:r>
                        <a:rPr lang="en-US" sz="2000" dirty="0">
                          <a:effectLst/>
                        </a:rPr>
                        <a:t>0.02%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132</a:t>
                      </a:r>
                    </a:p>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0.07%</a:t>
                      </a:r>
                    </a:p>
                  </a:txBody>
                  <a:tcPr marL="48030" marR="48030" marT="0" marB="0">
                    <a:solidFill>
                      <a:srgbClr val="ED9721"/>
                    </a:solidFill>
                  </a:tcPr>
                </a:tc>
                <a:tc>
                  <a:txBody>
                    <a:bodyPr/>
                    <a:lstStyle/>
                    <a:p>
                      <a:pPr marL="0" marR="0" algn="ctr">
                        <a:lnSpc>
                          <a:spcPct val="107000"/>
                        </a:lnSpc>
                        <a:spcBef>
                          <a:spcPts val="0"/>
                        </a:spcBef>
                        <a:spcAft>
                          <a:spcPts val="0"/>
                        </a:spcAft>
                      </a:pPr>
                      <a:r>
                        <a:rPr lang="en-US" sz="2000" dirty="0">
                          <a:effectLst/>
                        </a:rPr>
                        <a:t>389 (296)      0.07%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030" marR="48030" marT="0" marB="0">
                    <a:solidFill>
                      <a:srgbClr val="ED9721"/>
                    </a:solidFill>
                  </a:tcPr>
                </a:tc>
                <a:extLst>
                  <a:ext uri="{0D108BD9-81ED-4DB2-BD59-A6C34878D82A}">
                    <a16:rowId xmlns:a16="http://schemas.microsoft.com/office/drawing/2014/main" val="3280377679"/>
                  </a:ext>
                </a:extLst>
              </a:tr>
            </a:tbl>
          </a:graphicData>
        </a:graphic>
      </p:graphicFrame>
      <p:sp>
        <p:nvSpPr>
          <p:cNvPr id="2" name="Title 1">
            <a:extLst>
              <a:ext uri="{FF2B5EF4-FFF2-40B4-BE49-F238E27FC236}">
                <a16:creationId xmlns:a16="http://schemas.microsoft.com/office/drawing/2014/main" id="{88E1FB8F-7DCE-6195-E80D-8633047E37B6}"/>
              </a:ext>
            </a:extLst>
          </p:cNvPr>
          <p:cNvSpPr>
            <a:spLocks noGrp="1"/>
          </p:cNvSpPr>
          <p:nvPr>
            <p:ph type="title"/>
          </p:nvPr>
        </p:nvSpPr>
        <p:spPr/>
        <p:txBody>
          <a:bodyPr/>
          <a:lstStyle/>
          <a:p>
            <a:r>
              <a:rPr lang="en-US" dirty="0"/>
              <a:t>FAA Special Issuances – Drugs, Alcohol &amp; SSRI’s</a:t>
            </a:r>
          </a:p>
        </p:txBody>
      </p:sp>
      <p:sp>
        <p:nvSpPr>
          <p:cNvPr id="6" name="TextBox 5">
            <a:extLst>
              <a:ext uri="{FF2B5EF4-FFF2-40B4-BE49-F238E27FC236}">
                <a16:creationId xmlns:a16="http://schemas.microsoft.com/office/drawing/2014/main" id="{AE2D400E-101A-0FCD-DD97-8E02E00931F4}"/>
              </a:ext>
            </a:extLst>
          </p:cNvPr>
          <p:cNvSpPr txBox="1"/>
          <p:nvPr/>
        </p:nvSpPr>
        <p:spPr>
          <a:xfrm>
            <a:off x="609602" y="5873747"/>
            <a:ext cx="11379200" cy="338554"/>
          </a:xfrm>
          <a:prstGeom prst="rect">
            <a:avLst/>
          </a:prstGeom>
          <a:noFill/>
        </p:spPr>
        <p:txBody>
          <a:bodyPr wrap="square" rtlCol="0">
            <a:spAutoFit/>
          </a:bodyPr>
          <a:lstStyle/>
          <a:p>
            <a:r>
              <a:rPr lang="en-US" sz="1600" dirty="0"/>
              <a:t>Source: DOT/FAA/AAM-22/4 “2020 Aerospace Medical Certification Statistical Handbook”, April 2022; Page 32</a:t>
            </a:r>
          </a:p>
        </p:txBody>
      </p:sp>
      <p:sp>
        <p:nvSpPr>
          <p:cNvPr id="3" name="Slide Number Placeholder 2">
            <a:extLst>
              <a:ext uri="{FF2B5EF4-FFF2-40B4-BE49-F238E27FC236}">
                <a16:creationId xmlns:a16="http://schemas.microsoft.com/office/drawing/2014/main" id="{8FE0A712-8C93-DC52-9F37-89DA3F49CBEE}"/>
              </a:ext>
            </a:extLst>
          </p:cNvPr>
          <p:cNvSpPr>
            <a:spLocks noGrp="1"/>
          </p:cNvSpPr>
          <p:nvPr>
            <p:ph type="sldNum" sz="quarter" idx="12"/>
          </p:nvPr>
        </p:nvSpPr>
        <p:spPr/>
        <p:txBody>
          <a:bodyPr/>
          <a:lstStyle/>
          <a:p>
            <a:fld id="{50021088-4A68-45C2-A789-B57BB525981C}" type="slidenum">
              <a:rPr lang="en-US" smtClean="0"/>
              <a:pPr/>
              <a:t>73</a:t>
            </a:fld>
            <a:endParaRPr lang="en-US" dirty="0"/>
          </a:p>
        </p:txBody>
      </p:sp>
    </p:spTree>
    <p:extLst>
      <p:ext uri="{BB962C8B-B14F-4D97-AF65-F5344CB8AC3E}">
        <p14:creationId xmlns:p14="http://schemas.microsoft.com/office/powerpoint/2010/main" val="1203647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BFF2D413-ED06-516D-F495-0A655111A495}"/>
              </a:ext>
            </a:extLst>
          </p:cNvPr>
          <p:cNvPicPr>
            <a:picLocks noChangeAspect="1"/>
          </p:cNvPicPr>
          <p:nvPr/>
        </p:nvPicPr>
        <p:blipFill>
          <a:blip r:embed="rId2"/>
          <a:stretch>
            <a:fillRect/>
          </a:stretch>
        </p:blipFill>
        <p:spPr>
          <a:xfrm>
            <a:off x="2057400" y="0"/>
            <a:ext cx="9789242" cy="6858000"/>
          </a:xfrm>
          <a:prstGeom prst="rect">
            <a:avLst/>
          </a:prstGeom>
        </p:spPr>
      </p:pic>
      <p:sp>
        <p:nvSpPr>
          <p:cNvPr id="2" name="Slide Number Placeholder 1">
            <a:extLst>
              <a:ext uri="{FF2B5EF4-FFF2-40B4-BE49-F238E27FC236}">
                <a16:creationId xmlns:a16="http://schemas.microsoft.com/office/drawing/2014/main" id="{5B54C016-8666-7DC0-B297-950A6174B4D8}"/>
              </a:ext>
            </a:extLst>
          </p:cNvPr>
          <p:cNvSpPr>
            <a:spLocks noGrp="1"/>
          </p:cNvSpPr>
          <p:nvPr>
            <p:ph type="sldNum" sz="quarter" idx="12"/>
          </p:nvPr>
        </p:nvSpPr>
        <p:spPr/>
        <p:txBody>
          <a:bodyPr/>
          <a:lstStyle/>
          <a:p>
            <a:fld id="{50021088-4A68-45C2-A789-B57BB525981C}" type="slidenum">
              <a:rPr lang="en-US" smtClean="0"/>
              <a:pPr/>
              <a:t>74</a:t>
            </a:fld>
            <a:endParaRPr lang="en-US" dirty="0"/>
          </a:p>
        </p:txBody>
      </p:sp>
    </p:spTree>
    <p:extLst>
      <p:ext uri="{BB962C8B-B14F-4D97-AF65-F5344CB8AC3E}">
        <p14:creationId xmlns:p14="http://schemas.microsoft.com/office/powerpoint/2010/main" val="26603132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8ACE6-FC38-2F89-1E7B-96314BC7B6CE}"/>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CAC541A5-3409-C95B-EE7D-746607627DD2}"/>
              </a:ext>
            </a:extLst>
          </p:cNvPr>
          <p:cNvSpPr>
            <a:spLocks noGrp="1"/>
          </p:cNvSpPr>
          <p:nvPr>
            <p:ph type="sldNum" sz="quarter" idx="10"/>
          </p:nvPr>
        </p:nvSpPr>
        <p:spPr/>
        <p:txBody>
          <a:bodyPr/>
          <a:lstStyle/>
          <a:p>
            <a:fld id="{50021088-4A68-45C2-A789-B57BB525981C}" type="slidenum">
              <a:rPr lang="en-US" smtClean="0"/>
              <a:pPr/>
              <a:t>75</a:t>
            </a:fld>
            <a:endParaRPr lang="en-US" dirty="0"/>
          </a:p>
        </p:txBody>
      </p:sp>
      <p:pic>
        <p:nvPicPr>
          <p:cNvPr id="9" name="Picture 8">
            <a:extLst>
              <a:ext uri="{FF2B5EF4-FFF2-40B4-BE49-F238E27FC236}">
                <a16:creationId xmlns:a16="http://schemas.microsoft.com/office/drawing/2014/main" id="{DE83D934-5673-36FD-6FE6-EF3E8A1D3599}"/>
              </a:ext>
            </a:extLst>
          </p:cNvPr>
          <p:cNvPicPr>
            <a:picLocks noChangeAspect="1"/>
          </p:cNvPicPr>
          <p:nvPr/>
        </p:nvPicPr>
        <p:blipFill>
          <a:blip r:embed="rId2"/>
          <a:stretch>
            <a:fillRect/>
          </a:stretch>
        </p:blipFill>
        <p:spPr>
          <a:xfrm>
            <a:off x="613597" y="837838"/>
            <a:ext cx="10964805" cy="5182323"/>
          </a:xfrm>
          <a:prstGeom prst="rect">
            <a:avLst/>
          </a:prstGeom>
        </p:spPr>
      </p:pic>
    </p:spTree>
    <p:extLst>
      <p:ext uri="{BB962C8B-B14F-4D97-AF65-F5344CB8AC3E}">
        <p14:creationId xmlns:p14="http://schemas.microsoft.com/office/powerpoint/2010/main" val="28340019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8ACE6-FC38-2F89-1E7B-96314BC7B6CE}"/>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CAC541A5-3409-C95B-EE7D-746607627DD2}"/>
              </a:ext>
            </a:extLst>
          </p:cNvPr>
          <p:cNvSpPr>
            <a:spLocks noGrp="1"/>
          </p:cNvSpPr>
          <p:nvPr>
            <p:ph type="sldNum" sz="quarter" idx="10"/>
          </p:nvPr>
        </p:nvSpPr>
        <p:spPr/>
        <p:txBody>
          <a:bodyPr/>
          <a:lstStyle/>
          <a:p>
            <a:fld id="{50021088-4A68-45C2-A789-B57BB525981C}" type="slidenum">
              <a:rPr lang="en-US" smtClean="0"/>
              <a:pPr/>
              <a:t>76</a:t>
            </a:fld>
            <a:endParaRPr lang="en-US" dirty="0"/>
          </a:p>
        </p:txBody>
      </p:sp>
      <p:pic>
        <p:nvPicPr>
          <p:cNvPr id="3" name="Picture 2">
            <a:extLst>
              <a:ext uri="{FF2B5EF4-FFF2-40B4-BE49-F238E27FC236}">
                <a16:creationId xmlns:a16="http://schemas.microsoft.com/office/drawing/2014/main" id="{6C6D2B1E-DF6D-EE06-8113-D5C5C9BB10F8}"/>
              </a:ext>
            </a:extLst>
          </p:cNvPr>
          <p:cNvPicPr>
            <a:picLocks noChangeAspect="1"/>
          </p:cNvPicPr>
          <p:nvPr/>
        </p:nvPicPr>
        <p:blipFill>
          <a:blip r:embed="rId2"/>
          <a:stretch>
            <a:fillRect/>
          </a:stretch>
        </p:blipFill>
        <p:spPr>
          <a:xfrm>
            <a:off x="527860" y="265176"/>
            <a:ext cx="11136279" cy="5830114"/>
          </a:xfrm>
          <a:prstGeom prst="rect">
            <a:avLst/>
          </a:prstGeom>
        </p:spPr>
      </p:pic>
    </p:spTree>
    <p:extLst>
      <p:ext uri="{BB962C8B-B14F-4D97-AF65-F5344CB8AC3E}">
        <p14:creationId xmlns:p14="http://schemas.microsoft.com/office/powerpoint/2010/main" val="3472082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a:extLst>
              <a:ext uri="{FF2B5EF4-FFF2-40B4-BE49-F238E27FC236}">
                <a16:creationId xmlns:a16="http://schemas.microsoft.com/office/drawing/2014/main" id="{835517FC-6D69-D988-8150-BC729FF46BCA}"/>
              </a:ext>
            </a:extLst>
          </p:cNvPr>
          <p:cNvPicPr>
            <a:picLocks noChangeAspect="1"/>
          </p:cNvPicPr>
          <p:nvPr/>
        </p:nvPicPr>
        <p:blipFill>
          <a:blip r:embed="rId2"/>
          <a:stretch>
            <a:fillRect/>
          </a:stretch>
        </p:blipFill>
        <p:spPr>
          <a:xfrm>
            <a:off x="0" y="-838200"/>
            <a:ext cx="12852400" cy="8153400"/>
          </a:xfrm>
          <a:prstGeom prst="rect">
            <a:avLst/>
          </a:prstGeom>
        </p:spPr>
      </p:pic>
      <p:sp>
        <p:nvSpPr>
          <p:cNvPr id="7" name="Right Triangle 6">
            <a:extLst>
              <a:ext uri="{FF2B5EF4-FFF2-40B4-BE49-F238E27FC236}">
                <a16:creationId xmlns:a16="http://schemas.microsoft.com/office/drawing/2014/main" id="{B0EB490B-253D-3EA2-7209-A7512A1039B1}"/>
              </a:ext>
            </a:extLst>
          </p:cNvPr>
          <p:cNvSpPr/>
          <p:nvPr/>
        </p:nvSpPr>
        <p:spPr>
          <a:xfrm>
            <a:off x="4521200" y="-91281"/>
            <a:ext cx="1905000" cy="1447800"/>
          </a:xfrm>
          <a:prstGeom prst="r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F32FA5C-BC32-DBB4-138E-42925AEDFEEE}"/>
              </a:ext>
            </a:extLst>
          </p:cNvPr>
          <p:cNvSpPr>
            <a:spLocks noGrp="1"/>
          </p:cNvSpPr>
          <p:nvPr>
            <p:ph type="sldNum" sz="quarter" idx="12"/>
          </p:nvPr>
        </p:nvSpPr>
        <p:spPr/>
        <p:txBody>
          <a:bodyPr/>
          <a:lstStyle/>
          <a:p>
            <a:fld id="{50021088-4A68-45C2-A789-B57BB525981C}" type="slidenum">
              <a:rPr lang="en-US" smtClean="0"/>
              <a:pPr/>
              <a:t>77</a:t>
            </a:fld>
            <a:endParaRPr lang="en-US" dirty="0"/>
          </a:p>
        </p:txBody>
      </p:sp>
    </p:spTree>
    <p:extLst>
      <p:ext uri="{BB962C8B-B14F-4D97-AF65-F5344CB8AC3E}">
        <p14:creationId xmlns:p14="http://schemas.microsoft.com/office/powerpoint/2010/main" val="2595428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5581ECE1-C440-1040-A05B-A31D332DA344}"/>
              </a:ext>
            </a:extLst>
          </p:cNvPr>
          <p:cNvPicPr>
            <a:picLocks noChangeAspect="1"/>
          </p:cNvPicPr>
          <p:nvPr/>
        </p:nvPicPr>
        <p:blipFill>
          <a:blip r:embed="rId2"/>
          <a:stretch>
            <a:fillRect/>
          </a:stretch>
        </p:blipFill>
        <p:spPr>
          <a:xfrm>
            <a:off x="0" y="-647700"/>
            <a:ext cx="12192000" cy="8153400"/>
          </a:xfrm>
          <a:prstGeom prst="rect">
            <a:avLst/>
          </a:prstGeom>
        </p:spPr>
      </p:pic>
      <p:sp>
        <p:nvSpPr>
          <p:cNvPr id="6" name="Rectangle 5">
            <a:extLst>
              <a:ext uri="{FF2B5EF4-FFF2-40B4-BE49-F238E27FC236}">
                <a16:creationId xmlns:a16="http://schemas.microsoft.com/office/drawing/2014/main" id="{1B2278FC-4B58-77A9-7565-4A6469D945F7}"/>
              </a:ext>
            </a:extLst>
          </p:cNvPr>
          <p:cNvSpPr/>
          <p:nvPr/>
        </p:nvSpPr>
        <p:spPr>
          <a:xfrm>
            <a:off x="4800600" y="533400"/>
            <a:ext cx="1066800" cy="2286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60C965E-96EA-A211-5C79-3D872D605723}"/>
              </a:ext>
            </a:extLst>
          </p:cNvPr>
          <p:cNvSpPr>
            <a:spLocks noGrp="1"/>
          </p:cNvSpPr>
          <p:nvPr>
            <p:ph type="sldNum" sz="quarter" idx="12"/>
          </p:nvPr>
        </p:nvSpPr>
        <p:spPr/>
        <p:txBody>
          <a:bodyPr/>
          <a:lstStyle/>
          <a:p>
            <a:fld id="{50021088-4A68-45C2-A789-B57BB525981C}" type="slidenum">
              <a:rPr lang="en-US" smtClean="0"/>
              <a:pPr/>
              <a:t>78</a:t>
            </a:fld>
            <a:endParaRPr lang="en-US" dirty="0"/>
          </a:p>
        </p:txBody>
      </p:sp>
    </p:spTree>
    <p:extLst>
      <p:ext uri="{BB962C8B-B14F-4D97-AF65-F5344CB8AC3E}">
        <p14:creationId xmlns:p14="http://schemas.microsoft.com/office/powerpoint/2010/main" val="29965218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a:extLst>
              <a:ext uri="{FF2B5EF4-FFF2-40B4-BE49-F238E27FC236}">
                <a16:creationId xmlns:a16="http://schemas.microsoft.com/office/drawing/2014/main" id="{B3E345BC-A1DD-1697-2016-CD64D7CB69E2}"/>
              </a:ext>
            </a:extLst>
          </p:cNvPr>
          <p:cNvPicPr>
            <a:picLocks noChangeAspect="1"/>
          </p:cNvPicPr>
          <p:nvPr/>
        </p:nvPicPr>
        <p:blipFill>
          <a:blip r:embed="rId2"/>
          <a:stretch>
            <a:fillRect/>
          </a:stretch>
        </p:blipFill>
        <p:spPr>
          <a:xfrm>
            <a:off x="0" y="-838200"/>
            <a:ext cx="12192000" cy="8229600"/>
          </a:xfrm>
          <a:prstGeom prst="rect">
            <a:avLst/>
          </a:prstGeom>
        </p:spPr>
      </p:pic>
      <p:sp>
        <p:nvSpPr>
          <p:cNvPr id="7" name="Arrow: Pentagon 6">
            <a:extLst>
              <a:ext uri="{FF2B5EF4-FFF2-40B4-BE49-F238E27FC236}">
                <a16:creationId xmlns:a16="http://schemas.microsoft.com/office/drawing/2014/main" id="{63FD0B82-9728-8E0C-1F11-B3FA79E026C1}"/>
              </a:ext>
            </a:extLst>
          </p:cNvPr>
          <p:cNvSpPr/>
          <p:nvPr/>
        </p:nvSpPr>
        <p:spPr>
          <a:xfrm>
            <a:off x="5715000" y="533400"/>
            <a:ext cx="1447800" cy="1219200"/>
          </a:xfrm>
          <a:prstGeom prst="homePlat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C01965A-0995-9E02-0866-2D7FFD22CD7B}"/>
              </a:ext>
            </a:extLst>
          </p:cNvPr>
          <p:cNvSpPr>
            <a:spLocks noGrp="1"/>
          </p:cNvSpPr>
          <p:nvPr>
            <p:ph type="sldNum" sz="quarter" idx="12"/>
          </p:nvPr>
        </p:nvSpPr>
        <p:spPr/>
        <p:txBody>
          <a:bodyPr/>
          <a:lstStyle/>
          <a:p>
            <a:fld id="{50021088-4A68-45C2-A789-B57BB525981C}" type="slidenum">
              <a:rPr lang="en-US" smtClean="0"/>
              <a:pPr/>
              <a:t>79</a:t>
            </a:fld>
            <a:endParaRPr lang="en-US" dirty="0"/>
          </a:p>
        </p:txBody>
      </p:sp>
    </p:spTree>
    <p:extLst>
      <p:ext uri="{BB962C8B-B14F-4D97-AF65-F5344CB8AC3E}">
        <p14:creationId xmlns:p14="http://schemas.microsoft.com/office/powerpoint/2010/main" val="58109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66803"/>
            <a:ext cx="10972800" cy="5059363"/>
          </a:xfrm>
        </p:spPr>
        <p:txBody>
          <a:bodyPr>
            <a:normAutofit/>
          </a:bodyPr>
          <a:lstStyle/>
          <a:p>
            <a:pPr>
              <a:buNone/>
            </a:pPr>
            <a:r>
              <a:rPr lang="en-US" sz="4000" dirty="0">
                <a:latin typeface="Arial" pitchFamily="34" charset="0"/>
                <a:cs typeface="Arial" pitchFamily="34" charset="0"/>
              </a:rPr>
              <a:t>Take Very Seriously </a:t>
            </a:r>
            <a:r>
              <a:rPr lang="en-US" sz="4000" dirty="0">
                <a:latin typeface="Arial" pitchFamily="34" charset="0"/>
                <a:cs typeface="Arial" pitchFamily="34" charset="0"/>
                <a:sym typeface="Wingdings" pitchFamily="2" charset="2"/>
              </a:rPr>
              <a:t> Improvements</a:t>
            </a:r>
          </a:p>
          <a:p>
            <a:r>
              <a:rPr lang="en-US" dirty="0">
                <a:latin typeface="Arial" pitchFamily="34" charset="0"/>
                <a:cs typeface="Arial" pitchFamily="34" charset="0"/>
                <a:sym typeface="Wingdings" pitchFamily="2" charset="2"/>
              </a:rPr>
              <a:t>Same Venue </a:t>
            </a:r>
          </a:p>
          <a:p>
            <a:r>
              <a:rPr lang="en-US" dirty="0">
                <a:latin typeface="Arial" pitchFamily="34" charset="0"/>
                <a:cs typeface="Arial" pitchFamily="34" charset="0"/>
                <a:sym typeface="Wingdings" pitchFamily="2" charset="2"/>
              </a:rPr>
              <a:t>Virtual Attendance Option</a:t>
            </a:r>
          </a:p>
          <a:p>
            <a:r>
              <a:rPr lang="en-US" dirty="0">
                <a:latin typeface="Arial" pitchFamily="34" charset="0"/>
                <a:cs typeface="Arial" pitchFamily="34" charset="0"/>
                <a:sym typeface="Wingdings" pitchFamily="2" charset="2"/>
              </a:rPr>
              <a:t>More FAA Q&amp; A / Breakouts</a:t>
            </a:r>
          </a:p>
          <a:p>
            <a:r>
              <a:rPr lang="en-US" dirty="0">
                <a:latin typeface="Arial" pitchFamily="34" charset="0"/>
                <a:cs typeface="Arial" pitchFamily="34" charset="0"/>
                <a:sym typeface="Wingdings" pitchFamily="2" charset="2"/>
              </a:rPr>
              <a:t>Presentations on </a:t>
            </a:r>
            <a:r>
              <a:rPr lang="en-US" dirty="0">
                <a:latin typeface="Arial" pitchFamily="34" charset="0"/>
                <a:cs typeface="Arial" pitchFamily="34" charset="0"/>
                <a:sym typeface="Wingdings" pitchFamily="2" charset="2"/>
                <a:hlinkClick r:id="rId2"/>
              </a:rPr>
              <a:t>www.HIMSprogram.com</a:t>
            </a:r>
            <a:r>
              <a:rPr lang="en-US" dirty="0">
                <a:latin typeface="Arial" pitchFamily="34" charset="0"/>
                <a:cs typeface="Arial" pitchFamily="34" charset="0"/>
                <a:sym typeface="Wingdings" pitchFamily="2" charset="2"/>
              </a:rPr>
              <a:t> &amp; HIMS App</a:t>
            </a:r>
          </a:p>
          <a:p>
            <a:r>
              <a:rPr lang="en-US" dirty="0">
                <a:latin typeface="Arial" pitchFamily="34" charset="0"/>
                <a:cs typeface="Arial" pitchFamily="34" charset="0"/>
                <a:sym typeface="Wingdings" pitchFamily="2" charset="2"/>
              </a:rPr>
              <a:t>Electronic Manuals – Pre &amp; Post Seminar</a:t>
            </a:r>
          </a:p>
          <a:p>
            <a:r>
              <a:rPr lang="en-US" dirty="0">
                <a:latin typeface="Arial" pitchFamily="34" charset="0"/>
                <a:cs typeface="Arial" pitchFamily="34" charset="0"/>
                <a:sym typeface="Wingdings" pitchFamily="2" charset="2"/>
              </a:rPr>
              <a:t>Longer Breaks – More Networking / Q&amp;A</a:t>
            </a:r>
          </a:p>
          <a:p>
            <a:r>
              <a:rPr lang="en-US" dirty="0">
                <a:latin typeface="Arial" pitchFamily="34" charset="0"/>
                <a:cs typeface="Arial" pitchFamily="34" charset="0"/>
                <a:sym typeface="Wingdings" pitchFamily="2" charset="2"/>
              </a:rPr>
              <a:t>Complete Critiques on App after every talk PLEASE!</a:t>
            </a:r>
          </a:p>
          <a:p>
            <a:endParaRPr lang="en-US" dirty="0">
              <a:latin typeface="Arial" pitchFamily="34" charset="0"/>
              <a:cs typeface="Arial" pitchFamily="34" charset="0"/>
              <a:sym typeface="Wingdings" pitchFamily="2" charset="2"/>
            </a:endParaRPr>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Critiques</a:t>
            </a:r>
          </a:p>
        </p:txBody>
      </p:sp>
      <p:sp>
        <p:nvSpPr>
          <p:cNvPr id="4" name="Slide Number Placeholder 3"/>
          <p:cNvSpPr>
            <a:spLocks noGrp="1"/>
          </p:cNvSpPr>
          <p:nvPr>
            <p:ph type="sldNum" sz="quarter" idx="12"/>
          </p:nvPr>
        </p:nvSpPr>
        <p:spPr/>
        <p:txBody>
          <a:bodyPr/>
          <a:lstStyle/>
          <a:p>
            <a:fld id="{50021088-4A68-45C2-A789-B57BB525981C}" type="slidenum">
              <a:rPr lang="en-US" smtClean="0"/>
              <a:pPr/>
              <a:t>8</a:t>
            </a:fld>
            <a:endParaRPr lang="en-US" dirty="0"/>
          </a:p>
        </p:txBody>
      </p:sp>
      <p:pic>
        <p:nvPicPr>
          <p:cNvPr id="5" name="Picture 4">
            <a:extLst>
              <a:ext uri="{FF2B5EF4-FFF2-40B4-BE49-F238E27FC236}">
                <a16:creationId xmlns:a16="http://schemas.microsoft.com/office/drawing/2014/main" id="{B254F056-8620-DC1E-3F1C-B99D52941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7300" y="1715415"/>
            <a:ext cx="2819400" cy="1881069"/>
          </a:xfrm>
          <a:prstGeom prst="rect">
            <a:avLst/>
          </a:prstGeom>
        </p:spPr>
      </p:pic>
      <p:sp>
        <p:nvSpPr>
          <p:cNvPr id="6" name="TextBox 5">
            <a:extLst>
              <a:ext uri="{FF2B5EF4-FFF2-40B4-BE49-F238E27FC236}">
                <a16:creationId xmlns:a16="http://schemas.microsoft.com/office/drawing/2014/main" id="{1A173CCA-9497-E0C0-4B4D-DF6E4B79B671}"/>
              </a:ext>
            </a:extLst>
          </p:cNvPr>
          <p:cNvSpPr txBox="1"/>
          <p:nvPr/>
        </p:nvSpPr>
        <p:spPr>
          <a:xfrm>
            <a:off x="10363200" y="5910722"/>
            <a:ext cx="1726755" cy="215444"/>
          </a:xfrm>
          <a:prstGeom prst="rect">
            <a:avLst/>
          </a:prstGeom>
          <a:noFill/>
        </p:spPr>
        <p:txBody>
          <a:bodyPr wrap="none" rtlCol="0">
            <a:spAutoFit/>
          </a:bodyPr>
          <a:lstStyle/>
          <a:p>
            <a:r>
              <a:rPr lang="en-US" sz="800" dirty="0"/>
              <a:t>Image: </a:t>
            </a:r>
            <a:r>
              <a:rPr lang="en-US" sz="800" u="sng" dirty="0">
                <a:hlinkClick r:id="rId4"/>
              </a:rPr>
              <a:t>Free-Photos</a:t>
            </a:r>
            <a:r>
              <a:rPr lang="en-US" sz="800" dirty="0"/>
              <a:t> from </a:t>
            </a:r>
            <a:r>
              <a:rPr lang="en-US" sz="800" u="sng" dirty="0" err="1">
                <a:hlinkClick r:id="rId5"/>
              </a:rPr>
              <a:t>Pixabay</a:t>
            </a:r>
            <a:endParaRPr lang="en-US" sz="800" dirty="0"/>
          </a:p>
        </p:txBody>
      </p:sp>
    </p:spTree>
    <p:extLst>
      <p:ext uri="{BB962C8B-B14F-4D97-AF65-F5344CB8AC3E}">
        <p14:creationId xmlns:p14="http://schemas.microsoft.com/office/powerpoint/2010/main" val="1918323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AC9BFF04-C4EA-AE4F-D2C8-640A3F75AA2C}"/>
              </a:ext>
            </a:extLst>
          </p:cNvPr>
          <p:cNvPicPr>
            <a:picLocks noChangeAspect="1"/>
          </p:cNvPicPr>
          <p:nvPr/>
        </p:nvPicPr>
        <p:blipFill>
          <a:blip r:embed="rId2"/>
          <a:stretch>
            <a:fillRect/>
          </a:stretch>
        </p:blipFill>
        <p:spPr>
          <a:xfrm>
            <a:off x="-508000" y="-838200"/>
            <a:ext cx="12192000" cy="8305800"/>
          </a:xfrm>
          <a:prstGeom prst="rect">
            <a:avLst/>
          </a:prstGeom>
        </p:spPr>
      </p:pic>
      <p:sp>
        <p:nvSpPr>
          <p:cNvPr id="6" name="Rectangle 5">
            <a:extLst>
              <a:ext uri="{FF2B5EF4-FFF2-40B4-BE49-F238E27FC236}">
                <a16:creationId xmlns:a16="http://schemas.microsoft.com/office/drawing/2014/main" id="{E8E7E021-2D82-BBA2-8FED-A8747E90BF05}"/>
              </a:ext>
            </a:extLst>
          </p:cNvPr>
          <p:cNvSpPr/>
          <p:nvPr/>
        </p:nvSpPr>
        <p:spPr>
          <a:xfrm>
            <a:off x="5994400" y="525462"/>
            <a:ext cx="838200" cy="1600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9C964DC-38A0-885E-25D4-6EE9FD54A556}"/>
              </a:ext>
            </a:extLst>
          </p:cNvPr>
          <p:cNvSpPr>
            <a:spLocks noGrp="1"/>
          </p:cNvSpPr>
          <p:nvPr>
            <p:ph type="sldNum" sz="quarter" idx="12"/>
          </p:nvPr>
        </p:nvSpPr>
        <p:spPr/>
        <p:txBody>
          <a:bodyPr/>
          <a:lstStyle/>
          <a:p>
            <a:fld id="{50021088-4A68-45C2-A789-B57BB525981C}" type="slidenum">
              <a:rPr lang="en-US" smtClean="0"/>
              <a:pPr/>
              <a:t>80</a:t>
            </a:fld>
            <a:endParaRPr lang="en-US" dirty="0"/>
          </a:p>
        </p:txBody>
      </p:sp>
    </p:spTree>
    <p:extLst>
      <p:ext uri="{BB962C8B-B14F-4D97-AF65-F5344CB8AC3E}">
        <p14:creationId xmlns:p14="http://schemas.microsoft.com/office/powerpoint/2010/main" val="38799078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a:extLst>
              <a:ext uri="{FF2B5EF4-FFF2-40B4-BE49-F238E27FC236}">
                <a16:creationId xmlns:a16="http://schemas.microsoft.com/office/drawing/2014/main" id="{13CE4646-B66B-77BE-85F7-AA68037089A1}"/>
              </a:ext>
            </a:extLst>
          </p:cNvPr>
          <p:cNvPicPr>
            <a:picLocks noChangeAspect="1"/>
          </p:cNvPicPr>
          <p:nvPr/>
        </p:nvPicPr>
        <p:blipFill>
          <a:blip r:embed="rId2"/>
          <a:stretch>
            <a:fillRect/>
          </a:stretch>
        </p:blipFill>
        <p:spPr>
          <a:xfrm>
            <a:off x="0" y="-990600"/>
            <a:ext cx="12192000" cy="8305800"/>
          </a:xfrm>
          <a:prstGeom prst="rect">
            <a:avLst/>
          </a:prstGeom>
        </p:spPr>
      </p:pic>
      <p:sp>
        <p:nvSpPr>
          <p:cNvPr id="6" name="Arrow: Pentagon 5">
            <a:extLst>
              <a:ext uri="{FF2B5EF4-FFF2-40B4-BE49-F238E27FC236}">
                <a16:creationId xmlns:a16="http://schemas.microsoft.com/office/drawing/2014/main" id="{7B64F51A-7EEB-E07D-1EC7-076340D8430F}"/>
              </a:ext>
            </a:extLst>
          </p:cNvPr>
          <p:cNvSpPr/>
          <p:nvPr/>
        </p:nvSpPr>
        <p:spPr>
          <a:xfrm>
            <a:off x="7239000" y="381000"/>
            <a:ext cx="1295400" cy="1295400"/>
          </a:xfrm>
          <a:prstGeom prst="homePlat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D0EFDA2-6CFC-CE2E-B991-B5B4A610439F}"/>
              </a:ext>
            </a:extLst>
          </p:cNvPr>
          <p:cNvSpPr>
            <a:spLocks noGrp="1"/>
          </p:cNvSpPr>
          <p:nvPr>
            <p:ph type="sldNum" sz="quarter" idx="12"/>
          </p:nvPr>
        </p:nvSpPr>
        <p:spPr/>
        <p:txBody>
          <a:bodyPr/>
          <a:lstStyle/>
          <a:p>
            <a:fld id="{50021088-4A68-45C2-A789-B57BB525981C}" type="slidenum">
              <a:rPr lang="en-US" smtClean="0"/>
              <a:pPr/>
              <a:t>81</a:t>
            </a:fld>
            <a:endParaRPr lang="en-US" dirty="0"/>
          </a:p>
        </p:txBody>
      </p:sp>
    </p:spTree>
    <p:extLst>
      <p:ext uri="{BB962C8B-B14F-4D97-AF65-F5344CB8AC3E}">
        <p14:creationId xmlns:p14="http://schemas.microsoft.com/office/powerpoint/2010/main" val="2122548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60EDF679-06E0-35F4-7C05-986650D7D9AF}"/>
              </a:ext>
            </a:extLst>
          </p:cNvPr>
          <p:cNvPicPr>
            <a:picLocks noChangeAspect="1"/>
          </p:cNvPicPr>
          <p:nvPr/>
        </p:nvPicPr>
        <p:blipFill>
          <a:blip r:embed="rId2"/>
          <a:stretch>
            <a:fillRect/>
          </a:stretch>
        </p:blipFill>
        <p:spPr>
          <a:xfrm>
            <a:off x="0" y="-762000"/>
            <a:ext cx="12192000" cy="8153400"/>
          </a:xfrm>
          <a:prstGeom prst="rect">
            <a:avLst/>
          </a:prstGeom>
        </p:spPr>
      </p:pic>
      <p:sp>
        <p:nvSpPr>
          <p:cNvPr id="6" name="Isosceles Triangle 5">
            <a:extLst>
              <a:ext uri="{FF2B5EF4-FFF2-40B4-BE49-F238E27FC236}">
                <a16:creationId xmlns:a16="http://schemas.microsoft.com/office/drawing/2014/main" id="{E3CA4AAF-715F-E126-1138-A2AFFEDDF29F}"/>
              </a:ext>
            </a:extLst>
          </p:cNvPr>
          <p:cNvSpPr/>
          <p:nvPr/>
        </p:nvSpPr>
        <p:spPr>
          <a:xfrm>
            <a:off x="7696200" y="-381000"/>
            <a:ext cx="1295400" cy="1371600"/>
          </a:xfrm>
          <a:prstGeom prs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0D065A7-2874-7629-A033-502FCE917494}"/>
              </a:ext>
            </a:extLst>
          </p:cNvPr>
          <p:cNvSpPr>
            <a:spLocks noGrp="1"/>
          </p:cNvSpPr>
          <p:nvPr>
            <p:ph type="sldNum" sz="quarter" idx="12"/>
          </p:nvPr>
        </p:nvSpPr>
        <p:spPr/>
        <p:txBody>
          <a:bodyPr/>
          <a:lstStyle/>
          <a:p>
            <a:fld id="{50021088-4A68-45C2-A789-B57BB525981C}" type="slidenum">
              <a:rPr lang="en-US" smtClean="0"/>
              <a:pPr/>
              <a:t>82</a:t>
            </a:fld>
            <a:endParaRPr lang="en-US" dirty="0"/>
          </a:p>
        </p:txBody>
      </p:sp>
    </p:spTree>
    <p:extLst>
      <p:ext uri="{BB962C8B-B14F-4D97-AF65-F5344CB8AC3E}">
        <p14:creationId xmlns:p14="http://schemas.microsoft.com/office/powerpoint/2010/main" val="1163714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7" name="Picture 6">
            <a:extLst>
              <a:ext uri="{FF2B5EF4-FFF2-40B4-BE49-F238E27FC236}">
                <a16:creationId xmlns:a16="http://schemas.microsoft.com/office/drawing/2014/main" id="{AD3522E4-D36B-F01D-06C8-071DFA0841B1}"/>
              </a:ext>
            </a:extLst>
          </p:cNvPr>
          <p:cNvPicPr>
            <a:picLocks noChangeAspect="1"/>
          </p:cNvPicPr>
          <p:nvPr/>
        </p:nvPicPr>
        <p:blipFill>
          <a:blip r:embed="rId2"/>
          <a:stretch>
            <a:fillRect/>
          </a:stretch>
        </p:blipFill>
        <p:spPr>
          <a:xfrm>
            <a:off x="27296" y="-838200"/>
            <a:ext cx="12192000" cy="8229600"/>
          </a:xfrm>
          <a:prstGeom prst="rect">
            <a:avLst/>
          </a:prstGeom>
        </p:spPr>
      </p:pic>
      <p:sp>
        <p:nvSpPr>
          <p:cNvPr id="9" name="Rectangle 8">
            <a:extLst>
              <a:ext uri="{FF2B5EF4-FFF2-40B4-BE49-F238E27FC236}">
                <a16:creationId xmlns:a16="http://schemas.microsoft.com/office/drawing/2014/main" id="{5CE881B2-ADD7-D0AC-8805-492497F19682}"/>
              </a:ext>
            </a:extLst>
          </p:cNvPr>
          <p:cNvSpPr/>
          <p:nvPr/>
        </p:nvSpPr>
        <p:spPr>
          <a:xfrm>
            <a:off x="8686800" y="274638"/>
            <a:ext cx="990600" cy="17827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1B45DAD-99B5-2901-D14A-ACAD397857B7}"/>
              </a:ext>
            </a:extLst>
          </p:cNvPr>
          <p:cNvSpPr>
            <a:spLocks noGrp="1"/>
          </p:cNvSpPr>
          <p:nvPr>
            <p:ph type="sldNum" sz="quarter" idx="12"/>
          </p:nvPr>
        </p:nvSpPr>
        <p:spPr/>
        <p:txBody>
          <a:bodyPr/>
          <a:lstStyle/>
          <a:p>
            <a:fld id="{50021088-4A68-45C2-A789-B57BB525981C}" type="slidenum">
              <a:rPr lang="en-US" smtClean="0"/>
              <a:pPr/>
              <a:t>83</a:t>
            </a:fld>
            <a:endParaRPr lang="en-US" dirty="0"/>
          </a:p>
        </p:txBody>
      </p:sp>
    </p:spTree>
    <p:extLst>
      <p:ext uri="{BB962C8B-B14F-4D97-AF65-F5344CB8AC3E}">
        <p14:creationId xmlns:p14="http://schemas.microsoft.com/office/powerpoint/2010/main" val="3775975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a:extLst>
              <a:ext uri="{FF2B5EF4-FFF2-40B4-BE49-F238E27FC236}">
                <a16:creationId xmlns:a16="http://schemas.microsoft.com/office/drawing/2014/main" id="{E51E2D31-8218-844C-8020-41DFC23C3362}"/>
              </a:ext>
            </a:extLst>
          </p:cNvPr>
          <p:cNvPicPr>
            <a:picLocks noChangeAspect="1"/>
          </p:cNvPicPr>
          <p:nvPr/>
        </p:nvPicPr>
        <p:blipFill>
          <a:blip r:embed="rId2"/>
          <a:stretch>
            <a:fillRect/>
          </a:stretch>
        </p:blipFill>
        <p:spPr>
          <a:xfrm>
            <a:off x="0" y="-838200"/>
            <a:ext cx="12192000" cy="8229600"/>
          </a:xfrm>
          <a:prstGeom prst="rect">
            <a:avLst/>
          </a:prstGeom>
        </p:spPr>
      </p:pic>
      <p:sp>
        <p:nvSpPr>
          <p:cNvPr id="2" name="Slide Number Placeholder 1">
            <a:extLst>
              <a:ext uri="{FF2B5EF4-FFF2-40B4-BE49-F238E27FC236}">
                <a16:creationId xmlns:a16="http://schemas.microsoft.com/office/drawing/2014/main" id="{D5163ADE-D171-BE0E-DE07-94A5B26FE5E4}"/>
              </a:ext>
            </a:extLst>
          </p:cNvPr>
          <p:cNvSpPr>
            <a:spLocks noGrp="1"/>
          </p:cNvSpPr>
          <p:nvPr>
            <p:ph type="sldNum" sz="quarter" idx="12"/>
          </p:nvPr>
        </p:nvSpPr>
        <p:spPr/>
        <p:txBody>
          <a:bodyPr/>
          <a:lstStyle/>
          <a:p>
            <a:fld id="{50021088-4A68-45C2-A789-B57BB525981C}" type="slidenum">
              <a:rPr lang="en-US" smtClean="0"/>
              <a:pPr/>
              <a:t>84</a:t>
            </a:fld>
            <a:endParaRPr lang="en-US" dirty="0"/>
          </a:p>
        </p:txBody>
      </p:sp>
    </p:spTree>
    <p:extLst>
      <p:ext uri="{BB962C8B-B14F-4D97-AF65-F5344CB8AC3E}">
        <p14:creationId xmlns:p14="http://schemas.microsoft.com/office/powerpoint/2010/main" val="9551771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E9A29085-4B11-BB4C-9F21-CA85317D947F}"/>
              </a:ext>
            </a:extLst>
          </p:cNvPr>
          <p:cNvPicPr>
            <a:picLocks noChangeAspect="1"/>
          </p:cNvPicPr>
          <p:nvPr/>
        </p:nvPicPr>
        <p:blipFill>
          <a:blip r:embed="rId2"/>
          <a:stretch>
            <a:fillRect/>
          </a:stretch>
        </p:blipFill>
        <p:spPr>
          <a:xfrm>
            <a:off x="0" y="-838200"/>
            <a:ext cx="12192000" cy="8305800"/>
          </a:xfrm>
          <a:prstGeom prst="rect">
            <a:avLst/>
          </a:prstGeom>
        </p:spPr>
      </p:pic>
      <p:sp>
        <p:nvSpPr>
          <p:cNvPr id="2" name="Slide Number Placeholder 1">
            <a:extLst>
              <a:ext uri="{FF2B5EF4-FFF2-40B4-BE49-F238E27FC236}">
                <a16:creationId xmlns:a16="http://schemas.microsoft.com/office/drawing/2014/main" id="{31582689-8780-FA7C-5913-E9A507F44D12}"/>
              </a:ext>
            </a:extLst>
          </p:cNvPr>
          <p:cNvSpPr>
            <a:spLocks noGrp="1"/>
          </p:cNvSpPr>
          <p:nvPr>
            <p:ph type="sldNum" sz="quarter" idx="12"/>
          </p:nvPr>
        </p:nvSpPr>
        <p:spPr/>
        <p:txBody>
          <a:bodyPr/>
          <a:lstStyle/>
          <a:p>
            <a:fld id="{50021088-4A68-45C2-A789-B57BB525981C}" type="slidenum">
              <a:rPr lang="en-US" smtClean="0"/>
              <a:pPr/>
              <a:t>85</a:t>
            </a:fld>
            <a:endParaRPr lang="en-US" dirty="0"/>
          </a:p>
        </p:txBody>
      </p:sp>
    </p:spTree>
    <p:extLst>
      <p:ext uri="{BB962C8B-B14F-4D97-AF65-F5344CB8AC3E}">
        <p14:creationId xmlns:p14="http://schemas.microsoft.com/office/powerpoint/2010/main" val="31458957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8ACE6-FC38-2F89-1E7B-96314BC7B6CE}"/>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CAC541A5-3409-C95B-EE7D-746607627DD2}"/>
              </a:ext>
            </a:extLst>
          </p:cNvPr>
          <p:cNvSpPr>
            <a:spLocks noGrp="1"/>
          </p:cNvSpPr>
          <p:nvPr>
            <p:ph type="sldNum" sz="quarter" idx="10"/>
          </p:nvPr>
        </p:nvSpPr>
        <p:spPr/>
        <p:txBody>
          <a:bodyPr/>
          <a:lstStyle/>
          <a:p>
            <a:fld id="{50021088-4A68-45C2-A789-B57BB525981C}" type="slidenum">
              <a:rPr lang="en-US" smtClean="0"/>
              <a:pPr/>
              <a:t>86</a:t>
            </a:fld>
            <a:endParaRPr lang="en-US" dirty="0"/>
          </a:p>
        </p:txBody>
      </p:sp>
      <p:pic>
        <p:nvPicPr>
          <p:cNvPr id="6" name="Picture 5">
            <a:extLst>
              <a:ext uri="{FF2B5EF4-FFF2-40B4-BE49-F238E27FC236}">
                <a16:creationId xmlns:a16="http://schemas.microsoft.com/office/drawing/2014/main" id="{A84630A3-6BEB-534A-68D0-C493FBA7F00B}"/>
              </a:ext>
            </a:extLst>
          </p:cNvPr>
          <p:cNvPicPr>
            <a:picLocks noChangeAspect="1"/>
          </p:cNvPicPr>
          <p:nvPr/>
        </p:nvPicPr>
        <p:blipFill>
          <a:blip r:embed="rId2"/>
          <a:stretch>
            <a:fillRect/>
          </a:stretch>
        </p:blipFill>
        <p:spPr>
          <a:xfrm>
            <a:off x="504044" y="457200"/>
            <a:ext cx="11183911" cy="5487166"/>
          </a:xfrm>
          <a:prstGeom prst="rect">
            <a:avLst/>
          </a:prstGeom>
        </p:spPr>
      </p:pic>
    </p:spTree>
    <p:extLst>
      <p:ext uri="{BB962C8B-B14F-4D97-AF65-F5344CB8AC3E}">
        <p14:creationId xmlns:p14="http://schemas.microsoft.com/office/powerpoint/2010/main" val="17747354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lnSpc>
                <a:spcPct val="70000"/>
              </a:lnSpc>
              <a:buNone/>
              <a:defRPr sz="2700"/>
            </a:pPr>
            <a:r>
              <a:rPr lang="en-US" sz="2400" dirty="0"/>
              <a:t>FO Craig Ohmsieder</a:t>
            </a:r>
          </a:p>
          <a:p>
            <a:pPr marL="0" indent="0">
              <a:lnSpc>
                <a:spcPct val="70000"/>
              </a:lnSpc>
              <a:buNone/>
              <a:defRPr sz="2700"/>
            </a:pPr>
            <a:r>
              <a:rPr lang="en-US" sz="2400" dirty="0"/>
              <a:t>ALPA Int’l HIMS Chairman</a:t>
            </a:r>
          </a:p>
          <a:p>
            <a:pPr marL="0" indent="0">
              <a:lnSpc>
                <a:spcPct val="70000"/>
              </a:lnSpc>
              <a:buNone/>
              <a:defRPr sz="2700">
                <a:solidFill>
                  <a:srgbClr val="000000"/>
                </a:solidFill>
              </a:defRPr>
            </a:pPr>
            <a:r>
              <a:rPr lang="en-US" sz="2400" dirty="0">
                <a:uFill>
                  <a:solidFill>
                    <a:srgbClr val="369C9C"/>
                  </a:solidFill>
                </a:uFill>
                <a:hlinkClick r:id="rId2"/>
              </a:rPr>
              <a:t>craig.ohmseider@alpa.org</a:t>
            </a:r>
          </a:p>
          <a:p>
            <a:pPr marL="0" indent="0">
              <a:lnSpc>
                <a:spcPct val="70000"/>
              </a:lnSpc>
              <a:buNone/>
              <a:defRPr sz="2700"/>
            </a:pPr>
            <a:r>
              <a:rPr lang="en-US" sz="2400" dirty="0"/>
              <a:t>(770) 519-5407</a:t>
            </a:r>
          </a:p>
          <a:p>
            <a:pPr marL="0" indent="0">
              <a:lnSpc>
                <a:spcPct val="70000"/>
              </a:lnSpc>
              <a:buNone/>
              <a:defRPr sz="2700"/>
            </a:pPr>
            <a:endParaRPr lang="en-US" sz="2400" dirty="0"/>
          </a:p>
          <a:p>
            <a:pPr marL="0" indent="0">
              <a:lnSpc>
                <a:spcPct val="70000"/>
              </a:lnSpc>
              <a:buNone/>
              <a:defRPr sz="2700"/>
            </a:pPr>
            <a:r>
              <a:rPr lang="en-US" sz="2400" dirty="0"/>
              <a:t>Capt. Billy Petersen</a:t>
            </a:r>
          </a:p>
          <a:p>
            <a:pPr marL="0" indent="0">
              <a:lnSpc>
                <a:spcPct val="70000"/>
              </a:lnSpc>
              <a:buNone/>
              <a:defRPr sz="2700"/>
            </a:pPr>
            <a:r>
              <a:rPr lang="en-US" sz="2400" dirty="0"/>
              <a:t>ALPA Int’l HIMS Vice Chairman</a:t>
            </a:r>
          </a:p>
          <a:p>
            <a:pPr marL="0" indent="0">
              <a:lnSpc>
                <a:spcPct val="70000"/>
              </a:lnSpc>
              <a:buNone/>
              <a:defRPr sz="2700"/>
            </a:pPr>
            <a:r>
              <a:rPr lang="en-US" sz="2400" dirty="0"/>
              <a:t>516-818-8495 </a:t>
            </a:r>
            <a:br>
              <a:rPr lang="en-US" sz="2400" dirty="0"/>
            </a:br>
            <a:r>
              <a:rPr lang="en-US" sz="2400" dirty="0">
                <a:hlinkClick r:id="rId3"/>
              </a:rPr>
              <a:t>william.petersen@alpa.org</a:t>
            </a:r>
            <a:endParaRPr lang="en-US" sz="2400" dirty="0"/>
          </a:p>
          <a:p>
            <a:pPr marL="0" indent="0">
              <a:lnSpc>
                <a:spcPct val="70000"/>
              </a:lnSpc>
              <a:buNone/>
              <a:defRPr sz="2700"/>
            </a:pPr>
            <a:endParaRPr lang="en-US" sz="2400" dirty="0"/>
          </a:p>
          <a:p>
            <a:pPr marL="0" indent="0">
              <a:lnSpc>
                <a:spcPct val="70000"/>
              </a:lnSpc>
              <a:buNone/>
              <a:defRPr sz="2700"/>
            </a:pPr>
            <a:r>
              <a:rPr lang="en-US" sz="2400" dirty="0"/>
              <a:t>Dr. Quay Snyder</a:t>
            </a:r>
          </a:p>
          <a:p>
            <a:pPr marL="0" indent="0">
              <a:lnSpc>
                <a:spcPct val="70000"/>
              </a:lnSpc>
              <a:buNone/>
              <a:defRPr sz="2700"/>
            </a:pPr>
            <a:r>
              <a:rPr lang="en-US" sz="2400" dirty="0"/>
              <a:t>ALPA Aeromedical HIMS Program Manager</a:t>
            </a:r>
          </a:p>
          <a:p>
            <a:pPr marL="0" indent="0">
              <a:lnSpc>
                <a:spcPct val="70000"/>
              </a:lnSpc>
              <a:buNone/>
              <a:defRPr sz="2700"/>
            </a:pPr>
            <a:r>
              <a:rPr lang="en-US" sz="2400" dirty="0">
                <a:hlinkClick r:id="rId4"/>
              </a:rPr>
              <a:t>HIMS@aviationmedicine.com</a:t>
            </a:r>
            <a:endParaRPr lang="en-US" sz="2400" dirty="0"/>
          </a:p>
          <a:p>
            <a:pPr marL="0" indent="0">
              <a:lnSpc>
                <a:spcPct val="70000"/>
              </a:lnSpc>
              <a:buNone/>
              <a:defRPr sz="2700"/>
            </a:pPr>
            <a:r>
              <a:rPr lang="en-US" sz="2400" dirty="0"/>
              <a:t>(303) 341-4435 (AMAS)</a:t>
            </a:r>
          </a:p>
          <a:p>
            <a:pPr marL="0" indent="0" algn="ctr">
              <a:lnSpc>
                <a:spcPct val="150000"/>
              </a:lnSpc>
              <a:buNone/>
              <a:defRPr sz="2500"/>
            </a:pPr>
            <a:r>
              <a:rPr lang="en-US" u="sng" dirty="0">
                <a:solidFill>
                  <a:srgbClr val="369C9C"/>
                </a:solidFill>
                <a:uFill>
                  <a:solidFill>
                    <a:srgbClr val="369C9C"/>
                  </a:solidFill>
                </a:uFill>
                <a:hlinkClick r:id="rId5"/>
              </a:rPr>
              <a:t>www.himsprogram.com</a:t>
            </a:r>
          </a:p>
          <a:p>
            <a:endParaRPr lang="en-US" dirty="0"/>
          </a:p>
        </p:txBody>
      </p:sp>
      <p:sp>
        <p:nvSpPr>
          <p:cNvPr id="3" name="Title 2"/>
          <p:cNvSpPr>
            <a:spLocks noGrp="1"/>
          </p:cNvSpPr>
          <p:nvPr>
            <p:ph type="title"/>
          </p:nvPr>
        </p:nvSpPr>
        <p:spPr/>
        <p:txBody>
          <a:bodyPr/>
          <a:lstStyle/>
          <a:p>
            <a:pPr algn="ctr"/>
            <a:r>
              <a:rPr lang="en-US" dirty="0">
                <a:solidFill>
                  <a:srgbClr val="ED9720"/>
                </a:solidFill>
              </a:rPr>
              <a:t>Questions??</a:t>
            </a:r>
          </a:p>
        </p:txBody>
      </p:sp>
      <p:pic>
        <p:nvPicPr>
          <p:cNvPr id="2050" name="Picture 2" descr="HIMS">
            <a:extLst>
              <a:ext uri="{FF2B5EF4-FFF2-40B4-BE49-F238E27FC236}">
                <a16:creationId xmlns:a16="http://schemas.microsoft.com/office/drawing/2014/main" id="{4FA783F7-D009-71F7-70D3-6B8A850BF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447800"/>
            <a:ext cx="5248275" cy="22936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404ABEE-7D47-30CC-3F50-014BB4F08017}"/>
              </a:ext>
            </a:extLst>
          </p:cNvPr>
          <p:cNvSpPr>
            <a:spLocks noGrp="1"/>
          </p:cNvSpPr>
          <p:nvPr>
            <p:ph type="sldNum" sz="quarter" idx="12"/>
          </p:nvPr>
        </p:nvSpPr>
        <p:spPr/>
        <p:txBody>
          <a:bodyPr/>
          <a:lstStyle/>
          <a:p>
            <a:fld id="{50021088-4A68-45C2-A789-B57BB525981C}" type="slidenum">
              <a:rPr lang="en-US" smtClean="0"/>
              <a:pPr/>
              <a:t>87</a:t>
            </a:fld>
            <a:endParaRPr lang="en-US" dirty="0"/>
          </a:p>
        </p:txBody>
      </p:sp>
    </p:spTree>
    <p:extLst>
      <p:ext uri="{BB962C8B-B14F-4D97-AF65-F5344CB8AC3E}">
        <p14:creationId xmlns:p14="http://schemas.microsoft.com/office/powerpoint/2010/main" val="4082142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Aviation Family Fund</a:t>
            </a:r>
          </a:p>
          <a:p>
            <a:endParaRPr lang="en-US" dirty="0"/>
          </a:p>
        </p:txBody>
      </p:sp>
      <p:sp>
        <p:nvSpPr>
          <p:cNvPr id="3" name="Text Placeholder 2"/>
          <p:cNvSpPr>
            <a:spLocks noGrp="1"/>
          </p:cNvSpPr>
          <p:nvPr>
            <p:ph type="body" sz="quarter" idx="11"/>
          </p:nvPr>
        </p:nvSpPr>
        <p:spPr/>
        <p:txBody>
          <a:bodyPr/>
          <a:lstStyle/>
          <a:p>
            <a:r>
              <a:rPr lang="en-US" dirty="0"/>
              <a:t>Dana C. Archibald</a:t>
            </a:r>
          </a:p>
        </p:txBody>
      </p:sp>
    </p:spTree>
    <p:extLst>
      <p:ext uri="{BB962C8B-B14F-4D97-AF65-F5344CB8AC3E}">
        <p14:creationId xmlns:p14="http://schemas.microsoft.com/office/powerpoint/2010/main" val="178555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8FED4-32D0-4F65-2389-160D78B69E93}"/>
              </a:ext>
            </a:extLst>
          </p:cNvPr>
          <p:cNvSpPr>
            <a:spLocks noGrp="1"/>
          </p:cNvSpPr>
          <p:nvPr>
            <p:ph type="sldNum" sz="quarter" idx="12"/>
          </p:nvPr>
        </p:nvSpPr>
        <p:spPr/>
        <p:txBody>
          <a:bodyPr/>
          <a:lstStyle/>
          <a:p>
            <a:fld id="{50021088-4A68-45C2-A789-B57BB525981C}" type="slidenum">
              <a:rPr lang="en-US" smtClean="0"/>
              <a:pPr/>
              <a:t>89</a:t>
            </a:fld>
            <a:endParaRPr lang="en-US" dirty="0"/>
          </a:p>
        </p:txBody>
      </p:sp>
      <p:sp>
        <p:nvSpPr>
          <p:cNvPr id="6" name="TextBox 5">
            <a:extLst>
              <a:ext uri="{FF2B5EF4-FFF2-40B4-BE49-F238E27FC236}">
                <a16:creationId xmlns:a16="http://schemas.microsoft.com/office/drawing/2014/main" id="{82A958F9-91A6-FB15-86ED-0E4335D244CF}"/>
              </a:ext>
            </a:extLst>
          </p:cNvPr>
          <p:cNvSpPr txBox="1"/>
          <p:nvPr/>
        </p:nvSpPr>
        <p:spPr>
          <a:xfrm>
            <a:off x="3276600" y="5791200"/>
            <a:ext cx="1905000" cy="215444"/>
          </a:xfrm>
          <a:prstGeom prst="rect">
            <a:avLst/>
          </a:prstGeom>
          <a:noFill/>
        </p:spPr>
        <p:txBody>
          <a:bodyPr wrap="square">
            <a:spAutoFit/>
          </a:bodyPr>
          <a:lstStyle/>
          <a:p>
            <a:pPr algn="ctr"/>
            <a:r>
              <a:rPr lang="en-US" sz="800" b="0" i="0" dirty="0">
                <a:solidFill>
                  <a:srgbClr val="191B26"/>
                </a:solidFill>
                <a:effectLst/>
                <a:latin typeface="Open Sans" panose="020B0606030504020204" pitchFamily="34" charset="0"/>
              </a:rPr>
              <a:t>Image by </a:t>
            </a:r>
            <a:r>
              <a:rPr lang="en-US" sz="800" b="0" i="0" u="sng" dirty="0">
                <a:solidFill>
                  <a:srgbClr val="191B26"/>
                </a:solidFill>
                <a:effectLst/>
                <a:latin typeface="Open Sans" panose="020B0606030504020204" pitchFamily="34" charset="0"/>
                <a:hlinkClick r:id="rId2"/>
              </a:rPr>
              <a:t>Sunny Daye</a:t>
            </a:r>
            <a:r>
              <a:rPr lang="en-US" sz="800" b="0" i="0" dirty="0">
                <a:solidFill>
                  <a:srgbClr val="191B26"/>
                </a:solidFill>
                <a:effectLst/>
                <a:latin typeface="Open Sans" panose="020B0606030504020204" pitchFamily="34" charset="0"/>
              </a:rPr>
              <a:t> from </a:t>
            </a:r>
            <a:r>
              <a:rPr lang="en-US" sz="800" b="0" i="0" u="sng" dirty="0" err="1">
                <a:solidFill>
                  <a:srgbClr val="191B26"/>
                </a:solidFill>
                <a:effectLst/>
                <a:latin typeface="Open Sans" panose="020B0606030504020204" pitchFamily="34" charset="0"/>
                <a:hlinkClick r:id="rId3"/>
              </a:rPr>
              <a:t>Pixabay</a:t>
            </a:r>
            <a:endParaRPr lang="en-US" sz="800" dirty="0"/>
          </a:p>
        </p:txBody>
      </p:sp>
      <p:pic>
        <p:nvPicPr>
          <p:cNvPr id="8" name="Picture 7" descr="A person in a garment&#10;&#10;Description automatically generated">
            <a:extLst>
              <a:ext uri="{FF2B5EF4-FFF2-40B4-BE49-F238E27FC236}">
                <a16:creationId xmlns:a16="http://schemas.microsoft.com/office/drawing/2014/main" id="{34C35303-91AD-0DC8-513F-2528960E8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900" y="851356"/>
            <a:ext cx="2438400" cy="4876800"/>
          </a:xfrm>
          <a:prstGeom prst="rect">
            <a:avLst/>
          </a:prstGeom>
        </p:spPr>
      </p:pic>
      <p:sp>
        <p:nvSpPr>
          <p:cNvPr id="9" name="TextBox 8">
            <a:extLst>
              <a:ext uri="{FF2B5EF4-FFF2-40B4-BE49-F238E27FC236}">
                <a16:creationId xmlns:a16="http://schemas.microsoft.com/office/drawing/2014/main" id="{66DCD912-05AF-566D-9528-953033BCB32E}"/>
              </a:ext>
            </a:extLst>
          </p:cNvPr>
          <p:cNvSpPr txBox="1"/>
          <p:nvPr/>
        </p:nvSpPr>
        <p:spPr>
          <a:xfrm>
            <a:off x="5753100" y="2286000"/>
            <a:ext cx="4495800" cy="1323439"/>
          </a:xfrm>
          <a:prstGeom prst="rect">
            <a:avLst/>
          </a:prstGeom>
          <a:noFill/>
        </p:spPr>
        <p:txBody>
          <a:bodyPr wrap="square" rtlCol="0">
            <a:spAutoFit/>
          </a:bodyPr>
          <a:lstStyle/>
          <a:p>
            <a:r>
              <a:rPr lang="en-US" sz="4000" i="1" dirty="0"/>
              <a:t>“My superpower is staying sober.”</a:t>
            </a:r>
          </a:p>
        </p:txBody>
      </p:sp>
    </p:spTree>
    <p:extLst>
      <p:ext uri="{BB962C8B-B14F-4D97-AF65-F5344CB8AC3E}">
        <p14:creationId xmlns:p14="http://schemas.microsoft.com/office/powerpoint/2010/main" val="18659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90600"/>
            <a:ext cx="10610850" cy="5059363"/>
          </a:xfrm>
        </p:spPr>
        <p:txBody>
          <a:bodyPr>
            <a:normAutofit/>
          </a:bodyPr>
          <a:lstStyle/>
          <a:p>
            <a:r>
              <a:rPr lang="en-US" dirty="0">
                <a:latin typeface="Arial" pitchFamily="34" charset="0"/>
                <a:cs typeface="Arial" pitchFamily="34" charset="0"/>
                <a:sym typeface="Wingdings" pitchFamily="2" charset="2"/>
              </a:rPr>
              <a:t>AMA PRA &amp; AAFP Cat 1 CME – 14.75 hours</a:t>
            </a:r>
          </a:p>
          <a:p>
            <a:r>
              <a:rPr lang="en-US" dirty="0">
                <a:latin typeface="Arial" pitchFamily="34" charset="0"/>
                <a:cs typeface="Arial" pitchFamily="34" charset="0"/>
                <a:sym typeface="Wingdings" pitchFamily="2" charset="2"/>
              </a:rPr>
              <a:t>Psychologist CE hours – ≤ 10.0 </a:t>
            </a:r>
            <a:r>
              <a:rPr lang="en-US" dirty="0" err="1">
                <a:latin typeface="Arial" pitchFamily="34" charset="0"/>
                <a:cs typeface="Arial" pitchFamily="34" charset="0"/>
                <a:sym typeface="Wingdings" pitchFamily="2" charset="2"/>
              </a:rPr>
              <a:t>hr</a:t>
            </a:r>
            <a:r>
              <a:rPr lang="en-US" dirty="0">
                <a:latin typeface="Arial" pitchFamily="34" charset="0"/>
                <a:cs typeface="Arial" pitchFamily="34" charset="0"/>
                <a:sym typeface="Wingdings" pitchFamily="2" charset="2"/>
              </a:rPr>
              <a:t> in-person only </a:t>
            </a:r>
          </a:p>
          <a:p>
            <a:r>
              <a:rPr lang="en-US" dirty="0">
                <a:effectLst/>
                <a:latin typeface="Calibri" panose="020F0502020204030204" pitchFamily="34" charset="0"/>
                <a:ea typeface="Calibri" panose="020F0502020204030204" pitchFamily="34" charset="0"/>
              </a:rPr>
              <a:t>All speakers have signed financial disclosures</a:t>
            </a:r>
            <a:br>
              <a:rPr lang="en-US" dirty="0">
                <a:effectLst/>
                <a:latin typeface="Calibri" panose="020F0502020204030204" pitchFamily="34" charset="0"/>
                <a:ea typeface="Calibri" panose="020F0502020204030204" pitchFamily="34" charset="0"/>
              </a:rPr>
            </a:br>
            <a:r>
              <a:rPr lang="en-US" dirty="0">
                <a:effectLst/>
                <a:latin typeface="Calibri" panose="020F0502020204030204" pitchFamily="34" charset="0"/>
                <a:ea typeface="Calibri" panose="020F0502020204030204" pitchFamily="34" charset="0"/>
              </a:rPr>
              <a:t>None had prohibited relationships to report</a:t>
            </a:r>
            <a:endParaRPr lang="en-US" dirty="0">
              <a:latin typeface="Arial" pitchFamily="34" charset="0"/>
              <a:cs typeface="Arial" pitchFamily="34" charset="0"/>
              <a:sym typeface="Wingdings" pitchFamily="2" charset="2"/>
            </a:endParaRPr>
          </a:p>
          <a:p>
            <a:r>
              <a:rPr lang="en-US" dirty="0">
                <a:latin typeface="Arial" pitchFamily="34" charset="0"/>
                <a:cs typeface="Arial" pitchFamily="34" charset="0"/>
                <a:sym typeface="Wingdings" pitchFamily="2" charset="2"/>
              </a:rPr>
              <a:t>FAA credit for HIMS AME Periodic Training</a:t>
            </a:r>
            <a:br>
              <a:rPr lang="en-US" dirty="0">
                <a:latin typeface="Arial" pitchFamily="34" charset="0"/>
                <a:cs typeface="Arial" pitchFamily="34" charset="0"/>
                <a:sym typeface="Wingdings" pitchFamily="2" charset="2"/>
              </a:rPr>
            </a:br>
            <a:r>
              <a:rPr lang="en-US" dirty="0">
                <a:latin typeface="Arial" pitchFamily="34" charset="0"/>
                <a:cs typeface="Arial" pitchFamily="34" charset="0"/>
                <a:sym typeface="Wingdings" pitchFamily="2" charset="2"/>
              </a:rPr>
              <a:t>(required every 3 years) – Sue Glowacki</a:t>
            </a:r>
            <a:br>
              <a:rPr lang="en-US" dirty="0">
                <a:latin typeface="Arial" pitchFamily="34" charset="0"/>
                <a:cs typeface="Arial" pitchFamily="34" charset="0"/>
                <a:sym typeface="Wingdings" pitchFamily="2" charset="2"/>
              </a:rPr>
            </a:br>
            <a:r>
              <a:rPr lang="en-US" dirty="0">
                <a:latin typeface="Arial" pitchFamily="34" charset="0"/>
                <a:cs typeface="Arial" pitchFamily="34" charset="0"/>
                <a:sym typeface="Wingdings" pitchFamily="2" charset="2"/>
              </a:rPr>
              <a:t>Passing test grade required &gt;70%</a:t>
            </a:r>
            <a:br>
              <a:rPr lang="en-US" dirty="0">
                <a:latin typeface="Arial" pitchFamily="34" charset="0"/>
                <a:cs typeface="Arial" pitchFamily="34" charset="0"/>
                <a:sym typeface="Wingdings" pitchFamily="2" charset="2"/>
              </a:rPr>
            </a:br>
            <a:r>
              <a:rPr lang="en-US" dirty="0">
                <a:latin typeface="Arial" pitchFamily="34" charset="0"/>
                <a:cs typeface="Arial" pitchFamily="34" charset="0"/>
                <a:sym typeface="Wingdings" pitchFamily="2" charset="2"/>
              </a:rPr>
              <a:t>Turn into FAA staff Using App</a:t>
            </a:r>
          </a:p>
          <a:p>
            <a:r>
              <a:rPr lang="en-US" dirty="0">
                <a:latin typeface="Arial" pitchFamily="34" charset="0"/>
                <a:cs typeface="Arial" pitchFamily="34" charset="0"/>
                <a:sym typeface="Wingdings" pitchFamily="2" charset="2"/>
              </a:rPr>
              <a:t>Must attend ENTIRE seminar</a:t>
            </a:r>
          </a:p>
          <a:p>
            <a:endParaRPr lang="en-US" dirty="0">
              <a:latin typeface="Arial" pitchFamily="34" charset="0"/>
              <a:cs typeface="Arial" pitchFamily="34" charset="0"/>
              <a:sym typeface="Wingdings" pitchFamily="2" charset="2"/>
            </a:endParaRPr>
          </a:p>
        </p:txBody>
      </p:sp>
      <p:sp>
        <p:nvSpPr>
          <p:cNvPr id="3" name="Title 2"/>
          <p:cNvSpPr>
            <a:spLocks noGrp="1"/>
          </p:cNvSpPr>
          <p:nvPr>
            <p:ph type="title"/>
          </p:nvPr>
        </p:nvSpPr>
        <p:spPr>
          <a:xfrm>
            <a:off x="1809750" y="274638"/>
            <a:ext cx="8401050" cy="715962"/>
          </a:xfrm>
        </p:spPr>
        <p:txBody>
          <a:bodyPr/>
          <a:lstStyle/>
          <a:p>
            <a:pPr algn="ctr"/>
            <a:r>
              <a:rPr lang="en-US" dirty="0">
                <a:latin typeface="Arial" pitchFamily="34" charset="0"/>
                <a:cs typeface="Arial" pitchFamily="34" charset="0"/>
              </a:rPr>
              <a:t>Continuing Education</a:t>
            </a:r>
          </a:p>
        </p:txBody>
      </p:sp>
      <p:sp>
        <p:nvSpPr>
          <p:cNvPr id="4" name="Slide Number Placeholder 3"/>
          <p:cNvSpPr>
            <a:spLocks noGrp="1"/>
          </p:cNvSpPr>
          <p:nvPr>
            <p:ph type="sldNum" sz="quarter" idx="12"/>
          </p:nvPr>
        </p:nvSpPr>
        <p:spPr/>
        <p:txBody>
          <a:bodyPr/>
          <a:lstStyle/>
          <a:p>
            <a:fld id="{50021088-4A68-45C2-A789-B57BB525981C}" type="slidenum">
              <a:rPr lang="en-US" smtClean="0"/>
              <a:pPr/>
              <a:t>9</a:t>
            </a:fld>
            <a:endParaRPr lang="en-US" dirty="0"/>
          </a:p>
        </p:txBody>
      </p:sp>
      <p:pic>
        <p:nvPicPr>
          <p:cNvPr id="6" name="Picture 5" descr="A person in a white coat holding a book&#10;&#10;Description automatically generated">
            <a:extLst>
              <a:ext uri="{FF2B5EF4-FFF2-40B4-BE49-F238E27FC236}">
                <a16:creationId xmlns:a16="http://schemas.microsoft.com/office/drawing/2014/main" id="{5F79C2D4-0975-52EA-294A-BB970FC67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0" y="3401291"/>
            <a:ext cx="3188222" cy="2057400"/>
          </a:xfrm>
          <a:prstGeom prst="rect">
            <a:avLst/>
          </a:prstGeom>
        </p:spPr>
      </p:pic>
      <p:sp>
        <p:nvSpPr>
          <p:cNvPr id="7" name="Rectangle 1">
            <a:extLst>
              <a:ext uri="{FF2B5EF4-FFF2-40B4-BE49-F238E27FC236}">
                <a16:creationId xmlns:a16="http://schemas.microsoft.com/office/drawing/2014/main" id="{DA3DC708-6696-C147-55AF-C97D488DC7D4}"/>
              </a:ext>
            </a:extLst>
          </p:cNvPr>
          <p:cNvSpPr>
            <a:spLocks noChangeArrowheads="1"/>
          </p:cNvSpPr>
          <p:nvPr/>
        </p:nvSpPr>
        <p:spPr bwMode="auto">
          <a:xfrm>
            <a:off x="9341505" y="5584409"/>
            <a:ext cx="2183611"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191B26"/>
                </a:solidFill>
                <a:effectLst/>
                <a:latin typeface="Open Sans" panose="020B0606030504020204" pitchFamily="34" charset="0"/>
                <a:cs typeface="Open Sans" panose="020B0606030504020204" pitchFamily="34" charset="0"/>
              </a:rPr>
              <a:t>Image by </a:t>
            </a:r>
            <a:r>
              <a:rPr kumimoji="0" lang="en-US" altLang="en-US" sz="800" b="0" i="0" u="sng" strike="noStrike" cap="none" normalizeH="0" baseline="0" dirty="0">
                <a:ln>
                  <a:noFill/>
                </a:ln>
                <a:solidFill>
                  <a:srgbClr val="191B26"/>
                </a:solidFill>
                <a:effectLst/>
                <a:latin typeface="Open Sans" panose="020B0606030504020204" pitchFamily="34" charset="0"/>
                <a:cs typeface="Open Sans" panose="020B0606030504020204" pitchFamily="34" charset="0"/>
                <a:hlinkClick r:id="rId3"/>
              </a:rPr>
              <a:t>Mohamed Hassan</a:t>
            </a:r>
            <a:r>
              <a:rPr kumimoji="0" lang="en-US" altLang="en-US" sz="800" b="0" i="0" u="none" strike="noStrike" cap="none" normalizeH="0" baseline="0" dirty="0">
                <a:ln>
                  <a:noFill/>
                </a:ln>
                <a:solidFill>
                  <a:srgbClr val="191B26"/>
                </a:solidFill>
                <a:effectLst/>
                <a:latin typeface="Open Sans" panose="020B0606030504020204" pitchFamily="34" charset="0"/>
                <a:cs typeface="Open Sans" panose="020B0606030504020204" pitchFamily="34" charset="0"/>
              </a:rPr>
              <a:t> from </a:t>
            </a:r>
            <a:r>
              <a:rPr kumimoji="0" lang="en-US" altLang="en-US" sz="800" b="0" i="0" u="sng" strike="noStrike" cap="none" normalizeH="0" baseline="0" dirty="0" err="1">
                <a:ln>
                  <a:noFill/>
                </a:ln>
                <a:solidFill>
                  <a:srgbClr val="191B26"/>
                </a:solidFill>
                <a:effectLst/>
                <a:latin typeface="Open Sans" panose="020B0606030504020204" pitchFamily="34" charset="0"/>
                <a:cs typeface="Open Sans" panose="020B0606030504020204" pitchFamily="34" charset="0"/>
                <a:hlinkClick r:id="rId4"/>
              </a:rPr>
              <a:t>Pixabay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0390724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64268"/>
          <a:ext cx="8305800" cy="5803132"/>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803132">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sp>
        <p:nvSpPr>
          <p:cNvPr id="6" name="Title 1"/>
          <p:cNvSpPr txBox="1">
            <a:spLocks/>
          </p:cNvSpPr>
          <p:nvPr/>
        </p:nvSpPr>
        <p:spPr>
          <a:xfrm>
            <a:off x="2280440" y="1651059"/>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What is the Aviation Family Fund?</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Content Placeholder 2"/>
          <p:cNvSpPr txBox="1">
            <a:spLocks/>
          </p:cNvSpPr>
          <p:nvPr/>
        </p:nvSpPr>
        <p:spPr>
          <a:xfrm>
            <a:off x="838200" y="2893914"/>
            <a:ext cx="10515600" cy="2133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AFF assists in providing supplemental funding during the recovery process for alcohol and drug-related dependence, and mental health issues.  We are available to anyone in the aviation industry.</a:t>
            </a:r>
          </a:p>
        </p:txBody>
      </p:sp>
      <p:pic>
        <p:nvPicPr>
          <p:cNvPr id="8"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17" name="Slide Number Placeholder 3">
            <a:extLst>
              <a:ext uri="{FF2B5EF4-FFF2-40B4-BE49-F238E27FC236}">
                <a16:creationId xmlns:a16="http://schemas.microsoft.com/office/drawing/2014/main" id="{3EF441FF-8E40-0351-0F0B-2AD3AA5B3CFA}"/>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90</a:t>
            </a:fld>
            <a:endParaRPr lang="en-US" dirty="0">
              <a:solidFill>
                <a:prstClr val="white"/>
              </a:solidFill>
            </a:endParaRPr>
          </a:p>
        </p:txBody>
      </p:sp>
      <p:sp>
        <p:nvSpPr>
          <p:cNvPr id="18" name="Rectangle 17">
            <a:extLst>
              <a:ext uri="{FF2B5EF4-FFF2-40B4-BE49-F238E27FC236}">
                <a16:creationId xmlns:a16="http://schemas.microsoft.com/office/drawing/2014/main" id="{5C8F5020-A3FE-C15A-45E2-B0A04D09F372}"/>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4CD085F7-4CFF-C545-D93D-A688E13DF00A}"/>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20" name="Picture 19">
            <a:extLst>
              <a:ext uri="{FF2B5EF4-FFF2-40B4-BE49-F238E27FC236}">
                <a16:creationId xmlns:a16="http://schemas.microsoft.com/office/drawing/2014/main" id="{F055B009-10F7-1A5A-BFE3-353A6C73F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21" name="Slide Number Placeholder 2">
            <a:extLst>
              <a:ext uri="{FF2B5EF4-FFF2-40B4-BE49-F238E27FC236}">
                <a16:creationId xmlns:a16="http://schemas.microsoft.com/office/drawing/2014/main" id="{D4F871B6-4D5D-5149-7760-C3EE130F1B21}"/>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3</a:t>
            </a:r>
          </a:p>
        </p:txBody>
      </p:sp>
    </p:spTree>
    <p:extLst>
      <p:ext uri="{BB962C8B-B14F-4D97-AF65-F5344CB8AC3E}">
        <p14:creationId xmlns:p14="http://schemas.microsoft.com/office/powerpoint/2010/main" val="3706848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152400"/>
          <a:ext cx="8305800" cy="57150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150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sp>
        <p:nvSpPr>
          <p:cNvPr id="6" name="Title 1"/>
          <p:cNvSpPr txBox="1">
            <a:spLocks/>
          </p:cNvSpPr>
          <p:nvPr/>
        </p:nvSpPr>
        <p:spPr>
          <a:xfrm>
            <a:off x="2209801" y="1405948"/>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Overview</a:t>
            </a:r>
          </a:p>
        </p:txBody>
      </p:sp>
      <p:sp>
        <p:nvSpPr>
          <p:cNvPr id="7" name="Content Placeholder 2"/>
          <p:cNvSpPr txBox="1">
            <a:spLocks/>
          </p:cNvSpPr>
          <p:nvPr/>
        </p:nvSpPr>
        <p:spPr>
          <a:xfrm>
            <a:off x="685800" y="2473972"/>
            <a:ext cx="10998200" cy="3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AFF created 2011 </a:t>
            </a:r>
          </a:p>
          <a:p>
            <a:pPr lvl="1">
              <a:spcBef>
                <a:spcPts val="1000"/>
              </a:spcBef>
            </a:pPr>
            <a:r>
              <a:rPr lang="en-US" sz="2400" b="1" i="1" dirty="0">
                <a:solidFill>
                  <a:srgbClr val="2D3255"/>
                </a:solidFill>
                <a:latin typeface="Calibri" panose="020F0502020204030204"/>
              </a:rPr>
              <a:t>Since AFF’s inception, over $825K granted!</a:t>
            </a:r>
            <a:endParaRPr kumimoji="0" lang="en-US" sz="2400" b="1" i="1" u="none" strike="noStrike" kern="1200" cap="none" spc="0" normalizeH="0" baseline="0" noProof="0" dirty="0">
              <a:ln>
                <a:noFill/>
              </a:ln>
              <a:solidFill>
                <a:srgbClr val="2D3255"/>
              </a:solidFill>
              <a:effectLst/>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IRS approved 501</a:t>
            </a:r>
            <a:r>
              <a:rPr kumimoji="0" lang="en-US" sz="2800" b="0" i="0" u="none" strike="noStrike" kern="1200" cap="none" spc="0" normalizeH="0" baseline="30000" noProof="0" dirty="0">
                <a:ln>
                  <a:noFill/>
                </a:ln>
                <a:solidFill>
                  <a:sysClr val="windowText" lastClr="00000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nonprofit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All donations are 100% tax deductible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 2021, AFF helped over </a:t>
            </a:r>
            <a:r>
              <a:rPr lang="en-US" dirty="0">
                <a:solidFill>
                  <a:sysClr val="windowText" lastClr="000000"/>
                </a:solidFill>
                <a:latin typeface="Calibri" panose="020F0502020204030204"/>
              </a:rPr>
              <a:t>7</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0 people with financial assistance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Provided referrals, information and advice to several hundred people in 2021</a:t>
            </a:r>
          </a:p>
        </p:txBody>
      </p:sp>
      <p:pic>
        <p:nvPicPr>
          <p:cNvPr id="8"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17" name="Slide Number Placeholder 3">
            <a:extLst>
              <a:ext uri="{FF2B5EF4-FFF2-40B4-BE49-F238E27FC236}">
                <a16:creationId xmlns:a16="http://schemas.microsoft.com/office/drawing/2014/main" id="{2DEF8771-569E-AB43-03F9-27ACF94149A3}"/>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91</a:t>
            </a:fld>
            <a:endParaRPr lang="en-US" dirty="0">
              <a:solidFill>
                <a:prstClr val="white"/>
              </a:solidFill>
            </a:endParaRPr>
          </a:p>
        </p:txBody>
      </p:sp>
      <p:sp>
        <p:nvSpPr>
          <p:cNvPr id="18" name="Rectangle 17">
            <a:extLst>
              <a:ext uri="{FF2B5EF4-FFF2-40B4-BE49-F238E27FC236}">
                <a16:creationId xmlns:a16="http://schemas.microsoft.com/office/drawing/2014/main" id="{80D864D3-F2F6-5A9D-BB1A-E6920D4C3B98}"/>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7087163C-ED3F-602E-6856-6D979247796F}"/>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20" name="Picture 19">
            <a:extLst>
              <a:ext uri="{FF2B5EF4-FFF2-40B4-BE49-F238E27FC236}">
                <a16:creationId xmlns:a16="http://schemas.microsoft.com/office/drawing/2014/main" id="{8F455A79-7993-24DC-0CB2-39A5E6EFD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21" name="Slide Number Placeholder 2">
            <a:extLst>
              <a:ext uri="{FF2B5EF4-FFF2-40B4-BE49-F238E27FC236}">
                <a16:creationId xmlns:a16="http://schemas.microsoft.com/office/drawing/2014/main" id="{17C13A36-D0A1-74A6-4BEA-8D84660B8EC6}"/>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4</a:t>
            </a:r>
          </a:p>
        </p:txBody>
      </p:sp>
    </p:spTree>
    <p:extLst>
      <p:ext uri="{BB962C8B-B14F-4D97-AF65-F5344CB8AC3E}">
        <p14:creationId xmlns:p14="http://schemas.microsoft.com/office/powerpoint/2010/main" val="27805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152400"/>
          <a:ext cx="8305800" cy="57150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150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sp>
        <p:nvSpPr>
          <p:cNvPr id="6" name="Title 1"/>
          <p:cNvSpPr txBox="1">
            <a:spLocks/>
          </p:cNvSpPr>
          <p:nvPr/>
        </p:nvSpPr>
        <p:spPr>
          <a:xfrm>
            <a:off x="2209801" y="1405948"/>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Overview</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Content Placeholder 2"/>
          <p:cNvSpPr txBox="1">
            <a:spLocks/>
          </p:cNvSpPr>
          <p:nvPr/>
        </p:nvSpPr>
        <p:spPr>
          <a:xfrm>
            <a:off x="1066800" y="2768948"/>
            <a:ext cx="10363200" cy="317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Of all monies received, 95% went to approved applicants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No money is issued directly to the approved applicant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Money is issued directly to institutions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average grant is between $1500-$2500 </a:t>
            </a:r>
          </a:p>
        </p:txBody>
      </p:sp>
      <p:pic>
        <p:nvPicPr>
          <p:cNvPr id="8"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2" name="Slide Number Placeholder 3">
            <a:extLst>
              <a:ext uri="{FF2B5EF4-FFF2-40B4-BE49-F238E27FC236}">
                <a16:creationId xmlns:a16="http://schemas.microsoft.com/office/drawing/2014/main" id="{C4994882-DD40-C036-ABF0-A4AA50BC4624}"/>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92</a:t>
            </a:fld>
            <a:endParaRPr lang="en-US" dirty="0">
              <a:solidFill>
                <a:prstClr val="white"/>
              </a:solidFill>
            </a:endParaRPr>
          </a:p>
        </p:txBody>
      </p:sp>
      <p:sp>
        <p:nvSpPr>
          <p:cNvPr id="3" name="Rectangle 2">
            <a:extLst>
              <a:ext uri="{FF2B5EF4-FFF2-40B4-BE49-F238E27FC236}">
                <a16:creationId xmlns:a16="http://schemas.microsoft.com/office/drawing/2014/main" id="{5395CAFC-01A3-5BC0-F51A-E02AD5146488}"/>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0E153734-AED8-02FB-82C7-148C5EA70455}"/>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5" name="Picture 14">
            <a:extLst>
              <a:ext uri="{FF2B5EF4-FFF2-40B4-BE49-F238E27FC236}">
                <a16:creationId xmlns:a16="http://schemas.microsoft.com/office/drawing/2014/main" id="{16B55BBC-64C9-1A94-37EE-2639D6A84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6" name="Slide Number Placeholder 2">
            <a:extLst>
              <a:ext uri="{FF2B5EF4-FFF2-40B4-BE49-F238E27FC236}">
                <a16:creationId xmlns:a16="http://schemas.microsoft.com/office/drawing/2014/main" id="{84A4334D-7B3D-B97C-E79F-E4C892F48C35}"/>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5</a:t>
            </a:r>
          </a:p>
        </p:txBody>
      </p:sp>
    </p:spTree>
    <p:extLst>
      <p:ext uri="{BB962C8B-B14F-4D97-AF65-F5344CB8AC3E}">
        <p14:creationId xmlns:p14="http://schemas.microsoft.com/office/powerpoint/2010/main" val="5156827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7294C65-9DC3-482B-B24E-F9BB21A6238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77294C65-9DC3-482B-B24E-F9BB21A623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9695547-E3A1-44EC-BCBD-8ABC3C12BB09}"/>
              </a:ext>
            </a:extLst>
          </p:cNvPr>
          <p:cNvSpPr txBox="1"/>
          <p:nvPr/>
        </p:nvSpPr>
        <p:spPr>
          <a:xfrm>
            <a:off x="361950" y="2323466"/>
            <a:ext cx="11468100" cy="4062651"/>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According to the </a:t>
            </a:r>
            <a:r>
              <a:rPr lang="en-US" sz="2400" b="0" i="0" dirty="0">
                <a:effectLst/>
                <a:latin typeface="Calibri" panose="020F0502020204030204" pitchFamily="34" charset="0"/>
                <a:cs typeface="Calibri" panose="020F0502020204030204" pitchFamily="34" charset="0"/>
              </a:rPr>
              <a:t>Centers for Disease Control and Prevention</a:t>
            </a:r>
            <a:r>
              <a:rPr lang="en-US" sz="2400" b="0" i="0" dirty="0">
                <a:solidFill>
                  <a:srgbClr val="000000"/>
                </a:solidFill>
                <a:effectLst/>
                <a:latin typeface="Calibri" panose="020F0502020204030204" pitchFamily="34" charset="0"/>
                <a:cs typeface="Calibri" panose="020F0502020204030204" pitchFamily="34" charset="0"/>
              </a:rPr>
              <a:t>, as of June 2020, 13% of Americans reported starting or increasing substance use as a way of coping with stress or emotions related to COVID-19. Overdoses have also spiked since the onset of the pandemic. A reporting system called </a:t>
            </a:r>
            <a:r>
              <a:rPr lang="en-US" sz="2400" i="0" dirty="0">
                <a:effectLst/>
                <a:latin typeface="Calibri" panose="020F0502020204030204" pitchFamily="34" charset="0"/>
                <a:cs typeface="Calibri" panose="020F0502020204030204" pitchFamily="34" charset="0"/>
              </a:rPr>
              <a:t>OD-MAP</a:t>
            </a:r>
            <a:r>
              <a:rPr lang="en-US" sz="2400" b="1" i="0" dirty="0">
                <a:effectLst/>
                <a:latin typeface="Calibri" panose="020F0502020204030204" pitchFamily="34" charset="0"/>
                <a:cs typeface="Calibri" panose="020F0502020204030204" pitchFamily="34" charset="0"/>
              </a:rPr>
              <a:t> </a:t>
            </a:r>
            <a:r>
              <a:rPr lang="en-US" sz="2400" b="0" i="0" dirty="0">
                <a:solidFill>
                  <a:srgbClr val="000000"/>
                </a:solidFill>
                <a:effectLst/>
                <a:latin typeface="Calibri" panose="020F0502020204030204" pitchFamily="34" charset="0"/>
                <a:cs typeface="Calibri" panose="020F0502020204030204" pitchFamily="34" charset="0"/>
              </a:rPr>
              <a:t>shows that the early months of the pandemic brought an 18% increase nationwide in overdoses compared with those same months in 2019. The trend has continued throughout 2020, according to the </a:t>
            </a:r>
            <a:r>
              <a:rPr lang="en-US" sz="2400" b="0" i="0" dirty="0">
                <a:effectLst/>
                <a:latin typeface="Calibri" panose="020F0502020204030204" pitchFamily="34" charset="0"/>
                <a:cs typeface="Calibri" panose="020F0502020204030204" pitchFamily="34" charset="0"/>
              </a:rPr>
              <a:t>American Medical Association</a:t>
            </a:r>
            <a:r>
              <a:rPr lang="en-US" sz="2400" b="0" i="0" dirty="0">
                <a:solidFill>
                  <a:srgbClr val="000000"/>
                </a:solidFill>
                <a:effectLst/>
                <a:latin typeface="Calibri" panose="020F0502020204030204" pitchFamily="34" charset="0"/>
                <a:cs typeface="Calibri" panose="020F0502020204030204" pitchFamily="34" charset="0"/>
              </a:rPr>
              <a:t>, which reported in December that more than 40 U.S. states have seen increases in opioid-related mortality along with ongoing concerns for those with substance use disorders.</a:t>
            </a:r>
          </a:p>
          <a:p>
            <a:endParaRPr lang="en-US" sz="1600" dirty="0">
              <a:solidFill>
                <a:srgbClr val="000000"/>
              </a:solidFill>
              <a:latin typeface="Calibri" panose="020F0502020204030204" pitchFamily="34" charset="0"/>
              <a:cs typeface="Calibri" panose="020F0502020204030204" pitchFamily="34" charset="0"/>
            </a:endParaRPr>
          </a:p>
          <a:p>
            <a:r>
              <a:rPr lang="en-US" i="1" dirty="0">
                <a:solidFill>
                  <a:srgbClr val="000000"/>
                </a:solidFill>
                <a:latin typeface="Calibri" panose="020F0502020204030204" pitchFamily="34" charset="0"/>
                <a:cs typeface="Calibri" panose="020F0502020204030204" pitchFamily="34" charset="0"/>
              </a:rPr>
              <a:t>Source: American Psychological Association, March 2021</a:t>
            </a:r>
            <a:endParaRPr lang="en-US" i="1" dirty="0">
              <a:latin typeface="Calibri" panose="020F0502020204030204" pitchFamily="34" charset="0"/>
              <a:cs typeface="Calibri" panose="020F0502020204030204" pitchFamily="34" charset="0"/>
            </a:endParaRPr>
          </a:p>
        </p:txBody>
      </p:sp>
      <p:pic>
        <p:nvPicPr>
          <p:cNvPr id="6" name="Picture 2" descr="C:\Users\Dana Archibald\Documents\AFF\AFF-logo.png">
            <a:extLst>
              <a:ext uri="{FF2B5EF4-FFF2-40B4-BE49-F238E27FC236}">
                <a16:creationId xmlns:a16="http://schemas.microsoft.com/office/drawing/2014/main" id="{D53DAE1E-3924-4080-937A-91AE94C743A1}"/>
              </a:ext>
            </a:extLst>
          </p:cNvPr>
          <p:cNvPicPr>
            <a:picLocks noChangeAspect="1" noChangeArrowheads="1"/>
          </p:cNvPicPr>
          <p:nvPr/>
        </p:nvPicPr>
        <p:blipFill>
          <a:blip r:embed="rId5" cstate="print"/>
          <a:srcRect/>
          <a:stretch>
            <a:fillRect/>
          </a:stretch>
        </p:blipFill>
        <p:spPr bwMode="auto">
          <a:xfrm>
            <a:off x="5610546" y="189794"/>
            <a:ext cx="1275708" cy="1335741"/>
          </a:xfrm>
          <a:prstGeom prst="rect">
            <a:avLst/>
          </a:prstGeom>
          <a:noFill/>
        </p:spPr>
      </p:pic>
      <p:sp>
        <p:nvSpPr>
          <p:cNvPr id="7" name="Title 1">
            <a:extLst>
              <a:ext uri="{FF2B5EF4-FFF2-40B4-BE49-F238E27FC236}">
                <a16:creationId xmlns:a16="http://schemas.microsoft.com/office/drawing/2014/main" id="{620003D1-A00E-4C91-A455-58591E970FCB}"/>
              </a:ext>
            </a:extLst>
          </p:cNvPr>
          <p:cNvSpPr txBox="1">
            <a:spLocks/>
          </p:cNvSpPr>
          <p:nvPr/>
        </p:nvSpPr>
        <p:spPr>
          <a:xfrm>
            <a:off x="2209801" y="1405948"/>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COVID-19 Impacts</a:t>
            </a:r>
          </a:p>
        </p:txBody>
      </p:sp>
      <p:sp>
        <p:nvSpPr>
          <p:cNvPr id="2" name="Slide Number Placeholder 3">
            <a:extLst>
              <a:ext uri="{FF2B5EF4-FFF2-40B4-BE49-F238E27FC236}">
                <a16:creationId xmlns:a16="http://schemas.microsoft.com/office/drawing/2014/main" id="{2F46E87C-E246-A639-1198-8E43029A676E}"/>
              </a:ext>
            </a:extLst>
          </p:cNvPr>
          <p:cNvSpPr txBox="1">
            <a:spLocks/>
          </p:cNvSpPr>
          <p:nvPr/>
        </p:nvSpPr>
        <p:spPr>
          <a:xfrm>
            <a:off x="11074400" y="6400800"/>
            <a:ext cx="6096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021088-4A68-45C2-A789-B57BB525981C}" type="slidenum">
              <a:rPr lang="en-US" smtClean="0">
                <a:solidFill>
                  <a:prstClr val="white"/>
                </a:solidFill>
              </a:rPr>
              <a:pPr/>
              <a:t>93</a:t>
            </a:fld>
            <a:endParaRPr lang="en-US" dirty="0">
              <a:solidFill>
                <a:prstClr val="white"/>
              </a:solidFill>
            </a:endParaRPr>
          </a:p>
        </p:txBody>
      </p:sp>
      <p:sp>
        <p:nvSpPr>
          <p:cNvPr id="8" name="Rectangle 7">
            <a:extLst>
              <a:ext uri="{FF2B5EF4-FFF2-40B4-BE49-F238E27FC236}">
                <a16:creationId xmlns:a16="http://schemas.microsoft.com/office/drawing/2014/main" id="{87D92D8B-8D5C-788B-3EEF-6DAE947C3BA1}"/>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2906931C-B0F6-2DDB-189F-B33C3965050E}"/>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0" name="Picture 9">
            <a:extLst>
              <a:ext uri="{FF2B5EF4-FFF2-40B4-BE49-F238E27FC236}">
                <a16:creationId xmlns:a16="http://schemas.microsoft.com/office/drawing/2014/main" id="{DEEAFC17-AE3A-62EE-74AF-9B1F43184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1" name="Slide Number Placeholder 2">
            <a:extLst>
              <a:ext uri="{FF2B5EF4-FFF2-40B4-BE49-F238E27FC236}">
                <a16:creationId xmlns:a16="http://schemas.microsoft.com/office/drawing/2014/main" id="{D9180920-FFFE-37B0-EE48-32FFD65B1CA8}"/>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6</a:t>
            </a:r>
          </a:p>
        </p:txBody>
      </p:sp>
    </p:spTree>
    <p:extLst>
      <p:ext uri="{BB962C8B-B14F-4D97-AF65-F5344CB8AC3E}">
        <p14:creationId xmlns:p14="http://schemas.microsoft.com/office/powerpoint/2010/main" val="4772092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838200" y="152400"/>
          <a:ext cx="10591800" cy="5715000"/>
        </p:xfrm>
        <a:graphic>
          <a:graphicData uri="http://schemas.openxmlformats.org/drawingml/2006/table">
            <a:tbl>
              <a:tblPr firstRow="1" bandRow="1">
                <a:tableStyleId>{5C22544A-7EE6-4342-B048-85BDC9FD1C3A}</a:tableStyleId>
              </a:tblPr>
              <a:tblGrid>
                <a:gridCol w="5295900">
                  <a:extLst>
                    <a:ext uri="{9D8B030D-6E8A-4147-A177-3AD203B41FA5}">
                      <a16:colId xmlns:a16="http://schemas.microsoft.com/office/drawing/2014/main" val="20000"/>
                    </a:ext>
                  </a:extLst>
                </a:gridCol>
                <a:gridCol w="5295900">
                  <a:extLst>
                    <a:ext uri="{9D8B030D-6E8A-4147-A177-3AD203B41FA5}">
                      <a16:colId xmlns:a16="http://schemas.microsoft.com/office/drawing/2014/main" val="20001"/>
                    </a:ext>
                  </a:extLst>
                </a:gridCol>
              </a:tblGrid>
              <a:tr h="57150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6"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7" name="Title 1"/>
          <p:cNvSpPr txBox="1">
            <a:spLocks/>
          </p:cNvSpPr>
          <p:nvPr/>
        </p:nvSpPr>
        <p:spPr>
          <a:xfrm>
            <a:off x="1676401" y="1594509"/>
            <a:ext cx="8897471" cy="1180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What Do We Pay For?</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8" name="Content Placeholder 2"/>
          <p:cNvSpPr txBox="1">
            <a:spLocks/>
          </p:cNvSpPr>
          <p:nvPr/>
        </p:nvSpPr>
        <p:spPr>
          <a:xfrm>
            <a:off x="1295400" y="2895552"/>
            <a:ext cx="2614332" cy="2033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Inpatient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Outpatient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Aftercare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COBRA</a:t>
            </a:r>
          </a:p>
        </p:txBody>
      </p:sp>
      <p:sp>
        <p:nvSpPr>
          <p:cNvPr id="9" name="Content Placeholder 2"/>
          <p:cNvSpPr txBox="1">
            <a:spLocks/>
          </p:cNvSpPr>
          <p:nvPr/>
        </p:nvSpPr>
        <p:spPr>
          <a:xfrm>
            <a:off x="2027705" y="5655524"/>
            <a:ext cx="8194861" cy="630977"/>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ClrTx/>
              <a:buFont typeface="Wingdings 2" pitchFamily="18" charset="2"/>
              <a:buNone/>
            </a:pPr>
            <a:r>
              <a:rPr lang="en-US" sz="2400" b="1" i="1" dirty="0">
                <a:solidFill>
                  <a:srgbClr val="003366"/>
                </a:solidFill>
                <a:latin typeface="Calibri Light" panose="020F0302020204030204"/>
              </a:rPr>
              <a:t>~ We will not provide funding for luxury items ~</a:t>
            </a:r>
          </a:p>
          <a:p>
            <a:pPr>
              <a:buClrTx/>
              <a:buFont typeface="Wingdings" panose="05000000000000000000" pitchFamily="2" charset="2"/>
              <a:buChar char="§"/>
            </a:pPr>
            <a:endParaRPr lang="en-US" sz="1600" dirty="0">
              <a:solidFill>
                <a:srgbClr val="44546A"/>
              </a:solidFill>
              <a:latin typeface="Calibri Light" panose="020F0302020204030204"/>
            </a:endParaRPr>
          </a:p>
        </p:txBody>
      </p:sp>
      <p:sp>
        <p:nvSpPr>
          <p:cNvPr id="10" name="Content Placeholder 2"/>
          <p:cNvSpPr txBox="1">
            <a:spLocks/>
          </p:cNvSpPr>
          <p:nvPr/>
        </p:nvSpPr>
        <p:spPr>
          <a:xfrm>
            <a:off x="5223342" y="2946805"/>
            <a:ext cx="2214562" cy="22049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800" dirty="0">
                <a:solidFill>
                  <a:prstClr val="black"/>
                </a:solidFill>
                <a:latin typeface="Calibri Light" panose="020F0302020204030204"/>
              </a:rPr>
              <a:t>Rent</a:t>
            </a:r>
          </a:p>
          <a:p>
            <a:pPr>
              <a:buFont typeface="Wingdings" panose="05000000000000000000" pitchFamily="2" charset="2"/>
              <a:buChar char="§"/>
            </a:pPr>
            <a:r>
              <a:rPr lang="en-US" sz="2800" dirty="0">
                <a:solidFill>
                  <a:prstClr val="black"/>
                </a:solidFill>
                <a:latin typeface="Calibri Light" panose="020F0302020204030204"/>
              </a:rPr>
              <a:t>Electric</a:t>
            </a:r>
          </a:p>
          <a:p>
            <a:pPr>
              <a:buFont typeface="Wingdings" panose="05000000000000000000" pitchFamily="2" charset="2"/>
              <a:buChar char="§"/>
            </a:pPr>
            <a:r>
              <a:rPr lang="en-US" sz="2800" dirty="0">
                <a:solidFill>
                  <a:prstClr val="black"/>
                </a:solidFill>
                <a:latin typeface="Calibri Light" panose="020F0302020204030204"/>
              </a:rPr>
              <a:t>Mortgage</a:t>
            </a:r>
          </a:p>
        </p:txBody>
      </p:sp>
      <p:sp>
        <p:nvSpPr>
          <p:cNvPr id="11" name="Content Placeholder 2"/>
          <p:cNvSpPr txBox="1">
            <a:spLocks/>
          </p:cNvSpPr>
          <p:nvPr/>
        </p:nvSpPr>
        <p:spPr>
          <a:xfrm>
            <a:off x="8465483" y="2925700"/>
            <a:ext cx="3412192" cy="27962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800" dirty="0">
                <a:solidFill>
                  <a:prstClr val="black"/>
                </a:solidFill>
                <a:latin typeface="Calibri Light" panose="020F0302020204030204"/>
              </a:rPr>
              <a:t>Water bill</a:t>
            </a:r>
          </a:p>
          <a:p>
            <a:pPr>
              <a:buFont typeface="Wingdings" panose="05000000000000000000" pitchFamily="2" charset="2"/>
              <a:buChar char="§"/>
            </a:pPr>
            <a:r>
              <a:rPr lang="en-US" sz="2800" dirty="0">
                <a:solidFill>
                  <a:prstClr val="black"/>
                </a:solidFill>
                <a:latin typeface="Calibri Light" panose="020F0302020204030204"/>
              </a:rPr>
              <a:t>Doctor bills, (AME, P&amp;P Certificates, etc.)</a:t>
            </a:r>
          </a:p>
          <a:p>
            <a:pPr>
              <a:buFont typeface="Wingdings" panose="05000000000000000000" pitchFamily="2" charset="2"/>
              <a:buChar char="§"/>
            </a:pPr>
            <a:r>
              <a:rPr lang="en-US" sz="2800" dirty="0" err="1">
                <a:solidFill>
                  <a:prstClr val="black"/>
                </a:solidFill>
                <a:latin typeface="Calibri Light" panose="020F0302020204030204"/>
              </a:rPr>
              <a:t>Soberlink</a:t>
            </a:r>
            <a:endParaRPr lang="en-US" sz="2800" dirty="0">
              <a:solidFill>
                <a:prstClr val="black"/>
              </a:solidFill>
              <a:latin typeface="Calibri Light" panose="020F0302020204030204"/>
            </a:endParaRPr>
          </a:p>
        </p:txBody>
      </p:sp>
      <p:sp>
        <p:nvSpPr>
          <p:cNvPr id="2" name="Slide Number Placeholder 3">
            <a:extLst>
              <a:ext uri="{FF2B5EF4-FFF2-40B4-BE49-F238E27FC236}">
                <a16:creationId xmlns:a16="http://schemas.microsoft.com/office/drawing/2014/main" id="{6B4E1753-0DDB-B212-D1E8-8A4D4E1EE91B}"/>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94</a:t>
            </a:fld>
            <a:endParaRPr lang="en-US" dirty="0">
              <a:solidFill>
                <a:prstClr val="white"/>
              </a:solidFill>
            </a:endParaRPr>
          </a:p>
        </p:txBody>
      </p:sp>
      <p:sp>
        <p:nvSpPr>
          <p:cNvPr id="3" name="Rectangle 2">
            <a:extLst>
              <a:ext uri="{FF2B5EF4-FFF2-40B4-BE49-F238E27FC236}">
                <a16:creationId xmlns:a16="http://schemas.microsoft.com/office/drawing/2014/main" id="{B5ECD978-7BDA-8D83-6767-18B12AA7202F}"/>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E15C6764-89C7-D0B7-EF4E-B500BB6A9116}"/>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8" name="Picture 17">
            <a:extLst>
              <a:ext uri="{FF2B5EF4-FFF2-40B4-BE49-F238E27FC236}">
                <a16:creationId xmlns:a16="http://schemas.microsoft.com/office/drawing/2014/main" id="{AC57820F-6669-6100-EE29-E0EEA09B8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9" name="Slide Number Placeholder 2">
            <a:extLst>
              <a:ext uri="{FF2B5EF4-FFF2-40B4-BE49-F238E27FC236}">
                <a16:creationId xmlns:a16="http://schemas.microsoft.com/office/drawing/2014/main" id="{93EB29D2-D94E-251C-BE26-C4E89D18216F}"/>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7</a:t>
            </a:r>
          </a:p>
        </p:txBody>
      </p:sp>
    </p:spTree>
    <p:extLst>
      <p:ext uri="{BB962C8B-B14F-4D97-AF65-F5344CB8AC3E}">
        <p14:creationId xmlns:p14="http://schemas.microsoft.com/office/powerpoint/2010/main" val="2869240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152400"/>
          <a:ext cx="8305800" cy="57150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150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sp>
        <p:nvSpPr>
          <p:cNvPr id="6" name="Title 1"/>
          <p:cNvSpPr txBox="1">
            <a:spLocks/>
          </p:cNvSpPr>
          <p:nvPr/>
        </p:nvSpPr>
        <p:spPr>
          <a:xfrm>
            <a:off x="2209801" y="1405948"/>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How Does Someone Apply?</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1392"/>
          <a:stretch/>
        </p:blipFill>
        <p:spPr>
          <a:xfrm>
            <a:off x="2133600" y="2027161"/>
            <a:ext cx="3846936" cy="400957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529" y="2027162"/>
            <a:ext cx="3456144" cy="2411673"/>
          </a:xfrm>
          <a:prstGeom prst="rect">
            <a:avLst/>
          </a:prstGeom>
        </p:spPr>
      </p:pic>
      <p:pic>
        <p:nvPicPr>
          <p:cNvPr id="9" name="Picture 2" descr="C:\Users\Dana Archibald\Documents\AFF\AFF-logo.png"/>
          <p:cNvPicPr>
            <a:picLocks noChangeAspect="1" noChangeArrowheads="1"/>
          </p:cNvPicPr>
          <p:nvPr/>
        </p:nvPicPr>
        <p:blipFill>
          <a:blip r:embed="rId4" cstate="print"/>
          <a:srcRect/>
          <a:stretch>
            <a:fillRect/>
          </a:stretch>
        </p:blipFill>
        <p:spPr bwMode="auto">
          <a:xfrm>
            <a:off x="5610546" y="189794"/>
            <a:ext cx="1275708" cy="1335741"/>
          </a:xfrm>
          <a:prstGeom prst="rect">
            <a:avLst/>
          </a:prstGeom>
          <a:noFill/>
        </p:spPr>
      </p:pic>
      <p:sp>
        <p:nvSpPr>
          <p:cNvPr id="2" name="Slide Number Placeholder 3">
            <a:extLst>
              <a:ext uri="{FF2B5EF4-FFF2-40B4-BE49-F238E27FC236}">
                <a16:creationId xmlns:a16="http://schemas.microsoft.com/office/drawing/2014/main" id="{0614B427-7424-09A0-5C46-2DAE20AF2EEB}"/>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95</a:t>
            </a:fld>
            <a:endParaRPr lang="en-US" dirty="0">
              <a:solidFill>
                <a:prstClr val="white"/>
              </a:solidFill>
            </a:endParaRPr>
          </a:p>
        </p:txBody>
      </p:sp>
      <p:sp>
        <p:nvSpPr>
          <p:cNvPr id="3" name="Rectangle 2">
            <a:extLst>
              <a:ext uri="{FF2B5EF4-FFF2-40B4-BE49-F238E27FC236}">
                <a16:creationId xmlns:a16="http://schemas.microsoft.com/office/drawing/2014/main" id="{69FB0E27-9F0C-4BD9-0DA4-4019C6F85441}"/>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B6529FCD-6DB4-8A68-3D3A-06BB87157A6E}"/>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6" name="Picture 15">
            <a:extLst>
              <a:ext uri="{FF2B5EF4-FFF2-40B4-BE49-F238E27FC236}">
                <a16:creationId xmlns:a16="http://schemas.microsoft.com/office/drawing/2014/main" id="{ED43C93C-B0F1-529C-174E-8683DB51F5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7" name="Slide Number Placeholder 2">
            <a:extLst>
              <a:ext uri="{FF2B5EF4-FFF2-40B4-BE49-F238E27FC236}">
                <a16:creationId xmlns:a16="http://schemas.microsoft.com/office/drawing/2014/main" id="{44EF18C6-130C-26A8-C24C-081D5A9DEEF1}"/>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8</a:t>
            </a:r>
          </a:p>
        </p:txBody>
      </p:sp>
    </p:spTree>
    <p:extLst>
      <p:ext uri="{BB962C8B-B14F-4D97-AF65-F5344CB8AC3E}">
        <p14:creationId xmlns:p14="http://schemas.microsoft.com/office/powerpoint/2010/main" val="2572442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AD0CB402-0ED1-496F-135C-32DD39B6BB4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3" name="Object 22" hidden="1">
                        <a:extLst>
                          <a:ext uri="{FF2B5EF4-FFF2-40B4-BE49-F238E27FC236}">
                            <a16:creationId xmlns:a16="http://schemas.microsoft.com/office/drawing/2014/main" id="{AD0CB402-0ED1-496F-135C-32DD39B6BB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3">
            <a:extLst>
              <a:ext uri="{FF2B5EF4-FFF2-40B4-BE49-F238E27FC236}">
                <a16:creationId xmlns:a16="http://schemas.microsoft.com/office/drawing/2014/main" id="{C303CED4-28FD-4771-F347-21093FF6B196}"/>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96</a:t>
            </a:fld>
            <a:endParaRPr lang="en-US" dirty="0">
              <a:solidFill>
                <a:prstClr val="white"/>
              </a:solidFill>
            </a:endParaRPr>
          </a:p>
        </p:txBody>
      </p:sp>
      <p:sp>
        <p:nvSpPr>
          <p:cNvPr id="3" name="Rectangle 2">
            <a:extLst>
              <a:ext uri="{FF2B5EF4-FFF2-40B4-BE49-F238E27FC236}">
                <a16:creationId xmlns:a16="http://schemas.microsoft.com/office/drawing/2014/main" id="{21DA251C-8746-1F97-D796-2C841033151E}"/>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9E51C222-4CF6-122A-7D22-9BE559701891}"/>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8" name="Picture 7">
            <a:extLst>
              <a:ext uri="{FF2B5EF4-FFF2-40B4-BE49-F238E27FC236}">
                <a16:creationId xmlns:a16="http://schemas.microsoft.com/office/drawing/2014/main" id="{9FFCB945-D1E5-E1B0-0B82-7C870F093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4" name="Slide Number Placeholder 2">
            <a:extLst>
              <a:ext uri="{FF2B5EF4-FFF2-40B4-BE49-F238E27FC236}">
                <a16:creationId xmlns:a16="http://schemas.microsoft.com/office/drawing/2014/main" id="{99E0D90D-B977-4CB8-FE7A-55FFE23F23D1}"/>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9</a:t>
            </a:r>
          </a:p>
        </p:txBody>
      </p:sp>
      <p:pic>
        <p:nvPicPr>
          <p:cNvPr id="25" name="Picture 2" descr="C:\Users\Dana Archibald\Documents\AFF\AFF-logo.png">
            <a:extLst>
              <a:ext uri="{FF2B5EF4-FFF2-40B4-BE49-F238E27FC236}">
                <a16:creationId xmlns:a16="http://schemas.microsoft.com/office/drawing/2014/main" id="{3500D576-1920-E38D-46E0-B788FF9A0A01}"/>
              </a:ext>
            </a:extLst>
          </p:cNvPr>
          <p:cNvPicPr>
            <a:picLocks noChangeAspect="1" noChangeArrowheads="1"/>
          </p:cNvPicPr>
          <p:nvPr/>
        </p:nvPicPr>
        <p:blipFill>
          <a:blip r:embed="rId6" cstate="print"/>
          <a:srcRect/>
          <a:stretch>
            <a:fillRect/>
          </a:stretch>
        </p:blipFill>
        <p:spPr bwMode="auto">
          <a:xfrm>
            <a:off x="5458145" y="190661"/>
            <a:ext cx="1275708" cy="1335741"/>
          </a:xfrm>
          <a:prstGeom prst="rect">
            <a:avLst/>
          </a:prstGeom>
          <a:noFill/>
        </p:spPr>
      </p:pic>
      <p:sp>
        <p:nvSpPr>
          <p:cNvPr id="26" name="Title 1">
            <a:extLst>
              <a:ext uri="{FF2B5EF4-FFF2-40B4-BE49-F238E27FC236}">
                <a16:creationId xmlns:a16="http://schemas.microsoft.com/office/drawing/2014/main" id="{47E0A404-801B-73A5-3063-672DA2765695}"/>
              </a:ext>
            </a:extLst>
          </p:cNvPr>
          <p:cNvSpPr txBox="1">
            <a:spLocks/>
          </p:cNvSpPr>
          <p:nvPr/>
        </p:nvSpPr>
        <p:spPr>
          <a:xfrm>
            <a:off x="2249063" y="1415374"/>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rPr>
              <a:t>Succession</a:t>
            </a:r>
          </a:p>
        </p:txBody>
      </p:sp>
      <p:sp>
        <p:nvSpPr>
          <p:cNvPr id="4" name="TextBox 3">
            <a:extLst>
              <a:ext uri="{FF2B5EF4-FFF2-40B4-BE49-F238E27FC236}">
                <a16:creationId xmlns:a16="http://schemas.microsoft.com/office/drawing/2014/main" id="{24F1AC6B-68BE-E1F3-6BB3-1F21EC55B601}"/>
              </a:ext>
            </a:extLst>
          </p:cNvPr>
          <p:cNvSpPr txBox="1"/>
          <p:nvPr/>
        </p:nvSpPr>
        <p:spPr>
          <a:xfrm>
            <a:off x="758384" y="3138381"/>
            <a:ext cx="1785232" cy="1077218"/>
          </a:xfrm>
          <a:prstGeom prst="rect">
            <a:avLst/>
          </a:prstGeom>
          <a:solidFill>
            <a:srgbClr val="00B0F0"/>
          </a:solidFill>
        </p:spPr>
        <p:txBody>
          <a:bodyPr wrap="none" rtlCol="0">
            <a:spAutoFit/>
          </a:bodyPr>
          <a:lstStyle/>
          <a:p>
            <a:pPr algn="ctr"/>
            <a:r>
              <a:rPr lang="en-US" sz="3200" b="1" dirty="0">
                <a:solidFill>
                  <a:srgbClr val="000000"/>
                </a:solidFill>
              </a:rPr>
              <a:t>Aviation</a:t>
            </a:r>
          </a:p>
          <a:p>
            <a:pPr algn="ctr"/>
            <a:r>
              <a:rPr lang="en-US" sz="3200" b="1" dirty="0">
                <a:solidFill>
                  <a:srgbClr val="000000"/>
                </a:solidFill>
              </a:rPr>
              <a:t>School</a:t>
            </a:r>
          </a:p>
        </p:txBody>
      </p:sp>
      <p:sp>
        <p:nvSpPr>
          <p:cNvPr id="6" name="TextBox 5">
            <a:extLst>
              <a:ext uri="{FF2B5EF4-FFF2-40B4-BE49-F238E27FC236}">
                <a16:creationId xmlns:a16="http://schemas.microsoft.com/office/drawing/2014/main" id="{F04F0CCC-482E-084C-D2C2-D5CB9CB7F8A7}"/>
              </a:ext>
            </a:extLst>
          </p:cNvPr>
          <p:cNvSpPr txBox="1"/>
          <p:nvPr/>
        </p:nvSpPr>
        <p:spPr>
          <a:xfrm>
            <a:off x="3722285" y="3142176"/>
            <a:ext cx="1505540" cy="1077218"/>
          </a:xfrm>
          <a:prstGeom prst="rect">
            <a:avLst/>
          </a:prstGeom>
          <a:solidFill>
            <a:srgbClr val="00B0F0"/>
          </a:solidFill>
        </p:spPr>
        <p:txBody>
          <a:bodyPr wrap="none" rtlCol="0">
            <a:spAutoFit/>
          </a:bodyPr>
          <a:lstStyle/>
          <a:p>
            <a:pPr algn="ctr"/>
            <a:r>
              <a:rPr lang="en-US" sz="3200" b="1" dirty="0">
                <a:solidFill>
                  <a:srgbClr val="000000"/>
                </a:solidFill>
              </a:rPr>
              <a:t>First</a:t>
            </a:r>
          </a:p>
          <a:p>
            <a:pPr algn="ctr"/>
            <a:r>
              <a:rPr lang="en-US" sz="3200" b="1" dirty="0">
                <a:solidFill>
                  <a:srgbClr val="000000"/>
                </a:solidFill>
              </a:rPr>
              <a:t>Officer</a:t>
            </a:r>
          </a:p>
        </p:txBody>
      </p:sp>
      <p:sp>
        <p:nvSpPr>
          <p:cNvPr id="7" name="TextBox 6">
            <a:extLst>
              <a:ext uri="{FF2B5EF4-FFF2-40B4-BE49-F238E27FC236}">
                <a16:creationId xmlns:a16="http://schemas.microsoft.com/office/drawing/2014/main" id="{F2892A83-7E14-3213-52CC-BA7FC4E5D7B2}"/>
              </a:ext>
            </a:extLst>
          </p:cNvPr>
          <p:cNvSpPr txBox="1"/>
          <p:nvPr/>
        </p:nvSpPr>
        <p:spPr>
          <a:xfrm>
            <a:off x="6406494" y="3388398"/>
            <a:ext cx="1686680" cy="584775"/>
          </a:xfrm>
          <a:prstGeom prst="rect">
            <a:avLst/>
          </a:prstGeom>
          <a:solidFill>
            <a:srgbClr val="00B0F0"/>
          </a:solidFill>
        </p:spPr>
        <p:txBody>
          <a:bodyPr wrap="none" rtlCol="0">
            <a:spAutoFit/>
          </a:bodyPr>
          <a:lstStyle/>
          <a:p>
            <a:r>
              <a:rPr lang="en-US" sz="3200" b="1" dirty="0">
                <a:solidFill>
                  <a:srgbClr val="000000"/>
                </a:solidFill>
              </a:rPr>
              <a:t>Captain</a:t>
            </a:r>
            <a:endParaRPr lang="en-US" b="1" dirty="0">
              <a:solidFill>
                <a:srgbClr val="000000"/>
              </a:solidFill>
            </a:endParaRPr>
          </a:p>
        </p:txBody>
      </p:sp>
      <p:sp>
        <p:nvSpPr>
          <p:cNvPr id="9" name="TextBox 8">
            <a:extLst>
              <a:ext uri="{FF2B5EF4-FFF2-40B4-BE49-F238E27FC236}">
                <a16:creationId xmlns:a16="http://schemas.microsoft.com/office/drawing/2014/main" id="{1BC3B057-A157-C3BE-D607-4BDA290C70E0}"/>
              </a:ext>
            </a:extLst>
          </p:cNvPr>
          <p:cNvSpPr txBox="1"/>
          <p:nvPr/>
        </p:nvSpPr>
        <p:spPr>
          <a:xfrm>
            <a:off x="9271844" y="3388398"/>
            <a:ext cx="2097049" cy="584775"/>
          </a:xfrm>
          <a:prstGeom prst="rect">
            <a:avLst/>
          </a:prstGeom>
          <a:solidFill>
            <a:srgbClr val="00B0F0"/>
          </a:solidFill>
        </p:spPr>
        <p:txBody>
          <a:bodyPr wrap="none" rtlCol="0">
            <a:spAutoFit/>
          </a:bodyPr>
          <a:lstStyle/>
          <a:p>
            <a:r>
              <a:rPr lang="en-US" sz="3200" b="1" dirty="0">
                <a:solidFill>
                  <a:srgbClr val="000000"/>
                </a:solidFill>
              </a:rPr>
              <a:t>Instructor</a:t>
            </a:r>
            <a:endParaRPr lang="en-US" b="1" dirty="0">
              <a:solidFill>
                <a:srgbClr val="000000"/>
              </a:solidFill>
            </a:endParaRPr>
          </a:p>
        </p:txBody>
      </p:sp>
    </p:spTree>
    <p:extLst>
      <p:ext uri="{BB962C8B-B14F-4D97-AF65-F5344CB8AC3E}">
        <p14:creationId xmlns:p14="http://schemas.microsoft.com/office/powerpoint/2010/main" val="1263681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228600"/>
          <a:ext cx="8305800" cy="56388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6388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6"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7" name="Title 1"/>
          <p:cNvSpPr txBox="1">
            <a:spLocks/>
          </p:cNvSpPr>
          <p:nvPr/>
        </p:nvSpPr>
        <p:spPr>
          <a:xfrm>
            <a:off x="2209801" y="1416420"/>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How Does One Donate?</a:t>
            </a:r>
          </a:p>
        </p:txBody>
      </p:sp>
      <p:sp>
        <p:nvSpPr>
          <p:cNvPr id="8" name="Content Placeholder 2"/>
          <p:cNvSpPr txBox="1">
            <a:spLocks/>
          </p:cNvSpPr>
          <p:nvPr/>
        </p:nvSpPr>
        <p:spPr>
          <a:xfrm>
            <a:off x="1860177" y="2493552"/>
            <a:ext cx="8776446" cy="30943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Monthly, through your bank’s bill pay</a:t>
            </a: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Personal or business check mailed to the address on website</a:t>
            </a: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Stock Donations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405819"/>
            <a:ext cx="1843395" cy="48970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5435882"/>
            <a:ext cx="2238293" cy="543585"/>
          </a:xfrm>
          <a:prstGeom prst="rect">
            <a:avLst/>
          </a:prstGeom>
        </p:spPr>
      </p:pic>
      <p:pic>
        <p:nvPicPr>
          <p:cNvPr id="21" name="Picture 20">
            <a:extLst>
              <a:ext uri="{FF2B5EF4-FFF2-40B4-BE49-F238E27FC236}">
                <a16:creationId xmlns:a16="http://schemas.microsoft.com/office/drawing/2014/main" id="{39E866E5-926C-4FC5-BF9E-9263CF5631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pic>
        <p:nvPicPr>
          <p:cNvPr id="23" name="Picture 2" descr="Venmo Logo Logo">
            <a:extLst>
              <a:ext uri="{FF2B5EF4-FFF2-40B4-BE49-F238E27FC236}">
                <a16:creationId xmlns:a16="http://schemas.microsoft.com/office/drawing/2014/main" id="{115CD335-DACC-4BA6-9B51-81D5BBC68A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322" t="6438" r="22803" b="9826"/>
          <a:stretch/>
        </p:blipFill>
        <p:spPr bwMode="auto">
          <a:xfrm>
            <a:off x="10023208" y="1478017"/>
            <a:ext cx="1226830" cy="10155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531808AD-0099-027B-4D2D-634AE66400F3}"/>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97</a:t>
            </a:fld>
            <a:endParaRPr lang="en-US" dirty="0">
              <a:solidFill>
                <a:prstClr val="white"/>
              </a:solidFill>
            </a:endParaRPr>
          </a:p>
        </p:txBody>
      </p:sp>
      <p:sp>
        <p:nvSpPr>
          <p:cNvPr id="3" name="Rectangle 2">
            <a:extLst>
              <a:ext uri="{FF2B5EF4-FFF2-40B4-BE49-F238E27FC236}">
                <a16:creationId xmlns:a16="http://schemas.microsoft.com/office/drawing/2014/main" id="{3BD8FFB7-1296-7A26-2DBB-C4B6C3AD678C}"/>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8919031C-2461-556C-60BF-292EEF21BD97}"/>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25" name="Picture 24">
            <a:extLst>
              <a:ext uri="{FF2B5EF4-FFF2-40B4-BE49-F238E27FC236}">
                <a16:creationId xmlns:a16="http://schemas.microsoft.com/office/drawing/2014/main" id="{1400495C-5AFC-CC51-8EA2-DEBF0E1EC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26" name="Slide Number Placeholder 2">
            <a:extLst>
              <a:ext uri="{FF2B5EF4-FFF2-40B4-BE49-F238E27FC236}">
                <a16:creationId xmlns:a16="http://schemas.microsoft.com/office/drawing/2014/main" id="{D4C9EA2E-0581-3699-0A0B-89E3BC1DAA79}"/>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10</a:t>
            </a:r>
          </a:p>
        </p:txBody>
      </p:sp>
      <p:pic>
        <p:nvPicPr>
          <p:cNvPr id="4" name="Picture 3" descr="Calendar&#10;&#10;Description automatically generated">
            <a:extLst>
              <a:ext uri="{FF2B5EF4-FFF2-40B4-BE49-F238E27FC236}">
                <a16:creationId xmlns:a16="http://schemas.microsoft.com/office/drawing/2014/main" id="{A2C690EE-2E0F-2A4E-D31E-06D213BAF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337" y="1408000"/>
            <a:ext cx="2260202" cy="1695152"/>
          </a:xfrm>
          <a:prstGeom prst="rect">
            <a:avLst/>
          </a:prstGeom>
        </p:spPr>
      </p:pic>
      <p:sp>
        <p:nvSpPr>
          <p:cNvPr id="18" name="TextBox 17">
            <a:extLst>
              <a:ext uri="{FF2B5EF4-FFF2-40B4-BE49-F238E27FC236}">
                <a16:creationId xmlns:a16="http://schemas.microsoft.com/office/drawing/2014/main" id="{388C518A-CE8A-5C6C-1729-F9D72F2998B0}"/>
              </a:ext>
            </a:extLst>
          </p:cNvPr>
          <p:cNvSpPr txBox="1"/>
          <p:nvPr/>
        </p:nvSpPr>
        <p:spPr>
          <a:xfrm>
            <a:off x="167089" y="3117114"/>
            <a:ext cx="2398413" cy="215444"/>
          </a:xfrm>
          <a:prstGeom prst="rect">
            <a:avLst/>
          </a:prstGeom>
          <a:noFill/>
        </p:spPr>
        <p:txBody>
          <a:bodyPr wrap="none" rtlCol="0">
            <a:spAutoFit/>
          </a:bodyPr>
          <a:lstStyle/>
          <a:p>
            <a:r>
              <a:rPr lang="en-US" sz="800" dirty="0"/>
              <a:t>Source: https://www.freeiconspng.com/img/4125</a:t>
            </a:r>
          </a:p>
        </p:txBody>
      </p:sp>
      <p:pic>
        <p:nvPicPr>
          <p:cNvPr id="19" name="Picture 18" descr="Text&#10;&#10;Description automatically generated">
            <a:extLst>
              <a:ext uri="{FF2B5EF4-FFF2-40B4-BE49-F238E27FC236}">
                <a16:creationId xmlns:a16="http://schemas.microsoft.com/office/drawing/2014/main" id="{B9F0EA39-94A7-C928-6F02-C80079BEE7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0029" y="3857706"/>
            <a:ext cx="1200475" cy="1200475"/>
          </a:xfrm>
          <a:prstGeom prst="rect">
            <a:avLst/>
          </a:prstGeom>
        </p:spPr>
      </p:pic>
      <p:sp>
        <p:nvSpPr>
          <p:cNvPr id="22" name="TextBox 21">
            <a:extLst>
              <a:ext uri="{FF2B5EF4-FFF2-40B4-BE49-F238E27FC236}">
                <a16:creationId xmlns:a16="http://schemas.microsoft.com/office/drawing/2014/main" id="{A8564854-AA60-7802-5AF4-FF38AA3160C8}"/>
              </a:ext>
            </a:extLst>
          </p:cNvPr>
          <p:cNvSpPr txBox="1"/>
          <p:nvPr/>
        </p:nvSpPr>
        <p:spPr>
          <a:xfrm>
            <a:off x="9505352" y="5042197"/>
            <a:ext cx="2398413" cy="215444"/>
          </a:xfrm>
          <a:prstGeom prst="rect">
            <a:avLst/>
          </a:prstGeom>
          <a:noFill/>
        </p:spPr>
        <p:txBody>
          <a:bodyPr wrap="none" rtlCol="0">
            <a:spAutoFit/>
          </a:bodyPr>
          <a:lstStyle/>
          <a:p>
            <a:r>
              <a:rPr lang="en-US" sz="800" dirty="0"/>
              <a:t>Source: https://www.freeiconspng.com/img/6029</a:t>
            </a:r>
          </a:p>
        </p:txBody>
      </p:sp>
    </p:spTree>
    <p:extLst>
      <p:ext uri="{BB962C8B-B14F-4D97-AF65-F5344CB8AC3E}">
        <p14:creationId xmlns:p14="http://schemas.microsoft.com/office/powerpoint/2010/main" val="36265281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9F464C4-B89B-4AA0-BCF4-461D84B96B15}"/>
              </a:ext>
            </a:extLst>
          </p:cNvPr>
          <p:cNvPicPr>
            <a:picLocks noChangeAspect="1"/>
          </p:cNvPicPr>
          <p:nvPr/>
        </p:nvPicPr>
        <p:blipFill>
          <a:blip r:embed="rId2"/>
          <a:stretch>
            <a:fillRect/>
          </a:stretch>
        </p:blipFill>
        <p:spPr>
          <a:xfrm>
            <a:off x="4234337" y="1601735"/>
            <a:ext cx="3723325" cy="4439766"/>
          </a:xfrm>
          <a:prstGeom prst="rect">
            <a:avLst/>
          </a:prstGeom>
        </p:spPr>
      </p:pic>
      <p:pic>
        <p:nvPicPr>
          <p:cNvPr id="19" name="Picture 2" descr="C:\Users\Dana Archibald\Documents\AFF\AFF-logo.png">
            <a:extLst>
              <a:ext uri="{FF2B5EF4-FFF2-40B4-BE49-F238E27FC236}">
                <a16:creationId xmlns:a16="http://schemas.microsoft.com/office/drawing/2014/main" id="{5A00115C-13BA-4541-AD9A-4EE92DB858C4}"/>
              </a:ext>
            </a:extLst>
          </p:cNvPr>
          <p:cNvPicPr>
            <a:picLocks noChangeAspect="1" noChangeArrowheads="1"/>
          </p:cNvPicPr>
          <p:nvPr/>
        </p:nvPicPr>
        <p:blipFill>
          <a:blip r:embed="rId3" cstate="print"/>
          <a:srcRect/>
          <a:stretch>
            <a:fillRect/>
          </a:stretch>
        </p:blipFill>
        <p:spPr bwMode="auto">
          <a:xfrm>
            <a:off x="5610546" y="189794"/>
            <a:ext cx="1275708" cy="1335741"/>
          </a:xfrm>
          <a:prstGeom prst="rect">
            <a:avLst/>
          </a:prstGeom>
          <a:noFill/>
        </p:spPr>
      </p:pic>
      <p:sp>
        <p:nvSpPr>
          <p:cNvPr id="2" name="Slide Number Placeholder 3">
            <a:extLst>
              <a:ext uri="{FF2B5EF4-FFF2-40B4-BE49-F238E27FC236}">
                <a16:creationId xmlns:a16="http://schemas.microsoft.com/office/drawing/2014/main" id="{6D143308-2F16-D902-C070-B9E6302DC007}"/>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98</a:t>
            </a:fld>
            <a:endParaRPr lang="en-US" dirty="0">
              <a:solidFill>
                <a:prstClr val="white"/>
              </a:solidFill>
            </a:endParaRPr>
          </a:p>
        </p:txBody>
      </p:sp>
      <p:sp>
        <p:nvSpPr>
          <p:cNvPr id="3" name="Rectangle 2">
            <a:extLst>
              <a:ext uri="{FF2B5EF4-FFF2-40B4-BE49-F238E27FC236}">
                <a16:creationId xmlns:a16="http://schemas.microsoft.com/office/drawing/2014/main" id="{17BE08A8-A34A-1ED0-883D-6CCB191CFA9B}"/>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4EF64DCD-0DE4-35CC-2649-1DF1A151B084}"/>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6" name="Picture 5">
            <a:extLst>
              <a:ext uri="{FF2B5EF4-FFF2-40B4-BE49-F238E27FC236}">
                <a16:creationId xmlns:a16="http://schemas.microsoft.com/office/drawing/2014/main" id="{4CEBCAAD-10A0-B8DE-469E-EF01AA710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9" name="Slide Number Placeholder 2">
            <a:extLst>
              <a:ext uri="{FF2B5EF4-FFF2-40B4-BE49-F238E27FC236}">
                <a16:creationId xmlns:a16="http://schemas.microsoft.com/office/drawing/2014/main" id="{61FD8A86-B53C-41B6-B7CC-B5221B322545}"/>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11</a:t>
            </a:r>
          </a:p>
        </p:txBody>
      </p:sp>
      <p:pic>
        <p:nvPicPr>
          <p:cNvPr id="4" name="Picture 3" descr="A picture containing icon&#10;&#10;Description automatically generated">
            <a:extLst>
              <a:ext uri="{FF2B5EF4-FFF2-40B4-BE49-F238E27FC236}">
                <a16:creationId xmlns:a16="http://schemas.microsoft.com/office/drawing/2014/main" id="{D7C3C625-3718-3310-BAB5-1A89C98D4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8330">
            <a:off x="546863" y="379342"/>
            <a:ext cx="2683134" cy="2683134"/>
          </a:xfrm>
          <a:prstGeom prst="rect">
            <a:avLst/>
          </a:prstGeom>
        </p:spPr>
      </p:pic>
      <p:sp>
        <p:nvSpPr>
          <p:cNvPr id="7" name="TextBox 6">
            <a:extLst>
              <a:ext uri="{FF2B5EF4-FFF2-40B4-BE49-F238E27FC236}">
                <a16:creationId xmlns:a16="http://schemas.microsoft.com/office/drawing/2014/main" id="{9B1495D0-47EB-EA04-C638-E478689FEC8E}"/>
              </a:ext>
            </a:extLst>
          </p:cNvPr>
          <p:cNvSpPr txBox="1"/>
          <p:nvPr/>
        </p:nvSpPr>
        <p:spPr>
          <a:xfrm>
            <a:off x="543394" y="5810934"/>
            <a:ext cx="2824812" cy="215444"/>
          </a:xfrm>
          <a:prstGeom prst="rect">
            <a:avLst/>
          </a:prstGeom>
          <a:noFill/>
        </p:spPr>
        <p:txBody>
          <a:bodyPr wrap="none" rtlCol="0">
            <a:spAutoFit/>
          </a:bodyPr>
          <a:lstStyle/>
          <a:p>
            <a:r>
              <a:rPr lang="en-US" sz="800" dirty="0"/>
              <a:t>Source: https://www.iconsdb.com/red-icons/new-icon.html</a:t>
            </a:r>
          </a:p>
        </p:txBody>
      </p:sp>
    </p:spTree>
    <p:extLst>
      <p:ext uri="{BB962C8B-B14F-4D97-AF65-F5344CB8AC3E}">
        <p14:creationId xmlns:p14="http://schemas.microsoft.com/office/powerpoint/2010/main" val="35631227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05000" y="152400"/>
          <a:ext cx="8305800" cy="5715000"/>
        </p:xfrm>
        <a:graphic>
          <a:graphicData uri="http://schemas.openxmlformats.org/drawingml/2006/table">
            <a:tbl>
              <a:tblPr firstRow="1" bandRow="1">
                <a:tableStyleId>{5C22544A-7EE6-4342-B048-85BDC9FD1C3A}</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15000">
                <a:tc>
                  <a:txBody>
                    <a:bodyPr/>
                    <a:lstStyle/>
                    <a:p>
                      <a:endParaRPr lang="en-US" dirty="0">
                        <a:solidFill>
                          <a:schemeClr val="tx1"/>
                        </a:solidFill>
                      </a:endParaRPr>
                    </a:p>
                  </a:txBody>
                  <a:tcPr>
                    <a:noFill/>
                  </a:tcPr>
                </a:tc>
                <a:tc>
                  <a:txBody>
                    <a:bodyPr/>
                    <a:lstStyle/>
                    <a:p>
                      <a:endParaRPr lang="en-US"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6" name="Picture 2" descr="C:\Users\Dana Archibald\Documents\AFF\AFF-logo.png"/>
          <p:cNvPicPr>
            <a:picLocks noChangeAspect="1" noChangeArrowheads="1"/>
          </p:cNvPicPr>
          <p:nvPr/>
        </p:nvPicPr>
        <p:blipFill>
          <a:blip r:embed="rId2" cstate="print"/>
          <a:srcRect/>
          <a:stretch>
            <a:fillRect/>
          </a:stretch>
        </p:blipFill>
        <p:spPr bwMode="auto">
          <a:xfrm>
            <a:off x="5610546" y="189794"/>
            <a:ext cx="1275708" cy="1335741"/>
          </a:xfrm>
          <a:prstGeom prst="rect">
            <a:avLst/>
          </a:prstGeom>
          <a:noFill/>
        </p:spPr>
      </p:pic>
      <p:sp>
        <p:nvSpPr>
          <p:cNvPr id="7" name="Title 1"/>
          <p:cNvSpPr txBox="1">
            <a:spLocks/>
          </p:cNvSpPr>
          <p:nvPr/>
        </p:nvSpPr>
        <p:spPr>
          <a:xfrm>
            <a:off x="2209801" y="1416420"/>
            <a:ext cx="7693873" cy="722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t>Other Kinds of Donations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8" name="Content Placeholder 2"/>
          <p:cNvSpPr txBox="1">
            <a:spLocks/>
          </p:cNvSpPr>
          <p:nvPr/>
        </p:nvSpPr>
        <p:spPr>
          <a:xfrm>
            <a:off x="533400" y="2169944"/>
            <a:ext cx="11049000" cy="4078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In-Kind Donations</a:t>
            </a: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Providers may offer discounted fees off of standard charges for evaluations and services;  tax receipts are sent for all donations and in-kind donations</a:t>
            </a: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Providers may limit the number of discounted cases, or receive referrals, or continue to receive referrals (for existing providers)</a:t>
            </a: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For documentation purposes, we can provide our tax ID number.  This can be for P&amp;P, HIMS, after care, AME, etc.</a:t>
            </a: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 marR="0" lvl="0" indent="0" algn="ctr"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Slide Number Placeholder 3">
            <a:extLst>
              <a:ext uri="{FF2B5EF4-FFF2-40B4-BE49-F238E27FC236}">
                <a16:creationId xmlns:a16="http://schemas.microsoft.com/office/drawing/2014/main" id="{0C35BF15-EFAC-D96A-CB84-7135DF12BEDF}"/>
              </a:ext>
            </a:extLst>
          </p:cNvPr>
          <p:cNvSpPr>
            <a:spLocks noGrp="1"/>
          </p:cNvSpPr>
          <p:nvPr>
            <p:ph type="sldNum" sz="quarter" idx="12"/>
          </p:nvPr>
        </p:nvSpPr>
        <p:spPr>
          <a:xfrm>
            <a:off x="11074400" y="6400800"/>
            <a:ext cx="609600" cy="228600"/>
          </a:xfrm>
        </p:spPr>
        <p:txBody>
          <a:bodyPr/>
          <a:lstStyle/>
          <a:p>
            <a:fld id="{50021088-4A68-45C2-A789-B57BB525981C}" type="slidenum">
              <a:rPr lang="en-US" smtClean="0">
                <a:solidFill>
                  <a:prstClr val="white"/>
                </a:solidFill>
              </a:rPr>
              <a:pPr/>
              <a:t>99</a:t>
            </a:fld>
            <a:endParaRPr lang="en-US" dirty="0">
              <a:solidFill>
                <a:prstClr val="white"/>
              </a:solidFill>
            </a:endParaRPr>
          </a:p>
        </p:txBody>
      </p:sp>
      <p:sp>
        <p:nvSpPr>
          <p:cNvPr id="3" name="Rectangle 2">
            <a:extLst>
              <a:ext uri="{FF2B5EF4-FFF2-40B4-BE49-F238E27FC236}">
                <a16:creationId xmlns:a16="http://schemas.microsoft.com/office/drawing/2014/main" id="{60B423E4-DC5C-55B7-5E2E-1C0A9CE30DBB}"/>
              </a:ext>
            </a:extLst>
          </p:cNvPr>
          <p:cNvSpPr/>
          <p:nvPr/>
        </p:nvSpPr>
        <p:spPr>
          <a:xfrm>
            <a:off x="0" y="6172200"/>
            <a:ext cx="12192000" cy="685800"/>
          </a:xfrm>
          <a:prstGeom prst="rect">
            <a:avLst/>
          </a:prstGeom>
          <a:solidFill>
            <a:srgbClr val="2D3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2DE407B3-B373-DE31-AC75-7181F82951B4}"/>
              </a:ext>
            </a:extLst>
          </p:cNvPr>
          <p:cNvSpPr txBox="1"/>
          <p:nvPr/>
        </p:nvSpPr>
        <p:spPr>
          <a:xfrm>
            <a:off x="4362450" y="6284267"/>
            <a:ext cx="3467100" cy="461665"/>
          </a:xfrm>
          <a:prstGeom prst="rect">
            <a:avLst/>
          </a:prstGeom>
          <a:noFill/>
        </p:spPr>
        <p:txBody>
          <a:bodyPr wrap="square" rtlCol="0">
            <a:spAutoFit/>
          </a:bodyPr>
          <a:lstStyle/>
          <a:p>
            <a:r>
              <a:rPr lang="en-US" sz="1200" b="1" dirty="0">
                <a:solidFill>
                  <a:schemeClr val="bg2"/>
                </a:solidFill>
              </a:rPr>
              <a:t>2023 Basic Education Seminar</a:t>
            </a:r>
            <a:br>
              <a:rPr lang="en-US" sz="1200" dirty="0">
                <a:solidFill>
                  <a:schemeClr val="bg1"/>
                </a:solidFill>
              </a:rPr>
            </a:br>
            <a:r>
              <a:rPr lang="en-US" sz="1200" b="1" dirty="0">
                <a:solidFill>
                  <a:schemeClr val="tx2">
                    <a:lumMod val="40000"/>
                    <a:lumOff val="60000"/>
                  </a:schemeClr>
                </a:solidFill>
              </a:rPr>
              <a:t>HIMS Program – Introduction to Basics</a:t>
            </a:r>
          </a:p>
        </p:txBody>
      </p:sp>
      <p:pic>
        <p:nvPicPr>
          <p:cNvPr id="16" name="Picture 15">
            <a:extLst>
              <a:ext uri="{FF2B5EF4-FFF2-40B4-BE49-F238E27FC236}">
                <a16:creationId xmlns:a16="http://schemas.microsoft.com/office/drawing/2014/main" id="{7BCA8E04-C9A0-58F0-896F-EA88053DF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0"/>
            <a:ext cx="1346200" cy="700921"/>
          </a:xfrm>
          <a:prstGeom prst="rect">
            <a:avLst/>
          </a:prstGeom>
        </p:spPr>
      </p:pic>
      <p:sp>
        <p:nvSpPr>
          <p:cNvPr id="17" name="Slide Number Placeholder 2">
            <a:extLst>
              <a:ext uri="{FF2B5EF4-FFF2-40B4-BE49-F238E27FC236}">
                <a16:creationId xmlns:a16="http://schemas.microsoft.com/office/drawing/2014/main" id="{14658EC3-ABA9-27DD-DC99-7E29F067C27D}"/>
              </a:ext>
            </a:extLst>
          </p:cNvPr>
          <p:cNvSpPr txBox="1">
            <a:spLocks/>
          </p:cNvSpPr>
          <p:nvPr/>
        </p:nvSpPr>
        <p:spPr>
          <a:xfrm>
            <a:off x="9058965" y="6364357"/>
            <a:ext cx="2844800" cy="228600"/>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12</a:t>
            </a:r>
          </a:p>
        </p:txBody>
      </p:sp>
      <p:pic>
        <p:nvPicPr>
          <p:cNvPr id="4" name="Picture 3" descr="Icon&#10;&#10;Description automatically generated">
            <a:extLst>
              <a:ext uri="{FF2B5EF4-FFF2-40B4-BE49-F238E27FC236}">
                <a16:creationId xmlns:a16="http://schemas.microsoft.com/office/drawing/2014/main" id="{E2F4A673-A869-5173-0B65-264BC10AD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1421" y="479706"/>
            <a:ext cx="1719208" cy="1719208"/>
          </a:xfrm>
          <a:prstGeom prst="rect">
            <a:avLst/>
          </a:prstGeom>
        </p:spPr>
      </p:pic>
      <p:sp>
        <p:nvSpPr>
          <p:cNvPr id="10" name="TextBox 9">
            <a:extLst>
              <a:ext uri="{FF2B5EF4-FFF2-40B4-BE49-F238E27FC236}">
                <a16:creationId xmlns:a16="http://schemas.microsoft.com/office/drawing/2014/main" id="{2EADFDB3-40F1-32A5-3AD1-5D0141DBC80D}"/>
              </a:ext>
            </a:extLst>
          </p:cNvPr>
          <p:cNvSpPr txBox="1"/>
          <p:nvPr/>
        </p:nvSpPr>
        <p:spPr>
          <a:xfrm>
            <a:off x="9472964" y="2305822"/>
            <a:ext cx="2456122" cy="215444"/>
          </a:xfrm>
          <a:prstGeom prst="rect">
            <a:avLst/>
          </a:prstGeom>
          <a:noFill/>
        </p:spPr>
        <p:txBody>
          <a:bodyPr wrap="none" rtlCol="0">
            <a:spAutoFit/>
          </a:bodyPr>
          <a:lstStyle/>
          <a:p>
            <a:r>
              <a:rPr lang="en-US" sz="800" dirty="0"/>
              <a:t>Source: https://www.freeiconspng.com/img/27490</a:t>
            </a:r>
          </a:p>
        </p:txBody>
      </p:sp>
    </p:spTree>
    <p:extLst>
      <p:ext uri="{BB962C8B-B14F-4D97-AF65-F5344CB8AC3E}">
        <p14:creationId xmlns:p14="http://schemas.microsoft.com/office/powerpoint/2010/main" val="1768983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IMS Basic Seminar PPT">
  <a:themeElements>
    <a:clrScheme name="2015 ALPA PA Forum">
      <a:dk1>
        <a:srgbClr val="464646"/>
      </a:dk1>
      <a:lt1>
        <a:sysClr val="window" lastClr="FFFFFF"/>
      </a:lt1>
      <a:dk2>
        <a:srgbClr val="464646"/>
      </a:dk2>
      <a:lt2>
        <a:srgbClr val="FFFFFF"/>
      </a:lt2>
      <a:accent1>
        <a:srgbClr val="A5CD39"/>
      </a:accent1>
      <a:accent2>
        <a:srgbClr val="B9D762"/>
      </a:accent2>
      <a:accent3>
        <a:srgbClr val="E1EDC3"/>
      </a:accent3>
      <a:accent4>
        <a:srgbClr val="CE3240"/>
      </a:accent4>
      <a:accent5>
        <a:srgbClr val="56C4C4"/>
      </a:accent5>
      <a:accent6>
        <a:srgbClr val="96DCDA"/>
      </a:accent6>
      <a:hlink>
        <a:srgbClr val="369C9C"/>
      </a:hlink>
      <a:folHlink>
        <a:srgbClr val="9A25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8075321-2962-4101-b5aa-c36b0daf041f" xsi:nil="true"/>
    <lcf76f155ced4ddcb4097134ff3c332f xmlns="d633c0c4-ebc6-4eee-b3c1-b6b2d6b485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Working" ma:contentTypeID="0x0101001020C50A83332247BECA52FFB8B19B43006016EE720DA30E4F9583D0C0D29C3E52" ma:contentTypeVersion="26" ma:contentTypeDescription="Create a new document." ma:contentTypeScope="" ma:versionID="8fc0dd7dffd2c74eadd4787349bf65f2">
  <xsd:schema xmlns:xsd="http://www.w3.org/2001/XMLSchema" xmlns:xs="http://www.w3.org/2001/XMLSchema" xmlns:p="http://schemas.microsoft.com/office/2006/metadata/properties" xmlns:ns2="d633c0c4-ebc6-4eee-b3c1-b6b2d6b48511" xmlns:ns3="28075321-2962-4101-b5aa-c36b0daf041f" targetNamespace="http://schemas.microsoft.com/office/2006/metadata/properties" ma:root="true" ma:fieldsID="c3d7b8f95626aa51c4d121d85185195e" ns2:_="" ns3:_="">
    <xsd:import namespace="d633c0c4-ebc6-4eee-b3c1-b6b2d6b48511"/>
    <xsd:import namespace="28075321-2962-4101-b5aa-c36b0daf041f"/>
    <xsd:element name="properties">
      <xsd:complexType>
        <xsd:sequence>
          <xsd:element name="documentManagement">
            <xsd:complexType>
              <xsd:all>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3c0c4-ebc6-4eee-b3c1-b6b2d6b48511" elementFormDefault="qualified">
    <xsd:import namespace="http://schemas.microsoft.com/office/2006/documentManagement/types"/>
    <xsd:import namespace="http://schemas.microsoft.com/office/infopath/2007/PartnerControls"/>
    <xsd:element name="lcf76f155ced4ddcb4097134ff3c332f" ma:index="8"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075321-2962-4101-b5aa-c36b0daf041f"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f1c5600a-9491-4db0-a0d6-54d86f8ac8fc}" ma:internalName="TaxCatchAll" ma:showField="CatchAllData" ma:web="28075321-2962-4101-b5aa-c36b0daf0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5A6DE4-A01D-48BC-A199-4E915CA44E03}">
  <ds:schemaRefs>
    <ds:schemaRef ds:uri="http://schemas.microsoft.com/office/2006/documentManagement/types"/>
    <ds:schemaRef ds:uri="d633c0c4-ebc6-4eee-b3c1-b6b2d6b48511"/>
    <ds:schemaRef ds:uri="http://schemas.microsoft.com/office/2006/metadata/properties"/>
    <ds:schemaRef ds:uri="http://schemas.microsoft.com/office/infopath/2007/PartnerControls"/>
    <ds:schemaRef ds:uri="http://www.w3.org/XML/1998/namespace"/>
    <ds:schemaRef ds:uri="http://purl.org/dc/dcmitype/"/>
    <ds:schemaRef ds:uri="http://purl.org/dc/elements/1.1/"/>
    <ds:schemaRef ds:uri="28075321-2962-4101-b5aa-c36b0daf041f"/>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EA881C41-B9BE-4095-A663-990DDBC0C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33c0c4-ebc6-4eee-b3c1-b6b2d6b48511"/>
    <ds:schemaRef ds:uri="28075321-2962-4101-b5aa-c36b0daf0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5D1C29-23CD-4109-BB8C-58E8858852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pptF61A.tmp</Template>
  <TotalTime>2200</TotalTime>
  <Words>7538</Words>
  <Application>Microsoft Office PowerPoint</Application>
  <PresentationFormat>Widescreen</PresentationFormat>
  <Paragraphs>1464</Paragraphs>
  <Slides>145</Slides>
  <Notes>48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57" baseType="lpstr">
      <vt:lpstr>ＭＳ Ｐゴシック</vt:lpstr>
      <vt:lpstr>ＭＳ Ｐゴシック</vt:lpstr>
      <vt:lpstr>-apple-system</vt:lpstr>
      <vt:lpstr>Arial</vt:lpstr>
      <vt:lpstr>Calibri</vt:lpstr>
      <vt:lpstr>Calibri Light</vt:lpstr>
      <vt:lpstr>Open Sans</vt:lpstr>
      <vt:lpstr>Times</vt:lpstr>
      <vt:lpstr>Wingdings</vt:lpstr>
      <vt:lpstr>Wingdings 2</vt:lpstr>
      <vt:lpstr>HIMS Basic Seminar PPT</vt:lpstr>
      <vt:lpstr>think-cell Slide</vt:lpstr>
      <vt:lpstr>PowerPoint Presentation</vt:lpstr>
      <vt:lpstr>HIMS Goals</vt:lpstr>
      <vt:lpstr>          Attendees</vt:lpstr>
      <vt:lpstr>International Guests</vt:lpstr>
      <vt:lpstr>Special Guests</vt:lpstr>
      <vt:lpstr> Challenges - Diversity of Audience</vt:lpstr>
      <vt:lpstr>Information Resources</vt:lpstr>
      <vt:lpstr>Critiques</vt:lpstr>
      <vt:lpstr>Continuing Education</vt:lpstr>
      <vt:lpstr>FAA HIMS AME &amp; PNP Listings</vt:lpstr>
      <vt:lpstr>Meals and Transportation</vt:lpstr>
      <vt:lpstr>Fellowship</vt:lpstr>
      <vt:lpstr>Safety &amp; Assistance</vt:lpstr>
      <vt:lpstr>House Rules</vt:lpstr>
      <vt:lpstr>SPONSORS – THANK YOU !!!!</vt:lpstr>
      <vt:lpstr>PowerPoint Presentation</vt:lpstr>
      <vt:lpstr>Three Main Questions</vt:lpstr>
      <vt:lpstr>Why do we need HIMS?</vt:lpstr>
      <vt:lpstr>Why do we need HIMS?</vt:lpstr>
      <vt:lpstr>Why do we need HIMS?</vt:lpstr>
      <vt:lpstr>Why do we need HIMS?</vt:lpstr>
      <vt:lpstr>Why do we need HIMS?</vt:lpstr>
      <vt:lpstr>Why do we need HIMS?</vt:lpstr>
      <vt:lpstr>Why do we need HIMS?</vt:lpstr>
      <vt:lpstr>Why do we need HIMS?</vt:lpstr>
      <vt:lpstr>Why do we need HIMS?</vt:lpstr>
      <vt:lpstr>Why do we need HIMS?</vt:lpstr>
      <vt:lpstr>What is HIMS?</vt:lpstr>
      <vt:lpstr>What is HIMS?</vt:lpstr>
      <vt:lpstr>What is HIMS?</vt:lpstr>
      <vt:lpstr>What is HIMS?</vt:lpstr>
      <vt:lpstr>What is HIMS?</vt:lpstr>
      <vt:lpstr>How does HIMS work?</vt:lpstr>
      <vt:lpstr>How does HIMS work?</vt:lpstr>
      <vt:lpstr>How does HIMS work?</vt:lpstr>
      <vt:lpstr>Identification / Evaluation</vt:lpstr>
      <vt:lpstr>Identification / Evaluation</vt:lpstr>
      <vt:lpstr>Identification / Evaluation</vt:lpstr>
      <vt:lpstr>Identification / Evaluation</vt:lpstr>
      <vt:lpstr>Identification / Evaluation</vt:lpstr>
      <vt:lpstr>Identification / Evaluation</vt:lpstr>
      <vt:lpstr>Identification / Evaluation</vt:lpstr>
      <vt:lpstr>How does HIMS work?</vt:lpstr>
      <vt:lpstr>Treatment</vt:lpstr>
      <vt:lpstr>How does HIMS work?</vt:lpstr>
      <vt:lpstr>Recovery Program</vt:lpstr>
      <vt:lpstr>How does HIMS work?</vt:lpstr>
      <vt:lpstr>Aftercare</vt:lpstr>
      <vt:lpstr>How does HIMS work?</vt:lpstr>
      <vt:lpstr>No Notice Alcohol/Drug Testing</vt:lpstr>
      <vt:lpstr>How does HIMS work?</vt:lpstr>
      <vt:lpstr>Psychological &amp; Psychiatric Evaluation</vt:lpstr>
      <vt:lpstr>How does HIMS work?</vt:lpstr>
      <vt:lpstr>Peer Pilot Monitoring</vt:lpstr>
      <vt:lpstr>How does HIMS work?</vt:lpstr>
      <vt:lpstr>Company Pilot Monitoring</vt:lpstr>
      <vt:lpstr>How does HIMS work?</vt:lpstr>
      <vt:lpstr>HIMS AME / IMS</vt:lpstr>
      <vt:lpstr>How does HIMS work?</vt:lpstr>
      <vt:lpstr>Step-Down Monitoring Process</vt:lpstr>
      <vt:lpstr>Step-Down Monitoring Process</vt:lpstr>
      <vt:lpstr>Does HIMS Work?</vt:lpstr>
      <vt:lpstr>PowerPoint Presentation</vt:lpstr>
      <vt:lpstr>Drug &amp; Alcohol Overdose Deaths  April 2020 - 21 </vt:lpstr>
      <vt:lpstr>  </vt:lpstr>
      <vt:lpstr> </vt:lpstr>
      <vt:lpstr>Percentage Substance Usage US ≥ 26 y.o.</vt:lpstr>
      <vt:lpstr>Age Distribution</vt:lpstr>
      <vt:lpstr>How Entered Program (Incidents)</vt:lpstr>
      <vt:lpstr>Drug of Choice</vt:lpstr>
      <vt:lpstr>Relapse Detection Data - Incidents</vt:lpstr>
      <vt:lpstr>Relapse Rate by Drug of Choice</vt:lpstr>
      <vt:lpstr>FAA Special Issuances – Drugs, Alcohol &amp; SSRI’s</vt:lpstr>
      <vt:lpstr>     </vt:lpstr>
      <vt:lpstr>  </vt:lpstr>
      <vt:lpstr>  </vt:lpstr>
      <vt:lpstr>     </vt:lpstr>
      <vt:lpstr>     </vt:lpstr>
      <vt:lpstr>     </vt:lpstr>
      <vt:lpstr>     </vt:lpstr>
      <vt:lpstr>     </vt:lpstr>
      <vt:lpstr>     </vt:lpstr>
      <vt:lpstr>     </vt:lpstr>
      <vt:lpstr>     </vt:lpstr>
      <vt:lpstr>     </vt:lpstr>
      <vt:lpstr>  </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The Role of the HIMS Psychiatrist</vt:lpstr>
      <vt:lpstr>Introductory Case - SUD referral</vt:lpstr>
      <vt:lpstr>Introductory Case - SUD referral … (Cont’d)</vt:lpstr>
      <vt:lpstr>What’s the Correct Diagnosis?</vt:lpstr>
      <vt:lpstr>FAA Medical Standards 14 CFR 67.107/ .207/ .307- Mental </vt:lpstr>
      <vt:lpstr>Broad Definition of Substance Abuse</vt:lpstr>
      <vt:lpstr>Disambiguation of Classification Systems</vt:lpstr>
      <vt:lpstr>“Rules of Engagement” for an Independent Evaluation </vt:lpstr>
      <vt:lpstr>Tips to Interview a Potentially Defensive Client. </vt:lpstr>
      <vt:lpstr>You learn more about a horse if you let it run around the corral than if you watch it in the stall.</vt:lpstr>
      <vt:lpstr>Gathering Collateral History and Evidence</vt:lpstr>
      <vt:lpstr>Gathering Collateral History and Evidence (Cont’d)</vt:lpstr>
      <vt:lpstr>Evaluating QUALITY of recovery program. Identifying risk for relapse. </vt:lpstr>
      <vt:lpstr>Evaluating QUALITY of recovery program. Identifying risk for relapse. </vt:lpstr>
      <vt:lpstr>S.T.R.O.N.G.   P.R.O.G.R.A.M.</vt:lpstr>
      <vt:lpstr> A collaborative approach to include consultation with FAA SMEs. </vt:lpstr>
      <vt:lpstr>Report Writing</vt:lpstr>
      <vt:lpstr>Report Writing (Cont’d)</vt:lpstr>
      <vt:lpstr>Cross Check Report Prior to Submission</vt:lpstr>
      <vt:lpstr>Cross Check Report Prior to Submission  (Cont’d)</vt:lpstr>
      <vt:lpstr>Follow Up Planning</vt:lpstr>
      <vt:lpstr>Please save your questions until after  Dr. Dan…</vt:lpstr>
      <vt:lpstr>Purpose of the Neuropsychological Evaluation</vt:lpstr>
      <vt:lpstr>Demands may differ but the standards are the same…</vt:lpstr>
      <vt:lpstr>  </vt:lpstr>
      <vt:lpstr>   </vt:lpstr>
      <vt:lpstr>Alcohol-related Impairments</vt:lpstr>
      <vt:lpstr>  </vt:lpstr>
      <vt:lpstr>Why a Standardized Battery?</vt:lpstr>
      <vt:lpstr>Why a Standardized Battery?</vt:lpstr>
      <vt:lpstr>Cog Screen-AE (CSAE; Kay)</vt:lpstr>
      <vt:lpstr>CSAE</vt:lpstr>
      <vt:lpstr>Issues to Consider at the Time of Referral</vt:lpstr>
      <vt:lpstr>How Should the Pilot Prepare?</vt:lpstr>
      <vt:lpstr>The day of the testing…</vt:lpstr>
      <vt:lpstr>Effects on testing results…</vt:lpstr>
      <vt:lpstr>After the core battery…</vt:lpstr>
      <vt:lpstr>What if there are issues?</vt:lpstr>
      <vt:lpstr>What if there are issues?</vt:lpstr>
      <vt:lpstr>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Second Line</dc:title>
  <dc:creator>Barrett, Kelly, Communications</dc:creator>
  <cp:lastModifiedBy>Marisa Zarlengo</cp:lastModifiedBy>
  <cp:revision>55</cp:revision>
  <cp:lastPrinted>2023-11-28T16:43:14Z</cp:lastPrinted>
  <dcterms:created xsi:type="dcterms:W3CDTF">2015-02-19T00:26:31Z</dcterms:created>
  <dcterms:modified xsi:type="dcterms:W3CDTF">2024-01-10T22:50:44Z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0x0101001020C50A83332247BECA52FFB8B19B43006016EE720DA30E4F9583D0C0D29C3E52</vt:lpwstr>
  </property>
</Properties>
</file>